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149E3-50B6-40A8-8671-7D341F1479EF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062F-D0D5-4104-A228-5EA1B2A47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722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149E3-50B6-40A8-8671-7D341F1479EF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062F-D0D5-4104-A228-5EA1B2A47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542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149E3-50B6-40A8-8671-7D341F1479EF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062F-D0D5-4104-A228-5EA1B2A47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89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149E3-50B6-40A8-8671-7D341F1479EF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062F-D0D5-4104-A228-5EA1B2A47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598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149E3-50B6-40A8-8671-7D341F1479EF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062F-D0D5-4104-A228-5EA1B2A47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92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149E3-50B6-40A8-8671-7D341F1479EF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062F-D0D5-4104-A228-5EA1B2A47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676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149E3-50B6-40A8-8671-7D341F1479EF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062F-D0D5-4104-A228-5EA1B2A47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100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149E3-50B6-40A8-8671-7D341F1479EF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062F-D0D5-4104-A228-5EA1B2A47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253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149E3-50B6-40A8-8671-7D341F1479EF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062F-D0D5-4104-A228-5EA1B2A47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80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149E3-50B6-40A8-8671-7D341F1479EF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062F-D0D5-4104-A228-5EA1B2A47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675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149E3-50B6-40A8-8671-7D341F1479EF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062F-D0D5-4104-A228-5EA1B2A47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336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149E3-50B6-40A8-8671-7D341F1479EF}" type="datetimeFigureOut">
              <a:rPr lang="en-GB" smtClean="0"/>
              <a:t>20/01/2024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9062F-D0D5-4104-A228-5EA1B2A47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138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9926" y="576454"/>
            <a:ext cx="7772400" cy="1757315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Eras Bold ITC" panose="020B0907030504020204" pitchFamily="34" charset="0"/>
              </a:rPr>
              <a:t>REPORT WRITING IN THE PUBLIC SERVICE</a:t>
            </a:r>
            <a:endParaRPr lang="en-GB" dirty="0">
              <a:latin typeface="Eras Bold ITC" panose="020B0907030504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3353" y="3202698"/>
            <a:ext cx="6858000" cy="3348227"/>
          </a:xfrm>
        </p:spPr>
        <p:txBody>
          <a:bodyPr>
            <a:normAutofit/>
          </a:bodyPr>
          <a:lstStyle/>
          <a:p>
            <a:r>
              <a:rPr lang="en-GB" dirty="0" smtClean="0"/>
              <a:t>BY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>
              <a:lnSpc>
                <a:spcPct val="100000"/>
              </a:lnSpc>
            </a:pPr>
            <a:r>
              <a:rPr lang="en-GB" b="1" dirty="0" smtClean="0"/>
              <a:t>MUSA </a:t>
            </a:r>
            <a:r>
              <a:rPr lang="en-GB" b="1" dirty="0" smtClean="0"/>
              <a:t>SAELH, </a:t>
            </a:r>
            <a:r>
              <a:rPr lang="en-GB" b="1" dirty="0" err="1" smtClean="0"/>
              <a:t>fwc</a:t>
            </a:r>
            <a:endParaRPr lang="en-GB" b="1" dirty="0" smtClean="0"/>
          </a:p>
          <a:p>
            <a:pPr>
              <a:lnSpc>
                <a:spcPct val="100000"/>
              </a:lnSpc>
            </a:pPr>
            <a:r>
              <a:rPr lang="en-GB" sz="2000" b="1" dirty="0" smtClean="0"/>
              <a:t>Retired Federal Director and Management Consultant</a:t>
            </a:r>
            <a:endParaRPr lang="en-GB" sz="2000" b="1" dirty="0"/>
          </a:p>
          <a:p>
            <a:pPr>
              <a:lnSpc>
                <a:spcPct val="100000"/>
              </a:lnSpc>
            </a:pPr>
            <a:r>
              <a:rPr lang="en-GB" sz="2000" b="1" dirty="0" smtClean="0"/>
              <a:t>08033784074</a:t>
            </a:r>
            <a:endParaRPr lang="en-GB" sz="2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2112560" y="3789740"/>
            <a:ext cx="8267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440365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532263"/>
            <a:ext cx="7886700" cy="60459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Elements/Qualities of a Good </a:t>
            </a:r>
            <a:r>
              <a:rPr lang="en-GB" b="1" dirty="0" smtClean="0"/>
              <a:t>Report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GB" dirty="0" smtClean="0"/>
              <a:t>Correct information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GB" dirty="0" smtClean="0"/>
              <a:t>Topic clarity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GB" dirty="0" smtClean="0"/>
              <a:t>Write up flow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GB" dirty="0" smtClean="0"/>
              <a:t>Excellent presentation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GB" dirty="0" smtClean="0"/>
              <a:t>Clear terms of reference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GB" dirty="0" smtClean="0"/>
              <a:t>Grammar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1894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382137"/>
            <a:ext cx="7886700" cy="611419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3200" b="1" dirty="0"/>
              <a:t>Types of Reports</a:t>
            </a:r>
          </a:p>
          <a:p>
            <a:pPr algn="just">
              <a:buFontTx/>
              <a:buChar char="-"/>
            </a:pPr>
            <a:r>
              <a:rPr lang="en-GB" sz="3200" dirty="0"/>
              <a:t>Broadly speaking, there are two types of reports namely technical </a:t>
            </a:r>
            <a:r>
              <a:rPr lang="en-GB" sz="3200" dirty="0"/>
              <a:t>and </a:t>
            </a:r>
            <a:r>
              <a:rPr lang="en-GB" sz="3200" dirty="0"/>
              <a:t>administrative report</a:t>
            </a:r>
          </a:p>
          <a:p>
            <a:pPr algn="just">
              <a:buFontTx/>
              <a:buChar char="-"/>
            </a:pPr>
            <a:r>
              <a:rPr lang="en-GB" sz="3200" dirty="0"/>
              <a:t>Whether it is technical or administrative report, they assume the following characteristics:</a:t>
            </a:r>
          </a:p>
          <a:p>
            <a:pPr lvl="1" algn="just"/>
            <a:r>
              <a:rPr lang="en-GB" sz="2800" dirty="0"/>
              <a:t>Formal or informal – structured while the other is casual </a:t>
            </a:r>
            <a:r>
              <a:rPr lang="en-GB" sz="2800" dirty="0" err="1"/>
              <a:t>e.g</a:t>
            </a:r>
            <a:r>
              <a:rPr lang="en-GB" sz="2800" dirty="0"/>
              <a:t> written &amp; verbal report</a:t>
            </a:r>
          </a:p>
          <a:p>
            <a:pPr lvl="1" algn="just"/>
            <a:r>
              <a:rPr lang="en-GB" sz="2800" dirty="0"/>
              <a:t>Short or long – one page or 250 page report</a:t>
            </a:r>
          </a:p>
          <a:p>
            <a:pPr algn="just"/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07176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4252" y="409433"/>
            <a:ext cx="8215099" cy="6264323"/>
          </a:xfrm>
        </p:spPr>
        <p:txBody>
          <a:bodyPr>
            <a:normAutofit/>
          </a:bodyPr>
          <a:lstStyle/>
          <a:p>
            <a:pPr lvl="1" algn="just"/>
            <a:r>
              <a:rPr lang="en-GB" dirty="0" smtClean="0"/>
              <a:t>Informative or Analytical – annual reports, financial reports, reports on absenteeism while analytical involves scientific reports, researches </a:t>
            </a:r>
            <a:r>
              <a:rPr lang="en-GB" dirty="0" err="1" smtClean="0"/>
              <a:t>etc</a:t>
            </a:r>
            <a:endParaRPr lang="en-GB" dirty="0" smtClean="0"/>
          </a:p>
          <a:p>
            <a:pPr lvl="1" algn="just"/>
            <a:r>
              <a:rPr lang="en-GB" dirty="0" smtClean="0"/>
              <a:t>Proposal Report – mostly problem solving reports </a:t>
            </a:r>
          </a:p>
          <a:p>
            <a:pPr lvl="1" algn="just"/>
            <a:r>
              <a:rPr lang="en-GB" dirty="0" smtClean="0"/>
              <a:t>Vertical or Lateral – reports that move upwards downwards while it is lateral when it travels between units of the same organisation</a:t>
            </a:r>
          </a:p>
          <a:p>
            <a:pPr lvl="1" algn="just"/>
            <a:r>
              <a:rPr lang="en-GB" dirty="0" smtClean="0"/>
              <a:t>Periodic Reports – issued on regular schedules </a:t>
            </a:r>
            <a:r>
              <a:rPr lang="en-GB" dirty="0" err="1" smtClean="0"/>
              <a:t>e.g</a:t>
            </a:r>
            <a:r>
              <a:rPr lang="en-GB" dirty="0" smtClean="0"/>
              <a:t> Annual Report, End of Year Audit Report, APER.</a:t>
            </a:r>
          </a:p>
          <a:p>
            <a:pPr lvl="1" algn="just"/>
            <a:r>
              <a:rPr lang="en-GB" dirty="0" smtClean="0"/>
              <a:t>Internal or External Reports – Within organisation and outside organisation </a:t>
            </a:r>
            <a:r>
              <a:rPr lang="en-GB" dirty="0" err="1" smtClean="0"/>
              <a:t>e.g</a:t>
            </a:r>
            <a:r>
              <a:rPr lang="en-GB" dirty="0" smtClean="0"/>
              <a:t> Annual Reports of companies ,progress  reports of MDAs</a:t>
            </a:r>
            <a:endParaRPr lang="en-GB" dirty="0"/>
          </a:p>
          <a:p>
            <a:pPr lvl="1" algn="just"/>
            <a:r>
              <a:rPr lang="en-GB" dirty="0" smtClean="0"/>
              <a:t>Functional Report – Includes accounts reports, marketing reports, financial reports, audit reports etc.</a:t>
            </a:r>
          </a:p>
          <a:p>
            <a:pPr marL="0" indent="0" algn="just">
              <a:buNone/>
            </a:pPr>
            <a:r>
              <a:rPr lang="en-GB" dirty="0" smtClean="0"/>
              <a:t>- In the Public </a:t>
            </a:r>
            <a:r>
              <a:rPr lang="en-GB" dirty="0"/>
              <a:t>S</a:t>
            </a:r>
            <a:r>
              <a:rPr lang="en-GB" dirty="0" smtClean="0"/>
              <a:t>ervice, the commonly known types of reports are:</a:t>
            </a:r>
          </a:p>
        </p:txBody>
      </p:sp>
    </p:spTree>
    <p:extLst>
      <p:ext uri="{BB962C8B-B14F-4D97-AF65-F5344CB8AC3E}">
        <p14:creationId xmlns:p14="http://schemas.microsoft.com/office/powerpoint/2010/main" val="370065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1547" y="382138"/>
            <a:ext cx="8447963" cy="615514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US" b="1" dirty="0"/>
              <a:t>TYPES OF REPORTS</a:t>
            </a:r>
          </a:p>
          <a:p>
            <a:pPr marL="0" indent="0"/>
            <a:r>
              <a:rPr lang="en-US" dirty="0"/>
              <a:t>    Investigation report	       	</a:t>
            </a:r>
            <a:endParaRPr lang="en-US" dirty="0" smtClean="0"/>
          </a:p>
          <a:p>
            <a:pPr marL="0" indent="0"/>
            <a:r>
              <a:rPr lang="en-US" dirty="0" smtClean="0"/>
              <a:t>Feasibility </a:t>
            </a:r>
            <a:r>
              <a:rPr lang="en-US" dirty="0"/>
              <a:t>report</a:t>
            </a:r>
          </a:p>
          <a:p>
            <a:r>
              <a:rPr lang="en-US" dirty="0"/>
              <a:t>Progress report			</a:t>
            </a:r>
            <a:endParaRPr lang="en-US" dirty="0" smtClean="0"/>
          </a:p>
          <a:p>
            <a:r>
              <a:rPr lang="en-US" dirty="0" smtClean="0"/>
              <a:t>Monitoring </a:t>
            </a:r>
            <a:r>
              <a:rPr lang="en-US" dirty="0"/>
              <a:t>report</a:t>
            </a:r>
          </a:p>
          <a:p>
            <a:r>
              <a:rPr lang="en-US" dirty="0"/>
              <a:t>Interim report			</a:t>
            </a:r>
            <a:endParaRPr lang="en-US" dirty="0" smtClean="0"/>
          </a:p>
          <a:p>
            <a:r>
              <a:rPr lang="en-US" dirty="0" smtClean="0"/>
              <a:t>Routine </a:t>
            </a:r>
            <a:r>
              <a:rPr lang="en-US" dirty="0"/>
              <a:t>report</a:t>
            </a:r>
          </a:p>
          <a:p>
            <a:r>
              <a:rPr lang="en-US" dirty="0"/>
              <a:t>Completion report		</a:t>
            </a:r>
            <a:endParaRPr lang="en-US" dirty="0" smtClean="0"/>
          </a:p>
          <a:p>
            <a:r>
              <a:rPr lang="en-US" dirty="0" smtClean="0"/>
              <a:t>Evaluation </a:t>
            </a:r>
            <a:r>
              <a:rPr lang="en-US" dirty="0"/>
              <a:t>report</a:t>
            </a:r>
          </a:p>
          <a:p>
            <a:r>
              <a:rPr lang="en-US" dirty="0"/>
              <a:t>Audit report			</a:t>
            </a:r>
            <a:endParaRPr lang="en-US" dirty="0" smtClean="0"/>
          </a:p>
          <a:p>
            <a:r>
              <a:rPr lang="en-US" dirty="0" smtClean="0"/>
              <a:t>Interview/Promotion</a:t>
            </a:r>
            <a:endParaRPr lang="en-GB" dirty="0"/>
          </a:p>
          <a:p>
            <a:r>
              <a:rPr lang="en-US" dirty="0"/>
              <a:t>Implementation </a:t>
            </a:r>
          </a:p>
          <a:p>
            <a:r>
              <a:rPr lang="en-US" dirty="0"/>
              <a:t>Performance Appraisal (on individual, organization, project, programme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3715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341195"/>
            <a:ext cx="7886700" cy="5835769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Objectives / Importance of Report</a:t>
            </a:r>
          </a:p>
          <a:p>
            <a:pPr marL="0" indent="0">
              <a:buNone/>
            </a:pPr>
            <a:r>
              <a:rPr lang="en-GB" dirty="0" smtClean="0"/>
              <a:t>Reports are made for a purpose; mainly to arrive at a decision and action that will either deter the occurrence of a situation or improve on a situation.</a:t>
            </a:r>
          </a:p>
          <a:p>
            <a:pPr>
              <a:buFontTx/>
              <a:buChar char="-"/>
            </a:pPr>
            <a:r>
              <a:rPr lang="en-GB" dirty="0" smtClean="0"/>
              <a:t>Reports are generally written for the following reasons:</a:t>
            </a:r>
          </a:p>
          <a:p>
            <a:pPr lvl="1">
              <a:buFontTx/>
              <a:buChar char="-"/>
            </a:pPr>
            <a:r>
              <a:rPr lang="en-GB" dirty="0" smtClean="0"/>
              <a:t>Presents a case and prompt decision</a:t>
            </a:r>
          </a:p>
          <a:p>
            <a:pPr lvl="1">
              <a:buFontTx/>
              <a:buChar char="-"/>
            </a:pPr>
            <a:r>
              <a:rPr lang="en-GB" dirty="0" smtClean="0"/>
              <a:t>Inform</a:t>
            </a:r>
          </a:p>
          <a:p>
            <a:pPr lvl="1">
              <a:buFontTx/>
              <a:buChar char="-"/>
            </a:pPr>
            <a:r>
              <a:rPr lang="en-GB" dirty="0" smtClean="0"/>
              <a:t>Records</a:t>
            </a:r>
          </a:p>
          <a:p>
            <a:pPr lvl="1">
              <a:buFontTx/>
              <a:buChar char="-"/>
            </a:pPr>
            <a:r>
              <a:rPr lang="en-GB" dirty="0" smtClean="0"/>
              <a:t>Change attitude or opinion</a:t>
            </a:r>
          </a:p>
          <a:p>
            <a:pPr lvl="1">
              <a:buFontTx/>
              <a:buChar char="-"/>
            </a:pPr>
            <a:r>
              <a:rPr lang="en-GB" dirty="0" smtClean="0"/>
              <a:t>Comply with statute/law</a:t>
            </a:r>
          </a:p>
          <a:p>
            <a:pPr lvl="1">
              <a:buFontTx/>
              <a:buChar char="-"/>
            </a:pPr>
            <a:r>
              <a:rPr lang="en-GB" dirty="0" smtClean="0"/>
              <a:t>Persuade</a:t>
            </a:r>
          </a:p>
          <a:p>
            <a:pPr lvl="1">
              <a:buFontTx/>
              <a:buChar char="-"/>
            </a:pPr>
            <a:r>
              <a:rPr lang="en-GB" dirty="0" smtClean="0"/>
              <a:t>Recommend</a:t>
            </a:r>
          </a:p>
          <a:p>
            <a:pPr lvl="1">
              <a:buFontTx/>
              <a:buChar char="-"/>
            </a:pPr>
            <a:r>
              <a:rPr lang="en-GB" dirty="0" smtClean="0"/>
              <a:t>instruct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662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2490" y="245660"/>
            <a:ext cx="8598089" cy="6482686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Structure of a Report</a:t>
            </a:r>
            <a:endParaRPr lang="en-GB" b="1" dirty="0" smtClean="0"/>
          </a:p>
          <a:p>
            <a:r>
              <a:rPr lang="en-GB" dirty="0" smtClean="0"/>
              <a:t>A standard report  has a structure</a:t>
            </a:r>
          </a:p>
          <a:p>
            <a:r>
              <a:rPr lang="en-GB" dirty="0" smtClean="0"/>
              <a:t>Basically, the structure of a report is divided into three </a:t>
            </a:r>
            <a:r>
              <a:rPr lang="en-GB" dirty="0" err="1" smtClean="0"/>
              <a:t>i.e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	* General introduction (Beginning)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* The Body (Middle)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* End - Conclusion</a:t>
            </a:r>
          </a:p>
          <a:p>
            <a:r>
              <a:rPr lang="en-GB" dirty="0" smtClean="0"/>
              <a:t>Each broad structure has several features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66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8968" y="122831"/>
            <a:ext cx="8461611" cy="60541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/>
              <a:t>General Introduction (Beginning)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dirty="0"/>
              <a:t> </a:t>
            </a:r>
            <a:r>
              <a:rPr lang="en-GB" b="1" dirty="0" smtClean="0"/>
              <a:t>Terms of Reference [</a:t>
            </a:r>
            <a:r>
              <a:rPr lang="en-GB" b="1" dirty="0" err="1" smtClean="0"/>
              <a:t>ToR</a:t>
            </a:r>
            <a:r>
              <a:rPr lang="en-GB" b="1" dirty="0" smtClean="0"/>
              <a:t>]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GB" dirty="0" smtClean="0"/>
              <a:t>It outlines specific output the report needs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GB" dirty="0" smtClean="0"/>
              <a:t>Specifies what are expected to be found in the report otherwise known as the scope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GB" dirty="0" smtClean="0"/>
              <a:t>A good terms of reference will be comprehensive enough to address all issues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GB" dirty="0" smtClean="0"/>
              <a:t>It might be a one item </a:t>
            </a:r>
            <a:r>
              <a:rPr lang="en-GB" dirty="0" err="1" smtClean="0"/>
              <a:t>ToR</a:t>
            </a:r>
            <a:r>
              <a:rPr lang="en-GB" dirty="0" smtClean="0"/>
              <a:t> or many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GB" dirty="0" smtClean="0"/>
              <a:t>A good </a:t>
            </a:r>
            <a:r>
              <a:rPr lang="en-GB" dirty="0" err="1" smtClean="0"/>
              <a:t>ToR</a:t>
            </a:r>
            <a:r>
              <a:rPr lang="en-GB" dirty="0" smtClean="0"/>
              <a:t> ends with provision for other matters.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10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2490" y="122831"/>
            <a:ext cx="8434316" cy="605413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b="1" dirty="0" smtClean="0"/>
              <a:t>Objectives of a Report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GB" dirty="0" smtClean="0"/>
              <a:t>A thing aimed at or sought [goal]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GB" dirty="0" smtClean="0"/>
              <a:t>The Objective of any report is to come up with findings that will lead to recommendations that will offer solutions to a problem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GB" dirty="0" smtClean="0"/>
              <a:t>It might be to deter, bring further improvement or for emulation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361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0478" y="150125"/>
            <a:ext cx="8898340" cy="650998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GB" b="1" dirty="0" smtClean="0"/>
              <a:t>Team Composition</a:t>
            </a:r>
          </a:p>
          <a:p>
            <a:pPr marL="0" indent="0" algn="just">
              <a:buNone/>
            </a:pPr>
            <a:r>
              <a:rPr lang="en-GB" dirty="0" smtClean="0"/>
              <a:t>- This </a:t>
            </a:r>
            <a:r>
              <a:rPr lang="en-GB" dirty="0"/>
              <a:t>is usually the persons involved in report writing</a:t>
            </a:r>
          </a:p>
          <a:p>
            <a:pPr algn="just">
              <a:buFontTx/>
              <a:buChar char="-"/>
            </a:pPr>
            <a:r>
              <a:rPr lang="en-GB" dirty="0" smtClean="0"/>
              <a:t>It refers to the overall mix of characteristics of the persons</a:t>
            </a:r>
          </a:p>
          <a:p>
            <a:pPr algn="just">
              <a:buFontTx/>
              <a:buChar char="-"/>
            </a:pPr>
            <a:r>
              <a:rPr lang="en-GB" dirty="0" smtClean="0"/>
              <a:t>Before a report could be written, a lot of activities have to take place. These includes research, meetings with stake holders, study tours, visitations locally and internationally.</a:t>
            </a:r>
          </a:p>
          <a:p>
            <a:pPr algn="just">
              <a:buFontTx/>
              <a:buChar char="-"/>
            </a:pPr>
            <a:r>
              <a:rPr lang="en-GB" dirty="0" smtClean="0"/>
              <a:t>Depending on the subject, a report could be prepared by one person or on the other hand, prepared by so many persons. This constitutes what is known as the team composition</a:t>
            </a:r>
          </a:p>
          <a:p>
            <a:pPr algn="just">
              <a:buFontTx/>
              <a:buChar char="-"/>
            </a:pPr>
            <a:r>
              <a:rPr lang="en-GB" dirty="0" smtClean="0"/>
              <a:t>In constituting a team for this purpose, many factors are put into  consideration. They include among others the following; </a:t>
            </a:r>
          </a:p>
        </p:txBody>
      </p:sp>
    </p:spTree>
    <p:extLst>
      <p:ext uri="{BB962C8B-B14F-4D97-AF65-F5344CB8AC3E}">
        <p14:creationId xmlns:p14="http://schemas.microsoft.com/office/powerpoint/2010/main" val="108144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6012" y="150125"/>
            <a:ext cx="8734567" cy="6400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t</a:t>
            </a:r>
            <a:r>
              <a:rPr lang="en-GB" dirty="0" smtClean="0"/>
              <a:t>he integrity of the members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 smtClean="0"/>
              <a:t>  their Qualification</a:t>
            </a:r>
          </a:p>
          <a:p>
            <a:pPr>
              <a:lnSpc>
                <a:spcPct val="150000"/>
              </a:lnSpc>
            </a:pPr>
            <a:r>
              <a:rPr lang="en-GB" dirty="0"/>
              <a:t>t</a:t>
            </a:r>
            <a:r>
              <a:rPr lang="en-GB" dirty="0" smtClean="0"/>
              <a:t>heir knowledge of the subject</a:t>
            </a:r>
          </a:p>
          <a:p>
            <a:pPr>
              <a:lnSpc>
                <a:spcPct val="150000"/>
              </a:lnSpc>
            </a:pPr>
            <a:r>
              <a:rPr lang="en-GB" dirty="0"/>
              <a:t>t</a:t>
            </a:r>
            <a:r>
              <a:rPr lang="en-GB" dirty="0" smtClean="0"/>
              <a:t>heir neutrality to the matter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Sometimes their political affiliation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Members’ roles;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/>
              <a:t> </a:t>
            </a:r>
            <a:r>
              <a:rPr lang="en-GB" dirty="0" smtClean="0"/>
              <a:t>       a chairman is appointed as well as the secretary or secretariat. All others are classified as members.</a:t>
            </a:r>
          </a:p>
        </p:txBody>
      </p:sp>
    </p:spTree>
    <p:extLst>
      <p:ext uri="{BB962C8B-B14F-4D97-AF65-F5344CB8AC3E}">
        <p14:creationId xmlns:p14="http://schemas.microsoft.com/office/powerpoint/2010/main" val="323207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68575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Learning Objectives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269243"/>
            <a:ext cx="7886700" cy="4907721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smtClean="0"/>
              <a:t>At the end of the presentations, participants will be able to:</a:t>
            </a:r>
          </a:p>
          <a:p>
            <a:pPr algn="just">
              <a:buFontTx/>
              <a:buChar char="-"/>
            </a:pPr>
            <a:r>
              <a:rPr lang="en-GB" dirty="0" smtClean="0"/>
              <a:t>itemise essentials required to write a good Report;</a:t>
            </a:r>
          </a:p>
          <a:p>
            <a:pPr algn="just">
              <a:buFontTx/>
              <a:buChar char="-"/>
            </a:pPr>
            <a:r>
              <a:rPr lang="en-GB" dirty="0"/>
              <a:t>d</a:t>
            </a:r>
            <a:r>
              <a:rPr lang="en-GB" dirty="0" smtClean="0"/>
              <a:t>iscuss the structure of a typical good Report;</a:t>
            </a:r>
          </a:p>
          <a:p>
            <a:pPr algn="just">
              <a:buFontTx/>
              <a:buChar char="-"/>
            </a:pPr>
            <a:r>
              <a:rPr lang="en-GB" dirty="0"/>
              <a:t>d</a:t>
            </a:r>
            <a:r>
              <a:rPr lang="en-GB" dirty="0" smtClean="0"/>
              <a:t>iscuss preparations required for Report Writing</a:t>
            </a:r>
            <a:r>
              <a:rPr lang="en-GB" dirty="0" smtClean="0"/>
              <a:t>;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879209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423081"/>
            <a:ext cx="7886700" cy="575388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b="1" dirty="0"/>
              <a:t>Period covered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GB" dirty="0" smtClean="0"/>
              <a:t>This </a:t>
            </a:r>
            <a:r>
              <a:rPr lang="en-GB" dirty="0"/>
              <a:t>is the duration of time a team is expected to complete the </a:t>
            </a:r>
            <a:r>
              <a:rPr lang="en-GB" dirty="0" smtClean="0"/>
              <a:t>assignment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GB" dirty="0" smtClean="0"/>
              <a:t>It </a:t>
            </a:r>
            <a:r>
              <a:rPr lang="en-GB" dirty="0"/>
              <a:t>also means the period the report covers </a:t>
            </a:r>
            <a:r>
              <a:rPr lang="en-GB" dirty="0" err="1"/>
              <a:t>e.g</a:t>
            </a:r>
            <a:r>
              <a:rPr lang="en-GB" dirty="0"/>
              <a:t> from Jan 2021 to December </a:t>
            </a:r>
            <a:r>
              <a:rPr lang="en-GB" dirty="0" smtClean="0"/>
              <a:t>2024.</a:t>
            </a:r>
            <a:endParaRPr lang="en-GB" dirty="0"/>
          </a:p>
          <a:p>
            <a:pPr>
              <a:lnSpc>
                <a:spcPct val="150000"/>
              </a:lnSpc>
              <a:buFontTx/>
              <a:buChar char="-"/>
            </a:pPr>
            <a:r>
              <a:rPr lang="en-GB" dirty="0"/>
              <a:t>These two information are important for team to achieve a common goal</a:t>
            </a:r>
          </a:p>
          <a:p>
            <a:pPr marL="0" indent="0">
              <a:lnSpc>
                <a:spcPct val="150000"/>
              </a:lnSpc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86212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3182" y="109183"/>
            <a:ext cx="8911988" cy="606778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b="1" dirty="0" smtClean="0"/>
              <a:t>Preliminary work done</a:t>
            </a:r>
          </a:p>
          <a:p>
            <a:pPr>
              <a:buFontTx/>
              <a:buChar char="-"/>
            </a:pPr>
            <a:r>
              <a:rPr lang="en-GB" dirty="0" smtClean="0"/>
              <a:t>This is like the literature review in report writing</a:t>
            </a:r>
          </a:p>
          <a:p>
            <a:pPr>
              <a:buFontTx/>
              <a:buChar char="-"/>
            </a:pPr>
            <a:r>
              <a:rPr lang="en-GB" dirty="0" smtClean="0"/>
              <a:t>In the Public Service, some assignments may not have any preliminary work done. </a:t>
            </a:r>
          </a:p>
          <a:p>
            <a:pPr>
              <a:buFontTx/>
              <a:buChar char="-"/>
            </a:pPr>
            <a:r>
              <a:rPr lang="en-GB" dirty="0" smtClean="0"/>
              <a:t>Where a similar work has been done, they should be acknowledge including those areas used in the research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b="1" dirty="0" smtClean="0"/>
              <a:t>Methodology adopted</a:t>
            </a:r>
          </a:p>
          <a:p>
            <a:pPr>
              <a:buFontTx/>
              <a:buChar char="-"/>
            </a:pPr>
            <a:r>
              <a:rPr lang="en-GB" dirty="0" smtClean="0"/>
              <a:t>To carry out the assignment, the committee has to agree on the methodology to be used.</a:t>
            </a:r>
          </a:p>
          <a:p>
            <a:pPr>
              <a:buFontTx/>
              <a:buChar char="-"/>
            </a:pPr>
            <a:r>
              <a:rPr lang="en-GB" dirty="0" smtClean="0"/>
              <a:t>Methodology describes how the research was conducted. It includes: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68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0478" y="150125"/>
            <a:ext cx="8857397" cy="60268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 method of data generation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Method of data analysis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Method of preparing the report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How to involve all committee members to achieve the objective</a:t>
            </a:r>
          </a:p>
          <a:p>
            <a:pPr>
              <a:buFontTx/>
              <a:buChar char="-"/>
            </a:pPr>
            <a:r>
              <a:rPr lang="en-GB" dirty="0" smtClean="0"/>
              <a:t>Once the methodology is properly arrived at, it is easier to realise the objectives of the report</a:t>
            </a:r>
          </a:p>
          <a:p>
            <a:pPr>
              <a:buFontTx/>
              <a:buChar char="-"/>
            </a:pPr>
            <a:r>
              <a:rPr lang="en-GB" dirty="0" smtClean="0"/>
              <a:t>Four types of methodology would include: Quantitative, Qualitative, Experiment &amp; Study Research especially in Academic report.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33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6138" y="477673"/>
            <a:ext cx="8570793" cy="6141493"/>
          </a:xfrm>
        </p:spPr>
        <p:txBody>
          <a:bodyPr/>
          <a:lstStyle/>
          <a:p>
            <a:pPr marL="0" indent="0" algn="just">
              <a:buNone/>
            </a:pPr>
            <a:r>
              <a:rPr lang="en-GB" b="1" dirty="0" smtClean="0"/>
              <a:t>MIDDLE (BODY)</a:t>
            </a:r>
            <a:endParaRPr lang="en-GB" b="1" dirty="0"/>
          </a:p>
          <a:p>
            <a:pPr algn="just">
              <a:buFontTx/>
              <a:buChar char="-"/>
            </a:pPr>
            <a:r>
              <a:rPr lang="en-GB" dirty="0" smtClean="0"/>
              <a:t>These are made of all the presentations that come between the introduction and conclusion</a:t>
            </a:r>
          </a:p>
          <a:p>
            <a:pPr algn="just">
              <a:buFontTx/>
              <a:buChar char="-"/>
            </a:pPr>
            <a:r>
              <a:rPr lang="en-GB" dirty="0" smtClean="0"/>
              <a:t>They comprise the bulk of all presentations of the research work</a:t>
            </a:r>
          </a:p>
          <a:p>
            <a:pPr algn="just">
              <a:buFontTx/>
              <a:buChar char="-"/>
            </a:pPr>
            <a:r>
              <a:rPr lang="en-GB" dirty="0" smtClean="0"/>
              <a:t>It is the longest part of the presentation.</a:t>
            </a:r>
          </a:p>
          <a:p>
            <a:pPr algn="just">
              <a:buFontTx/>
              <a:buChar char="-"/>
            </a:pPr>
            <a:r>
              <a:rPr lang="en-GB" dirty="0" smtClean="0"/>
              <a:t>It is usually divided who chapters and paragraphs</a:t>
            </a:r>
          </a:p>
          <a:p>
            <a:pPr algn="just">
              <a:buFontTx/>
              <a:buChar char="-"/>
            </a:pPr>
            <a:r>
              <a:rPr lang="en-GB" dirty="0" smtClean="0"/>
              <a:t>Sometimes a chapter is devoted to presentation and one Term of </a:t>
            </a:r>
            <a:r>
              <a:rPr lang="en-GB" dirty="0"/>
              <a:t>R</a:t>
            </a:r>
            <a:r>
              <a:rPr lang="en-GB" dirty="0" smtClean="0"/>
              <a:t>eference</a:t>
            </a:r>
          </a:p>
          <a:p>
            <a:pPr algn="just">
              <a:buFontTx/>
              <a:buChar char="-"/>
            </a:pPr>
            <a:r>
              <a:rPr lang="en-GB" dirty="0" smtClean="0"/>
              <a:t>From all presentations in the body, the findings and observations are drawn.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61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1546" y="341194"/>
            <a:ext cx="8488908" cy="631891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GB" b="1" dirty="0" smtClean="0"/>
              <a:t>END</a:t>
            </a:r>
          </a:p>
          <a:p>
            <a:pPr marL="0" indent="0" algn="just">
              <a:buNone/>
            </a:pPr>
            <a:r>
              <a:rPr lang="en-GB" dirty="0" smtClean="0"/>
              <a:t>The end of a report deals with the recommendations, conclusions, signature page and annextures</a:t>
            </a:r>
          </a:p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b="1" dirty="0" smtClean="0"/>
              <a:t>Recommendations</a:t>
            </a:r>
          </a:p>
          <a:p>
            <a:pPr algn="just">
              <a:buFontTx/>
              <a:buChar char="-"/>
            </a:pPr>
            <a:r>
              <a:rPr lang="en-GB" dirty="0" smtClean="0"/>
              <a:t>They are made from the outcome of the work (findings)</a:t>
            </a:r>
          </a:p>
          <a:p>
            <a:pPr algn="just">
              <a:buFontTx/>
              <a:buChar char="-"/>
            </a:pPr>
            <a:r>
              <a:rPr lang="en-GB" dirty="0" smtClean="0"/>
              <a:t>It may be one or more depending on the nature of the assignment</a:t>
            </a:r>
          </a:p>
          <a:p>
            <a:pPr algn="just">
              <a:buFontTx/>
              <a:buChar char="-"/>
            </a:pPr>
            <a:r>
              <a:rPr lang="en-GB" dirty="0" smtClean="0"/>
              <a:t>They are tied to the findings</a:t>
            </a:r>
          </a:p>
          <a:p>
            <a:pPr algn="just">
              <a:buFontTx/>
              <a:buChar char="-"/>
            </a:pPr>
            <a:r>
              <a:rPr lang="en-GB" dirty="0" smtClean="0"/>
              <a:t>They may not be as many as findings because one recommendation may address more than one finding.</a:t>
            </a:r>
          </a:p>
          <a:p>
            <a:pPr algn="just">
              <a:buFontTx/>
              <a:buChar char="-"/>
            </a:pPr>
            <a:r>
              <a:rPr lang="en-GB" dirty="0" smtClean="0"/>
              <a:t>Recommendations are meant for implementation when accepted</a:t>
            </a:r>
          </a:p>
          <a:p>
            <a:pPr algn="just">
              <a:buFontTx/>
              <a:buChar char="-"/>
            </a:pPr>
            <a:r>
              <a:rPr lang="en-GB" dirty="0" smtClean="0"/>
              <a:t>In Public service or bureaucracy, some reports are further committed</a:t>
            </a:r>
            <a:r>
              <a:rPr lang="en-GB" dirty="0"/>
              <a:t> </a:t>
            </a:r>
            <a:r>
              <a:rPr lang="en-GB" dirty="0" smtClean="0"/>
              <a:t>to a white paper  after which implementation takes place</a:t>
            </a:r>
          </a:p>
          <a:p>
            <a:pPr algn="just">
              <a:buFontTx/>
              <a:buChar char="-"/>
            </a:pPr>
            <a:r>
              <a:rPr lang="en-GB" dirty="0" smtClean="0"/>
              <a:t>Implementation might be by a different committee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54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7773" y="204717"/>
            <a:ext cx="8707272" cy="597224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GB" b="1" dirty="0" smtClean="0"/>
              <a:t>Signature Page</a:t>
            </a:r>
          </a:p>
          <a:p>
            <a:pPr algn="just">
              <a:buFontTx/>
              <a:buChar char="-"/>
            </a:pPr>
            <a:r>
              <a:rPr lang="en-GB" dirty="0" smtClean="0"/>
              <a:t>To authenticate the content of a report, all members are expected to sign against their names on the signature page</a:t>
            </a:r>
          </a:p>
          <a:p>
            <a:pPr algn="just">
              <a:buFontTx/>
              <a:buChar char="-"/>
            </a:pPr>
            <a:r>
              <a:rPr lang="en-GB" dirty="0" smtClean="0"/>
              <a:t>This indicates that the report is an outcome of the committee’s work</a:t>
            </a:r>
          </a:p>
          <a:p>
            <a:pPr algn="just">
              <a:buFontTx/>
              <a:buChar char="-"/>
            </a:pPr>
            <a:r>
              <a:rPr lang="en-GB" dirty="0" smtClean="0"/>
              <a:t>In few cases, the issue of minority report may arise</a:t>
            </a:r>
          </a:p>
          <a:p>
            <a:pPr algn="just">
              <a:buFontTx/>
              <a:buChar char="-"/>
            </a:pPr>
            <a:r>
              <a:rPr lang="en-GB" dirty="0" smtClean="0"/>
              <a:t>This means such persons will not sign on the signature page</a:t>
            </a:r>
          </a:p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b="1" dirty="0" smtClean="0"/>
              <a:t>Annextures/Appendixes</a:t>
            </a:r>
          </a:p>
          <a:p>
            <a:pPr algn="just">
              <a:buFontTx/>
              <a:buChar char="-"/>
            </a:pPr>
            <a:r>
              <a:rPr lang="en-GB" dirty="0" smtClean="0"/>
              <a:t>These are all attachments to the report normally at the end of the report</a:t>
            </a:r>
          </a:p>
          <a:p>
            <a:pPr algn="just">
              <a:buFontTx/>
              <a:buChar char="-"/>
            </a:pPr>
            <a:r>
              <a:rPr lang="en-GB" dirty="0" smtClean="0"/>
              <a:t>Annextures/Appendixes are expected to be numbered properly and reference to them are made by the numbers assigned </a:t>
            </a:r>
            <a:r>
              <a:rPr lang="en-GB" dirty="0" err="1" smtClean="0"/>
              <a:t>e.g</a:t>
            </a:r>
            <a:r>
              <a:rPr lang="en-GB" dirty="0" smtClean="0"/>
              <a:t> Annexture I</a:t>
            </a:r>
            <a:r>
              <a:rPr lang="en-GB" dirty="0"/>
              <a:t> </a:t>
            </a:r>
            <a:r>
              <a:rPr lang="en-GB" dirty="0" smtClean="0"/>
              <a:t>is list of beneficiary towns in Nigeria for construction of 560 Hospitals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790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77421"/>
            <a:ext cx="8679976" cy="5999542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Transmission Letter</a:t>
            </a:r>
          </a:p>
          <a:p>
            <a:pPr>
              <a:buFontTx/>
              <a:buChar char="-"/>
            </a:pPr>
            <a:r>
              <a:rPr lang="en-GB" dirty="0" smtClean="0"/>
              <a:t>Though not part of a report, it is a letter forwarding copies of the report to the appointer when appointed through a letter. It is usually signed by the chairman and the secretary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Others</a:t>
            </a:r>
          </a:p>
          <a:p>
            <a:pPr>
              <a:buFontTx/>
              <a:buChar char="-"/>
            </a:pPr>
            <a:r>
              <a:rPr lang="en-GB" dirty="0" smtClean="0"/>
              <a:t>A bulky report is expected to also contain: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 smtClean="0"/>
              <a:t>Table of content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 smtClean="0"/>
              <a:t>Glossary/Abbreviations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 smtClean="0"/>
              <a:t>Executive summary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 smtClean="0"/>
              <a:t>They appear at the front of the report</a:t>
            </a:r>
          </a:p>
        </p:txBody>
      </p:sp>
    </p:spTree>
    <p:extLst>
      <p:ext uri="{BB962C8B-B14F-4D97-AF65-F5344CB8AC3E}">
        <p14:creationId xmlns:p14="http://schemas.microsoft.com/office/powerpoint/2010/main" val="231078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1546" y="313899"/>
            <a:ext cx="8570794" cy="610054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smtClean="0"/>
              <a:t>CONCLUSION</a:t>
            </a:r>
            <a:endParaRPr lang="en-GB" dirty="0"/>
          </a:p>
          <a:p>
            <a:pPr algn="just"/>
            <a:r>
              <a:rPr lang="en-US" dirty="0" smtClean="0"/>
              <a:t>Writing </a:t>
            </a:r>
            <a:r>
              <a:rPr lang="en-US" dirty="0"/>
              <a:t>a report can </a:t>
            </a:r>
            <a:r>
              <a:rPr lang="en-US" dirty="0" smtClean="0"/>
              <a:t>look a daunting task at </a:t>
            </a:r>
            <a:r>
              <a:rPr lang="en-US" dirty="0"/>
              <a:t>first, but with a solid understanding of the </a:t>
            </a:r>
            <a:r>
              <a:rPr lang="en-US" dirty="0" smtClean="0"/>
              <a:t>fundamentals,  structure, </a:t>
            </a:r>
            <a:r>
              <a:rPr lang="en-US" dirty="0"/>
              <a:t>and </a:t>
            </a:r>
            <a:r>
              <a:rPr lang="en-US" dirty="0" smtClean="0"/>
              <a:t>styles </a:t>
            </a:r>
            <a:r>
              <a:rPr lang="en-US" dirty="0"/>
              <a:t>used in </a:t>
            </a:r>
            <a:r>
              <a:rPr lang="en-US" dirty="0" smtClean="0"/>
              <a:t>report writing especially in the Public Service, an officer can succeed in writing an acceptable report. </a:t>
            </a:r>
          </a:p>
          <a:p>
            <a:pPr algn="just"/>
            <a:r>
              <a:rPr lang="en-US" dirty="0" smtClean="0"/>
              <a:t>It is therefore, our responsibility to learn the skills and requirements involved in report writing in order to excel when we are tasked to do it. </a:t>
            </a:r>
          </a:p>
          <a:p>
            <a:pPr algn="just"/>
            <a:endParaRPr lang="en-US" dirty="0"/>
          </a:p>
          <a:p>
            <a:pPr marL="0" indent="0" algn="ctr">
              <a:buNone/>
            </a:pPr>
            <a:r>
              <a:rPr lang="en-US" sz="2400" b="1" dirty="0"/>
              <a:t>THANK YOU FOR YOUR ATTENTION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30772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286" y="286603"/>
            <a:ext cx="8563428" cy="630288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GB" dirty="0" smtClean="0"/>
              <a:t>Introduction</a:t>
            </a:r>
          </a:p>
          <a:p>
            <a:pPr algn="just"/>
            <a:r>
              <a:rPr lang="en-GB" dirty="0" smtClean="0"/>
              <a:t>In all organisations including the Public Services, communication which may be verbal or non verbal is life wire that leads to actions for better performance and success. </a:t>
            </a:r>
          </a:p>
          <a:p>
            <a:pPr algn="just"/>
            <a:r>
              <a:rPr lang="en-GB" dirty="0" smtClean="0"/>
              <a:t>In the Public Service, various means of written communication include among others</a:t>
            </a:r>
          </a:p>
          <a:p>
            <a:pPr marL="0" indent="0" algn="just">
              <a:buNone/>
            </a:pPr>
            <a:r>
              <a:rPr lang="en-GB" dirty="0"/>
              <a:t>	</a:t>
            </a:r>
            <a:r>
              <a:rPr lang="en-GB" dirty="0" smtClean="0"/>
              <a:t>- Minuting </a:t>
            </a:r>
          </a:p>
          <a:p>
            <a:pPr marL="0" indent="0" algn="just">
              <a:buNone/>
            </a:pPr>
            <a:r>
              <a:rPr lang="en-GB" dirty="0" smtClean="0"/>
              <a:t>	- Minutes of Meeting</a:t>
            </a:r>
          </a:p>
          <a:p>
            <a:pPr marL="0" indent="0" algn="just">
              <a:buNone/>
            </a:pPr>
            <a:r>
              <a:rPr lang="en-GB" dirty="0"/>
              <a:t>	</a:t>
            </a:r>
            <a:r>
              <a:rPr lang="en-GB" dirty="0" smtClean="0"/>
              <a:t>- Reports</a:t>
            </a:r>
          </a:p>
          <a:p>
            <a:pPr marL="0" indent="0" algn="just">
              <a:buNone/>
            </a:pPr>
            <a:r>
              <a:rPr lang="en-GB" dirty="0"/>
              <a:t>	</a:t>
            </a:r>
            <a:r>
              <a:rPr lang="en-GB" dirty="0" smtClean="0"/>
              <a:t>- Council / Board Memorandum</a:t>
            </a:r>
          </a:p>
          <a:p>
            <a:pPr marL="0" indent="0" algn="just">
              <a:buNone/>
            </a:pPr>
            <a:r>
              <a:rPr lang="en-GB" dirty="0"/>
              <a:t>	</a:t>
            </a:r>
            <a:r>
              <a:rPr lang="en-GB" dirty="0" smtClean="0"/>
              <a:t>- Speech</a:t>
            </a:r>
          </a:p>
          <a:p>
            <a:pPr marL="0" indent="0" algn="just">
              <a:buNone/>
            </a:pPr>
            <a:r>
              <a:rPr lang="en-GB" dirty="0"/>
              <a:t>	</a:t>
            </a:r>
            <a:r>
              <a:rPr lang="en-GB" dirty="0" smtClean="0"/>
              <a:t>- Briefs</a:t>
            </a:r>
          </a:p>
          <a:p>
            <a:pPr marL="0" indent="0" algn="just">
              <a:buNone/>
            </a:pPr>
            <a:r>
              <a:rPr lang="en-GB" dirty="0"/>
              <a:t>	</a:t>
            </a:r>
            <a:r>
              <a:rPr lang="en-GB" dirty="0" smtClean="0"/>
              <a:t>- Handover Notes</a:t>
            </a:r>
          </a:p>
          <a:p>
            <a:pPr marL="0" indent="0" algn="just">
              <a:buNone/>
            </a:pPr>
            <a:r>
              <a:rPr lang="en-GB" dirty="0"/>
              <a:t>	</a:t>
            </a:r>
            <a:r>
              <a:rPr lang="en-GB" dirty="0" smtClean="0"/>
              <a:t>- Circulars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75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1714" y="174172"/>
            <a:ext cx="8737600" cy="6429828"/>
          </a:xfrm>
        </p:spPr>
        <p:txBody>
          <a:bodyPr>
            <a:normAutofit/>
          </a:bodyPr>
          <a:lstStyle/>
          <a:p>
            <a:pPr algn="just"/>
            <a:r>
              <a:rPr lang="en-GB" b="1" dirty="0" smtClean="0"/>
              <a:t>Of concern to us in our presentation is Report and Report Writing.</a:t>
            </a:r>
          </a:p>
          <a:p>
            <a:pPr algn="just"/>
            <a:r>
              <a:rPr lang="en-GB" dirty="0" smtClean="0"/>
              <a:t>When ones finds himself saddled with the responsibility of being a secretary of a High Powered Committee to investigate a very important occurrence of National Importance like the dwindling National Economy, the assignment would appear easy but to produce an acceptable report requires more than just writing. </a:t>
            </a:r>
          </a:p>
          <a:p>
            <a:pPr algn="just"/>
            <a:r>
              <a:rPr lang="en-GB" dirty="0" smtClean="0"/>
              <a:t>The purpose of our presentation is to discuss all aspects of Report and Report Writing with the emphases to Public Service of Nigeria as outlined in the Learning Objectives</a:t>
            </a:r>
            <a:r>
              <a:rPr lang="en-GB" dirty="0" smtClean="0"/>
              <a:t>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1598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364" y="150125"/>
            <a:ext cx="8748215" cy="670787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GB" b="1" dirty="0" smtClean="0"/>
              <a:t>DEFINITIONS OF REPORT</a:t>
            </a:r>
          </a:p>
          <a:p>
            <a:pPr marL="0" indent="0" algn="just">
              <a:buNone/>
            </a:pPr>
            <a:r>
              <a:rPr lang="en-GB" dirty="0" smtClean="0"/>
              <a:t>There are so many definitions of a report. A few are:</a:t>
            </a:r>
          </a:p>
          <a:p>
            <a:pPr algn="just"/>
            <a:r>
              <a:rPr lang="en-US" dirty="0"/>
              <a:t>Chambers 20</a:t>
            </a:r>
            <a:r>
              <a:rPr lang="en-US" baseline="30000" dirty="0"/>
              <a:t>th</a:t>
            </a:r>
            <a:r>
              <a:rPr lang="en-US" dirty="0"/>
              <a:t> Century Dictionary (1983 edition) describes a report as a statement of “facts”, a formal or official statement of results of an investigation or matter referred, a statement on (a person’s work and behavior or the like), an account of a matter of news.  </a:t>
            </a:r>
          </a:p>
          <a:p>
            <a:pPr algn="just"/>
            <a:r>
              <a:rPr lang="en-GB" dirty="0" smtClean="0"/>
              <a:t>An account given of a particular matter, especially in form of an official document or activity or happening after a thorough investigation or consideration by an appointed person or body </a:t>
            </a:r>
            <a:r>
              <a:rPr lang="en-GB" dirty="0" err="1" smtClean="0"/>
              <a:t>e.g</a:t>
            </a:r>
            <a:r>
              <a:rPr lang="en-GB" dirty="0" smtClean="0"/>
              <a:t> the Chairman’s Annual </a:t>
            </a:r>
            <a:r>
              <a:rPr lang="en-GB" dirty="0"/>
              <a:t>R</a:t>
            </a:r>
            <a:r>
              <a:rPr lang="en-GB" dirty="0" smtClean="0"/>
              <a:t>eport to Government</a:t>
            </a:r>
          </a:p>
          <a:p>
            <a:pPr algn="just"/>
            <a:r>
              <a:rPr lang="en-GB" dirty="0" smtClean="0"/>
              <a:t>To give a spoken or written account of something that one has observed, heard, done, seen or investigated </a:t>
            </a:r>
            <a:r>
              <a:rPr lang="en-GB" dirty="0" err="1" smtClean="0"/>
              <a:t>e.g</a:t>
            </a:r>
            <a:r>
              <a:rPr lang="en-GB" dirty="0" smtClean="0"/>
              <a:t> the Chairman reported decline in tax collection in the 1</a:t>
            </a:r>
            <a:r>
              <a:rPr lang="en-GB" baseline="30000" dirty="0" smtClean="0"/>
              <a:t>st</a:t>
            </a:r>
            <a:r>
              <a:rPr lang="en-GB" dirty="0" smtClean="0"/>
              <a:t> Quarter of 2023</a:t>
            </a:r>
          </a:p>
          <a:p>
            <a:pPr algn="just"/>
            <a:r>
              <a:rPr lang="en-GB" dirty="0" smtClean="0"/>
              <a:t>A report in the Public Service can thus be defined as a specific form of writing that is organised around concisely identifying and examining issues, events or findings that have happened in a physical sense.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20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8717" y="191069"/>
            <a:ext cx="8775511" cy="6441743"/>
          </a:xfrm>
        </p:spPr>
        <p:txBody>
          <a:bodyPr>
            <a:noAutofit/>
          </a:bodyPr>
          <a:lstStyle/>
          <a:p>
            <a:pPr algn="just"/>
            <a:r>
              <a:rPr lang="en-GB" dirty="0" smtClean="0"/>
              <a:t>Report Writing is a formal style of writing elaborately on a topic. It  involves the process and the entire activities that will lead to the production of a submission called a  report.</a:t>
            </a:r>
          </a:p>
          <a:p>
            <a:pPr algn="just"/>
            <a:r>
              <a:rPr lang="en-GB" dirty="0" smtClean="0"/>
              <a:t>It is a narration of an event, heard, seen or done</a:t>
            </a:r>
          </a:p>
          <a:p>
            <a:pPr algn="just"/>
            <a:r>
              <a:rPr lang="en-GB" dirty="0" smtClean="0"/>
              <a:t>Basically, a report is characterise by the following:</a:t>
            </a:r>
          </a:p>
          <a:p>
            <a:pPr lvl="1" algn="just">
              <a:buFontTx/>
              <a:buChar char="-"/>
            </a:pPr>
            <a:r>
              <a:rPr lang="en-GB" sz="2800" dirty="0"/>
              <a:t>Written or verbal submission on what has happened</a:t>
            </a:r>
          </a:p>
          <a:p>
            <a:pPr lvl="1" algn="just">
              <a:buFontTx/>
              <a:buChar char="-"/>
            </a:pPr>
            <a:r>
              <a:rPr lang="en-GB" sz="2800" dirty="0"/>
              <a:t>The length is determine by the subject in question</a:t>
            </a:r>
          </a:p>
          <a:p>
            <a:pPr lvl="1" algn="just">
              <a:buFontTx/>
              <a:buChar char="-"/>
            </a:pPr>
            <a:r>
              <a:rPr lang="en-GB" sz="2800" dirty="0"/>
              <a:t>It has a particular structure populated with a importance issues like findings and a recommendations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8846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SAMU MANAGEMENT CONSULTANT (C) 2021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922" y="914401"/>
            <a:ext cx="8137878" cy="5211763"/>
          </a:xfrm>
        </p:spPr>
      </p:pic>
    </p:spTree>
    <p:extLst>
      <p:ext uri="{BB962C8B-B14F-4D97-AF65-F5344CB8AC3E}">
        <p14:creationId xmlns:p14="http://schemas.microsoft.com/office/powerpoint/2010/main" val="1888419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6990" y="160410"/>
            <a:ext cx="7886700" cy="535626"/>
          </a:xfrm>
        </p:spPr>
        <p:txBody>
          <a:bodyPr>
            <a:noAutofit/>
          </a:bodyPr>
          <a:lstStyle/>
          <a:p>
            <a:r>
              <a:rPr lang="en-GB" sz="3200" b="1" dirty="0"/>
              <a:t>ELEMENTS OF A REPORT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9820" y="668742"/>
            <a:ext cx="8310634" cy="548092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2700" dirty="0"/>
              <a:t>In universities and other climes where reports are mostly the outcome of research, the common elements of such report includes but not limited to</a:t>
            </a:r>
          </a:p>
          <a:p>
            <a:pPr algn="just"/>
            <a:r>
              <a:rPr lang="en-GB" sz="2700" dirty="0"/>
              <a:t>Title</a:t>
            </a:r>
          </a:p>
          <a:p>
            <a:r>
              <a:rPr lang="en-GB" sz="2700" dirty="0"/>
              <a:t>Abstract </a:t>
            </a:r>
          </a:p>
          <a:p>
            <a:r>
              <a:rPr lang="en-GB" sz="2700" dirty="0"/>
              <a:t>Introduction</a:t>
            </a:r>
          </a:p>
          <a:p>
            <a:r>
              <a:rPr lang="en-GB" sz="2700" dirty="0"/>
              <a:t>Literature Review</a:t>
            </a:r>
          </a:p>
          <a:p>
            <a:r>
              <a:rPr lang="en-GB" sz="2700" dirty="0"/>
              <a:t>Methodology</a:t>
            </a:r>
          </a:p>
          <a:p>
            <a:r>
              <a:rPr lang="en-GB" sz="2700" dirty="0"/>
              <a:t>Results </a:t>
            </a:r>
          </a:p>
          <a:p>
            <a:r>
              <a:rPr lang="en-GB" sz="2700" dirty="0"/>
              <a:t>Discussions</a:t>
            </a:r>
          </a:p>
          <a:p>
            <a:r>
              <a:rPr lang="en-GB" sz="2700" dirty="0"/>
              <a:t>Conclusions</a:t>
            </a:r>
          </a:p>
          <a:p>
            <a:r>
              <a:rPr lang="en-GB" sz="2700" dirty="0"/>
              <a:t>Reference List/Bibliography </a:t>
            </a:r>
          </a:p>
          <a:p>
            <a:r>
              <a:rPr lang="en-GB" sz="2700" dirty="0"/>
              <a:t>Appendices</a:t>
            </a:r>
            <a:endParaRPr lang="en-GB" sz="2700" dirty="0"/>
          </a:p>
        </p:txBody>
      </p:sp>
    </p:spTree>
    <p:extLst>
      <p:ext uri="{BB962C8B-B14F-4D97-AF65-F5344CB8AC3E}">
        <p14:creationId xmlns:p14="http://schemas.microsoft.com/office/powerpoint/2010/main" val="112821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327547"/>
            <a:ext cx="7886700" cy="5849417"/>
          </a:xfrm>
        </p:spPr>
        <p:txBody>
          <a:bodyPr/>
          <a:lstStyle/>
          <a:p>
            <a:pPr algn="just"/>
            <a:r>
              <a:rPr lang="en-GB" dirty="0" smtClean="0"/>
              <a:t>In the Public Service, the elements of a report look like:</a:t>
            </a:r>
          </a:p>
          <a:p>
            <a:pPr lvl="1">
              <a:buFontTx/>
              <a:buChar char="-"/>
            </a:pPr>
            <a:r>
              <a:rPr lang="en-GB" dirty="0" smtClean="0"/>
              <a:t>Title</a:t>
            </a:r>
          </a:p>
          <a:p>
            <a:pPr lvl="1">
              <a:buFontTx/>
              <a:buChar char="-"/>
            </a:pPr>
            <a:r>
              <a:rPr lang="en-GB" dirty="0" smtClean="0"/>
              <a:t>Table of Content</a:t>
            </a:r>
          </a:p>
          <a:p>
            <a:pPr lvl="1">
              <a:buFontTx/>
              <a:buChar char="-"/>
            </a:pPr>
            <a:r>
              <a:rPr lang="en-GB" dirty="0" smtClean="0"/>
              <a:t>Glossary/abbreviations</a:t>
            </a:r>
          </a:p>
          <a:p>
            <a:pPr lvl="1">
              <a:buFontTx/>
              <a:buChar char="-"/>
            </a:pPr>
            <a:r>
              <a:rPr lang="en-GB" dirty="0" smtClean="0"/>
              <a:t>Executive Summary for bulky report</a:t>
            </a:r>
          </a:p>
          <a:p>
            <a:pPr lvl="1">
              <a:buFontTx/>
              <a:buChar char="-"/>
            </a:pPr>
            <a:r>
              <a:rPr lang="en-GB" dirty="0" smtClean="0"/>
              <a:t>Introduction (Terms of Reference, Objectives, Team Composition, Methodology)</a:t>
            </a:r>
          </a:p>
          <a:p>
            <a:pPr lvl="1">
              <a:buFontTx/>
              <a:buChar char="-"/>
            </a:pPr>
            <a:r>
              <a:rPr lang="en-GB" dirty="0" smtClean="0"/>
              <a:t>Body (Findings, Observations)</a:t>
            </a:r>
          </a:p>
          <a:p>
            <a:pPr lvl="1">
              <a:buFontTx/>
              <a:buChar char="-"/>
            </a:pPr>
            <a:r>
              <a:rPr lang="en-GB" dirty="0" smtClean="0"/>
              <a:t>Conclusion (Recommendation, Conclusion)</a:t>
            </a:r>
          </a:p>
          <a:p>
            <a:pPr lvl="1">
              <a:buFontTx/>
              <a:buChar char="-"/>
            </a:pPr>
            <a:r>
              <a:rPr lang="en-GB" dirty="0" smtClean="0"/>
              <a:t>Signature page</a:t>
            </a:r>
          </a:p>
          <a:p>
            <a:pPr lvl="1">
              <a:buFontTx/>
              <a:buChar char="-"/>
            </a:pPr>
            <a:r>
              <a:rPr lang="en-GB" dirty="0" smtClean="0"/>
              <a:t>Annextures/Appendixes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661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1717</Words>
  <Application>Microsoft Office PowerPoint</Application>
  <PresentationFormat>Widescreen</PresentationFormat>
  <Paragraphs>196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Eras Bold ITC</vt:lpstr>
      <vt:lpstr>Wingdings</vt:lpstr>
      <vt:lpstr>Office Theme</vt:lpstr>
      <vt:lpstr>REPORT WRITING IN THE PUBLIC SERVICE</vt:lpstr>
      <vt:lpstr>Learning 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ELEMENTS OF A REPORT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WRITING IN THE PUBLIC SERVICE</dc:title>
  <dc:creator>SAMU MGT</dc:creator>
  <cp:lastModifiedBy>SAMU MGT</cp:lastModifiedBy>
  <cp:revision>2</cp:revision>
  <dcterms:created xsi:type="dcterms:W3CDTF">2024-01-20T11:01:50Z</dcterms:created>
  <dcterms:modified xsi:type="dcterms:W3CDTF">2024-01-20T11:02:12Z</dcterms:modified>
</cp:coreProperties>
</file>