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1571" r:id="rId3"/>
    <p:sldId id="3417" r:id="rId4"/>
    <p:sldId id="419" r:id="rId5"/>
    <p:sldId id="3437" r:id="rId6"/>
    <p:sldId id="3434" r:id="rId7"/>
    <p:sldId id="3436" r:id="rId8"/>
    <p:sldId id="3435" r:id="rId9"/>
    <p:sldId id="3438" r:id="rId10"/>
    <p:sldId id="268" r:id="rId11"/>
    <p:sldId id="269" r:id="rId12"/>
    <p:sldId id="272" r:id="rId13"/>
    <p:sldId id="277" r:id="rId14"/>
    <p:sldId id="3439" r:id="rId15"/>
    <p:sldId id="345" r:id="rId16"/>
    <p:sldId id="3440" r:id="rId17"/>
    <p:sldId id="466" r:id="rId18"/>
    <p:sldId id="461" r:id="rId19"/>
    <p:sldId id="3428" r:id="rId20"/>
    <p:sldId id="3425" r:id="rId21"/>
    <p:sldId id="399" r:id="rId22"/>
    <p:sldId id="400" r:id="rId23"/>
    <p:sldId id="3421" r:id="rId24"/>
    <p:sldId id="287" r:id="rId25"/>
    <p:sldId id="282" r:id="rId26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DFF7A"/>
    <a:srgbClr val="007635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5" autoAdjust="0"/>
    <p:restoredTop sz="94674"/>
  </p:normalViewPr>
  <p:slideViewPr>
    <p:cSldViewPr snapToGrid="0">
      <p:cViewPr>
        <p:scale>
          <a:sx n="61" d="100"/>
          <a:sy n="61" d="100"/>
        </p:scale>
        <p:origin x="1672" y="1552"/>
      </p:cViewPr>
      <p:guideLst>
        <p:guide orient="horz" pos="2160"/>
        <p:guide pos="3840"/>
      </p:guideLst>
    </p:cSldViewPr>
  </p:slideViewPr>
  <p:notesTextViewPr>
    <p:cViewPr>
      <p:scale>
        <a:sx n="60" d="100"/>
        <a:sy n="60" d="100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4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0DB37-A42B-C949-B689-E77F65C5F9A4}" type="doc">
      <dgm:prSet loTypeId="urn:microsoft.com/office/officeart/2005/8/layout/process1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5DF9ED-218F-D449-81BC-6236F4EFC90A}">
      <dgm:prSet phldrT="[Text]"/>
      <dgm:spPr/>
      <dgm:t>
        <a:bodyPr/>
        <a:lstStyle/>
        <a:p>
          <a:r>
            <a:rPr lang="en-US" dirty="0"/>
            <a:t>Digitization</a:t>
          </a:r>
        </a:p>
      </dgm:t>
    </dgm:pt>
    <dgm:pt modelId="{73F4C62A-689C-7D48-9AD1-5DA474A8ECBF}" type="parTrans" cxnId="{1CB8723D-2254-0C42-91F9-7BA7E716B9A1}">
      <dgm:prSet/>
      <dgm:spPr/>
      <dgm:t>
        <a:bodyPr/>
        <a:lstStyle/>
        <a:p>
          <a:endParaRPr lang="en-US"/>
        </a:p>
      </dgm:t>
    </dgm:pt>
    <dgm:pt modelId="{37202B2C-3226-B34A-BB17-2AAD0F796715}" type="sibTrans" cxnId="{1CB8723D-2254-0C42-91F9-7BA7E716B9A1}">
      <dgm:prSet/>
      <dgm:spPr/>
      <dgm:t>
        <a:bodyPr/>
        <a:lstStyle/>
        <a:p>
          <a:endParaRPr lang="en-US"/>
        </a:p>
      </dgm:t>
    </dgm:pt>
    <dgm:pt modelId="{AA1BA8C6-2ED9-BB44-ABD2-E6D2C7C8F5F0}">
      <dgm:prSet phldrT="[Text]"/>
      <dgm:spPr/>
      <dgm:t>
        <a:bodyPr/>
        <a:lstStyle/>
        <a:p>
          <a:r>
            <a:rPr lang="en-US" dirty="0"/>
            <a:t>Digitalization</a:t>
          </a:r>
        </a:p>
      </dgm:t>
    </dgm:pt>
    <dgm:pt modelId="{7085F80A-F27D-514B-901C-E180365DD237}" type="parTrans" cxnId="{D7E04307-97A1-F341-ACAA-B9A83BDA1591}">
      <dgm:prSet/>
      <dgm:spPr/>
      <dgm:t>
        <a:bodyPr/>
        <a:lstStyle/>
        <a:p>
          <a:endParaRPr lang="en-US"/>
        </a:p>
      </dgm:t>
    </dgm:pt>
    <dgm:pt modelId="{1C10DE9A-0733-AA46-9356-F1B1FDEC6BEF}" type="sibTrans" cxnId="{D7E04307-97A1-F341-ACAA-B9A83BDA1591}">
      <dgm:prSet/>
      <dgm:spPr/>
      <dgm:t>
        <a:bodyPr/>
        <a:lstStyle/>
        <a:p>
          <a:endParaRPr lang="en-US"/>
        </a:p>
      </dgm:t>
    </dgm:pt>
    <dgm:pt modelId="{498B9102-43FA-D04B-A247-92F3FC3517E5}">
      <dgm:prSet phldrT="[Text]"/>
      <dgm:spPr/>
      <dgm:t>
        <a:bodyPr/>
        <a:lstStyle/>
        <a:p>
          <a:r>
            <a:rPr lang="en-US" dirty="0"/>
            <a:t>Automation</a:t>
          </a:r>
        </a:p>
      </dgm:t>
    </dgm:pt>
    <dgm:pt modelId="{CBAFDDCA-6EDD-7745-8181-56F4AE23CF61}" type="parTrans" cxnId="{0673C182-2FB5-5343-A005-6DA5D0D011A2}">
      <dgm:prSet/>
      <dgm:spPr/>
      <dgm:t>
        <a:bodyPr/>
        <a:lstStyle/>
        <a:p>
          <a:endParaRPr lang="en-US"/>
        </a:p>
      </dgm:t>
    </dgm:pt>
    <dgm:pt modelId="{B2AA2D06-CFB1-CC43-BFDD-DDD173BB7CA8}" type="sibTrans" cxnId="{0673C182-2FB5-5343-A005-6DA5D0D011A2}">
      <dgm:prSet/>
      <dgm:spPr/>
      <dgm:t>
        <a:bodyPr/>
        <a:lstStyle/>
        <a:p>
          <a:endParaRPr lang="en-US"/>
        </a:p>
      </dgm:t>
    </dgm:pt>
    <dgm:pt modelId="{EB100C0B-542F-9C43-A63A-2817971EB603}" type="pres">
      <dgm:prSet presAssocID="{2640DB37-A42B-C949-B689-E77F65C5F9A4}" presName="Name0" presStyleCnt="0">
        <dgm:presLayoutVars>
          <dgm:dir/>
          <dgm:resizeHandles val="exact"/>
        </dgm:presLayoutVars>
      </dgm:prSet>
      <dgm:spPr/>
    </dgm:pt>
    <dgm:pt modelId="{7EAC7F7F-F61F-844B-B87D-ACDA232CB473}" type="pres">
      <dgm:prSet presAssocID="{2F5DF9ED-218F-D449-81BC-6236F4EFC90A}" presName="node" presStyleLbl="node1" presStyleIdx="0" presStyleCnt="3">
        <dgm:presLayoutVars>
          <dgm:bulletEnabled val="1"/>
        </dgm:presLayoutVars>
      </dgm:prSet>
      <dgm:spPr/>
    </dgm:pt>
    <dgm:pt modelId="{B081B9EA-0A99-634E-94B7-014A85B6E52D}" type="pres">
      <dgm:prSet presAssocID="{37202B2C-3226-B34A-BB17-2AAD0F796715}" presName="sibTrans" presStyleLbl="sibTrans2D1" presStyleIdx="0" presStyleCnt="2"/>
      <dgm:spPr/>
    </dgm:pt>
    <dgm:pt modelId="{F7230F9B-19F2-5240-A7D3-0D5E37EFC71A}" type="pres">
      <dgm:prSet presAssocID="{37202B2C-3226-B34A-BB17-2AAD0F796715}" presName="connectorText" presStyleLbl="sibTrans2D1" presStyleIdx="0" presStyleCnt="2"/>
      <dgm:spPr/>
    </dgm:pt>
    <dgm:pt modelId="{60AA77C8-1EAD-2F43-89CD-9EC56C5917AA}" type="pres">
      <dgm:prSet presAssocID="{AA1BA8C6-2ED9-BB44-ABD2-E6D2C7C8F5F0}" presName="node" presStyleLbl="node1" presStyleIdx="1" presStyleCnt="3">
        <dgm:presLayoutVars>
          <dgm:bulletEnabled val="1"/>
        </dgm:presLayoutVars>
      </dgm:prSet>
      <dgm:spPr/>
    </dgm:pt>
    <dgm:pt modelId="{ADA47E09-FE79-C548-9C30-A64D359501BB}" type="pres">
      <dgm:prSet presAssocID="{1C10DE9A-0733-AA46-9356-F1B1FDEC6BEF}" presName="sibTrans" presStyleLbl="sibTrans2D1" presStyleIdx="1" presStyleCnt="2"/>
      <dgm:spPr/>
    </dgm:pt>
    <dgm:pt modelId="{866DDBA2-1C4E-E941-B3EB-76EEA982DEFB}" type="pres">
      <dgm:prSet presAssocID="{1C10DE9A-0733-AA46-9356-F1B1FDEC6BEF}" presName="connectorText" presStyleLbl="sibTrans2D1" presStyleIdx="1" presStyleCnt="2"/>
      <dgm:spPr/>
    </dgm:pt>
    <dgm:pt modelId="{B57F9622-D7D8-6A40-839B-C0370254BD04}" type="pres">
      <dgm:prSet presAssocID="{498B9102-43FA-D04B-A247-92F3FC3517E5}" presName="node" presStyleLbl="node1" presStyleIdx="2" presStyleCnt="3">
        <dgm:presLayoutVars>
          <dgm:bulletEnabled val="1"/>
        </dgm:presLayoutVars>
      </dgm:prSet>
      <dgm:spPr/>
    </dgm:pt>
  </dgm:ptLst>
  <dgm:cxnLst>
    <dgm:cxn modelId="{D7E04307-97A1-F341-ACAA-B9A83BDA1591}" srcId="{2640DB37-A42B-C949-B689-E77F65C5F9A4}" destId="{AA1BA8C6-2ED9-BB44-ABD2-E6D2C7C8F5F0}" srcOrd="1" destOrd="0" parTransId="{7085F80A-F27D-514B-901C-E180365DD237}" sibTransId="{1C10DE9A-0733-AA46-9356-F1B1FDEC6BEF}"/>
    <dgm:cxn modelId="{486D142D-5CC6-364C-9B36-77DB4F9335DF}" type="presOf" srcId="{2640DB37-A42B-C949-B689-E77F65C5F9A4}" destId="{EB100C0B-542F-9C43-A63A-2817971EB603}" srcOrd="0" destOrd="0" presId="urn:microsoft.com/office/officeart/2005/8/layout/process1"/>
    <dgm:cxn modelId="{1CB8723D-2254-0C42-91F9-7BA7E716B9A1}" srcId="{2640DB37-A42B-C949-B689-E77F65C5F9A4}" destId="{2F5DF9ED-218F-D449-81BC-6236F4EFC90A}" srcOrd="0" destOrd="0" parTransId="{73F4C62A-689C-7D48-9AD1-5DA474A8ECBF}" sibTransId="{37202B2C-3226-B34A-BB17-2AAD0F796715}"/>
    <dgm:cxn modelId="{C1B49844-395D-F844-8807-90E1924FB9AE}" type="presOf" srcId="{37202B2C-3226-B34A-BB17-2AAD0F796715}" destId="{B081B9EA-0A99-634E-94B7-014A85B6E52D}" srcOrd="0" destOrd="0" presId="urn:microsoft.com/office/officeart/2005/8/layout/process1"/>
    <dgm:cxn modelId="{57F2AB57-1610-F24A-A51E-0132A8B5CFFE}" type="presOf" srcId="{37202B2C-3226-B34A-BB17-2AAD0F796715}" destId="{F7230F9B-19F2-5240-A7D3-0D5E37EFC71A}" srcOrd="1" destOrd="0" presId="urn:microsoft.com/office/officeart/2005/8/layout/process1"/>
    <dgm:cxn modelId="{6CF5FA6F-F972-954F-BD06-C8276AD8A4F5}" type="presOf" srcId="{AA1BA8C6-2ED9-BB44-ABD2-E6D2C7C8F5F0}" destId="{60AA77C8-1EAD-2F43-89CD-9EC56C5917AA}" srcOrd="0" destOrd="0" presId="urn:microsoft.com/office/officeart/2005/8/layout/process1"/>
    <dgm:cxn modelId="{B4D39E82-7E56-454A-AC48-375C8386575F}" type="presOf" srcId="{2F5DF9ED-218F-D449-81BC-6236F4EFC90A}" destId="{7EAC7F7F-F61F-844B-B87D-ACDA232CB473}" srcOrd="0" destOrd="0" presId="urn:microsoft.com/office/officeart/2005/8/layout/process1"/>
    <dgm:cxn modelId="{0673C182-2FB5-5343-A005-6DA5D0D011A2}" srcId="{2640DB37-A42B-C949-B689-E77F65C5F9A4}" destId="{498B9102-43FA-D04B-A247-92F3FC3517E5}" srcOrd="2" destOrd="0" parTransId="{CBAFDDCA-6EDD-7745-8181-56F4AE23CF61}" sibTransId="{B2AA2D06-CFB1-CC43-BFDD-DDD173BB7CA8}"/>
    <dgm:cxn modelId="{CCFB8EC1-A22B-C44C-AE77-B69D57590277}" type="presOf" srcId="{498B9102-43FA-D04B-A247-92F3FC3517E5}" destId="{B57F9622-D7D8-6A40-839B-C0370254BD04}" srcOrd="0" destOrd="0" presId="urn:microsoft.com/office/officeart/2005/8/layout/process1"/>
    <dgm:cxn modelId="{D39A19E9-BDE1-6045-AA79-C0483763B8DA}" type="presOf" srcId="{1C10DE9A-0733-AA46-9356-F1B1FDEC6BEF}" destId="{ADA47E09-FE79-C548-9C30-A64D359501BB}" srcOrd="0" destOrd="0" presId="urn:microsoft.com/office/officeart/2005/8/layout/process1"/>
    <dgm:cxn modelId="{30F9C8FD-757E-7041-9998-5FA9949206B9}" type="presOf" srcId="{1C10DE9A-0733-AA46-9356-F1B1FDEC6BEF}" destId="{866DDBA2-1C4E-E941-B3EB-76EEA982DEFB}" srcOrd="1" destOrd="0" presId="urn:microsoft.com/office/officeart/2005/8/layout/process1"/>
    <dgm:cxn modelId="{D115EA6A-A148-7A45-8F2D-9EFD6456186A}" type="presParOf" srcId="{EB100C0B-542F-9C43-A63A-2817971EB603}" destId="{7EAC7F7F-F61F-844B-B87D-ACDA232CB473}" srcOrd="0" destOrd="0" presId="urn:microsoft.com/office/officeart/2005/8/layout/process1"/>
    <dgm:cxn modelId="{73329B6C-41C0-E546-8B2B-15B349266FC2}" type="presParOf" srcId="{EB100C0B-542F-9C43-A63A-2817971EB603}" destId="{B081B9EA-0A99-634E-94B7-014A85B6E52D}" srcOrd="1" destOrd="0" presId="urn:microsoft.com/office/officeart/2005/8/layout/process1"/>
    <dgm:cxn modelId="{185201D9-053C-7E42-B3DE-C0BFB735829E}" type="presParOf" srcId="{B081B9EA-0A99-634E-94B7-014A85B6E52D}" destId="{F7230F9B-19F2-5240-A7D3-0D5E37EFC71A}" srcOrd="0" destOrd="0" presId="urn:microsoft.com/office/officeart/2005/8/layout/process1"/>
    <dgm:cxn modelId="{667C9112-2E68-7F41-BD64-2CADB6903B6F}" type="presParOf" srcId="{EB100C0B-542F-9C43-A63A-2817971EB603}" destId="{60AA77C8-1EAD-2F43-89CD-9EC56C5917AA}" srcOrd="2" destOrd="0" presId="urn:microsoft.com/office/officeart/2005/8/layout/process1"/>
    <dgm:cxn modelId="{8EFC2D47-CE5E-E145-B3F3-1ACB7A142C61}" type="presParOf" srcId="{EB100C0B-542F-9C43-A63A-2817971EB603}" destId="{ADA47E09-FE79-C548-9C30-A64D359501BB}" srcOrd="3" destOrd="0" presId="urn:microsoft.com/office/officeart/2005/8/layout/process1"/>
    <dgm:cxn modelId="{C983215E-1FB4-FD4C-B7B6-E37D01368AFF}" type="presParOf" srcId="{ADA47E09-FE79-C548-9C30-A64D359501BB}" destId="{866DDBA2-1C4E-E941-B3EB-76EEA982DEFB}" srcOrd="0" destOrd="0" presId="urn:microsoft.com/office/officeart/2005/8/layout/process1"/>
    <dgm:cxn modelId="{55DE69DA-7BB0-3140-8FBE-3D96C8747AE4}" type="presParOf" srcId="{EB100C0B-542F-9C43-A63A-2817971EB603}" destId="{B57F9622-D7D8-6A40-839B-C0370254BD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C7F7F-F61F-844B-B87D-ACDA232CB473}">
      <dsp:nvSpPr>
        <dsp:cNvPr id="0" name=""/>
        <dsp:cNvSpPr/>
      </dsp:nvSpPr>
      <dsp:spPr>
        <a:xfrm>
          <a:off x="8543" y="844691"/>
          <a:ext cx="2553467" cy="153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Digitization</a:t>
          </a:r>
        </a:p>
      </dsp:txBody>
      <dsp:txXfrm>
        <a:off x="53416" y="889564"/>
        <a:ext cx="2463721" cy="1442334"/>
      </dsp:txXfrm>
    </dsp:sp>
    <dsp:sp modelId="{B081B9EA-0A99-634E-94B7-014A85B6E52D}">
      <dsp:nvSpPr>
        <dsp:cNvPr id="0" name=""/>
        <dsp:cNvSpPr/>
      </dsp:nvSpPr>
      <dsp:spPr>
        <a:xfrm>
          <a:off x="2817357" y="1294102"/>
          <a:ext cx="541335" cy="63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817357" y="1420754"/>
        <a:ext cx="378935" cy="379955"/>
      </dsp:txXfrm>
    </dsp:sp>
    <dsp:sp modelId="{60AA77C8-1EAD-2F43-89CD-9EC56C5917AA}">
      <dsp:nvSpPr>
        <dsp:cNvPr id="0" name=""/>
        <dsp:cNvSpPr/>
      </dsp:nvSpPr>
      <dsp:spPr>
        <a:xfrm>
          <a:off x="3583397" y="844691"/>
          <a:ext cx="2553467" cy="153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Digitalization</a:t>
          </a:r>
        </a:p>
      </dsp:txBody>
      <dsp:txXfrm>
        <a:off x="3628270" y="889564"/>
        <a:ext cx="2463721" cy="1442334"/>
      </dsp:txXfrm>
    </dsp:sp>
    <dsp:sp modelId="{ADA47E09-FE79-C548-9C30-A64D359501BB}">
      <dsp:nvSpPr>
        <dsp:cNvPr id="0" name=""/>
        <dsp:cNvSpPr/>
      </dsp:nvSpPr>
      <dsp:spPr>
        <a:xfrm>
          <a:off x="6392211" y="1294102"/>
          <a:ext cx="541335" cy="633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392211" y="1420754"/>
        <a:ext cx="378935" cy="379955"/>
      </dsp:txXfrm>
    </dsp:sp>
    <dsp:sp modelId="{B57F9622-D7D8-6A40-839B-C0370254BD04}">
      <dsp:nvSpPr>
        <dsp:cNvPr id="0" name=""/>
        <dsp:cNvSpPr/>
      </dsp:nvSpPr>
      <dsp:spPr>
        <a:xfrm>
          <a:off x="7158251" y="844691"/>
          <a:ext cx="2553467" cy="1532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Automation</a:t>
          </a:r>
        </a:p>
      </dsp:txBody>
      <dsp:txXfrm>
        <a:off x="7203124" y="889564"/>
        <a:ext cx="2463721" cy="1442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8AA12-2C9C-A6E9-BFDB-FBB5E897F3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244CD-28BC-A52E-B87D-FA3275E910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BCC3-72FF-3843-9AD4-C33E31BA6027}" type="datetimeFigureOut">
              <a:rPr lang="en-NG" smtClean="0"/>
              <a:t>07/03/2024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AE3C6-EBAE-87AB-E0FD-6C7F95A70C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34BB8-8E7D-11C4-9173-D0A7C2099C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8CD60-FA0A-AB42-B1C6-8001B02A495D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295850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79148-AD26-A24A-A85A-5FCBE74A9C8E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BB72C-D5F7-5040-9F97-372A2CE41779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22240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guru.com/blog/digitization-and-digitaliz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quora.com/What-is-the-difference-between-digitalization-and-automatio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conteur.net/digital-transformation/top-10-digital-tech-the-boss-should-know-abou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ncyclopedia.com/history/dictionaries-thesauruses-pictures-and-press-releases/digital-technology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/>
              <a:t>The Global Challenges at the Industrial and Post industrial Era? </a:t>
            </a:r>
            <a:r>
              <a:rPr lang="en-US" sz="1200" dirty="0"/>
              <a:t>The need to </a:t>
            </a:r>
            <a:r>
              <a:rPr lang="en-US" sz="1200" b="1" dirty="0"/>
              <a:t>collect, store, process, transmit, communicate </a:t>
            </a:r>
            <a:r>
              <a:rPr lang="en-US" sz="1200" dirty="0"/>
              <a:t>and </a:t>
            </a:r>
            <a:r>
              <a:rPr lang="en-US" sz="1200" b="1" dirty="0"/>
              <a:t>transform data</a:t>
            </a:r>
            <a:r>
              <a:rPr lang="en-US" sz="1200" dirty="0"/>
              <a:t> in </a:t>
            </a:r>
            <a:r>
              <a:rPr lang="en-US" sz="1200" b="1" dirty="0">
                <a:solidFill>
                  <a:srgbClr val="FF0000"/>
                </a:solidFill>
              </a:rPr>
              <a:t>LARGE QUANTITY </a:t>
            </a:r>
            <a:r>
              <a:rPr lang="en-US" sz="1200" dirty="0"/>
              <a:t>into </a:t>
            </a:r>
            <a:r>
              <a:rPr lang="en-US" sz="1200" b="1" dirty="0">
                <a:solidFill>
                  <a:srgbClr val="FF0000"/>
                </a:solidFill>
              </a:rPr>
              <a:t>Information or knowledge; </a:t>
            </a:r>
            <a:r>
              <a:rPr lang="en-US" sz="1200" b="1" dirty="0"/>
              <a:t>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Businesses</a:t>
            </a:r>
            <a:r>
              <a:rPr lang="en-US" sz="1200" dirty="0"/>
              <a:t> sprang up and </a:t>
            </a:r>
            <a:r>
              <a:rPr lang="en-US" sz="1200" b="1" dirty="0"/>
              <a:t>every business is an information business </a:t>
            </a:r>
            <a:r>
              <a:rPr lang="en-US" sz="1200" dirty="0"/>
              <a:t>including </a:t>
            </a:r>
            <a:r>
              <a:rPr lang="en-US" sz="1200" b="1" dirty="0">
                <a:solidFill>
                  <a:srgbClr val="C00000"/>
                </a:solidFill>
              </a:rPr>
              <a:t>Governance</a:t>
            </a:r>
            <a:r>
              <a:rPr lang="en-US" sz="1200" dirty="0"/>
              <a:t> or government businesses.  (Products and </a:t>
            </a:r>
            <a:r>
              <a:rPr lang="en-US" sz="1200" b="1" dirty="0">
                <a:solidFill>
                  <a:srgbClr val="C00000"/>
                </a:solidFill>
              </a:rPr>
              <a:t>Services</a:t>
            </a:r>
            <a:r>
              <a:rPr lang="en-US" sz="120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endParaRPr lang="en-US" dirty="0"/>
          </a:p>
          <a:p>
            <a:r>
              <a:rPr lang="en-US" dirty="0"/>
              <a:t>Data is a random collection of facts and figures. </a:t>
            </a:r>
          </a:p>
          <a:p>
            <a:r>
              <a:rPr lang="en-US" dirty="0"/>
              <a:t>Information is the processed form of data which is meaningful</a:t>
            </a:r>
            <a:r>
              <a:rPr lang="en-US" baseline="0" dirty="0"/>
              <a:t> to recipient for decision making now or in future</a:t>
            </a:r>
          </a:p>
          <a:p>
            <a:r>
              <a:rPr lang="en-US" baseline="0" dirty="0"/>
              <a:t>Anything that makes things/jobs easier. E.g. tools, techniques/machine.</a:t>
            </a:r>
          </a:p>
          <a:p>
            <a:r>
              <a:rPr lang="en-US" baseline="0" dirty="0"/>
              <a:t>Technology is the use of machines/tools/techniques to perform jobs more easily and fast. Technology is dynamic. </a:t>
            </a:r>
          </a:p>
          <a:p>
            <a:r>
              <a:rPr lang="en-US" baseline="0" dirty="0"/>
              <a:t>IT is synonymous to the use of computers to transform data into information</a:t>
            </a:r>
          </a:p>
          <a:p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IT makes it easier and cheaper to work for oneself. Those who</a:t>
            </a:r>
            <a:r>
              <a:rPr lang="en-US" baseline="0" dirty="0"/>
              <a:t> seek out new information constantly are the ones who succeed in today’s workplace.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The need to manage business effectively</a:t>
            </a:r>
          </a:p>
          <a:p>
            <a:pPr marL="0" indent="0">
              <a:buFont typeface="Arial" charset="0"/>
              <a:buNone/>
            </a:pPr>
            <a:endParaRPr lang="en-US" baseline="0" dirty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by: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Institute for Management Development (IMD) and Global Centre for Digital Business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CCE8-F40C-6D49-8816-BA915D3526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have you </a:t>
            </a:r>
            <a:r>
              <a:rPr lang="en-US" dirty="0" err="1"/>
              <a:t>digitised</a:t>
            </a:r>
            <a:r>
              <a:rPr lang="en-US" dirty="0"/>
              <a:t> in your office: Record, files,</a:t>
            </a:r>
            <a:r>
              <a:rPr lang="en-US" baseline="0" dirty="0"/>
              <a:t> business processes of delivering services?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Digitisation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Scanning a paper document and saving it on computer's hard drive as a digital document, like PDF.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 from notes on paper to typing them up in an Excel spreadsheet.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Converting from analog VHS cassettes to CD, DVD or Blu-Ray discs containing digital data.</a:t>
            </a:r>
          </a:p>
          <a:p>
            <a:r>
              <a:rPr lang="en-US" b="1" dirty="0"/>
              <a:t>Example of </a:t>
            </a:r>
            <a:r>
              <a:rPr lang="en-US" b="1" dirty="0" err="1"/>
              <a:t>Digitalisation</a:t>
            </a:r>
            <a:r>
              <a:rPr lang="en-US" dirty="0"/>
              <a:t>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Saving customer information on a database instead of saving it in hard copies and spread sheet. Once you do it you have a lot of data on your hand. Digitalization would be the process 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that data to analyze your clients' behaviors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Automation Example: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Restaurant example: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Collecting orders using a tablet or a mobile phone (instead of a waiter)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Sending orders to the kitchen through a computer (instead of writing them down and passing them)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 the oven at 8:30 AM by a timer (instead of making a cook start it)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Bringing the meals to the customers using a robot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Online Resources: </a:t>
            </a:r>
          </a:p>
          <a:p>
            <a:r>
              <a:rPr lang="en-US" dirty="0">
                <a:hlinkClick r:id="rId3"/>
              </a:rPr>
              <a:t>https://www.netguru.com/blog/digitization-and-digitalization</a:t>
            </a:r>
            <a:r>
              <a:rPr lang="en-US" dirty="0"/>
              <a:t>;</a:t>
            </a:r>
          </a:p>
          <a:p>
            <a:r>
              <a:rPr lang="en-US" dirty="0">
                <a:hlinkClick r:id="rId4"/>
              </a:rPr>
              <a:t>https://www.quora.com/What-is-the-difference-between-digitalization-and-automation</a:t>
            </a:r>
            <a:endParaRPr lang="en-US" dirty="0"/>
          </a:p>
          <a:p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42E52-0718-904C-8992-B35431D76B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https://www.raconteur.net/digital-transformation/top-10-digital-tech-the-boss-should-know-about</a:t>
            </a:r>
            <a:endParaRPr lang="en-US" dirty="0"/>
          </a:p>
          <a:p>
            <a:r>
              <a:rPr lang="en-US" dirty="0">
                <a:hlinkClick r:id="rId4"/>
              </a:rPr>
              <a:t>https://www.encyclopedia.com/history/dictionaries-thesauruses-pictures-and-press-releases/digital-technology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CCE8-F40C-6D49-8816-BA915D3526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8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CCE8-F40C-6D49-8816-BA915D3526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9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on-demand self-provisioning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8483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D388D-BB29-7348-9759-66C1E8190A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3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61E8-77A0-184B-A3CF-695199E10E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9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enterprisersproject.com</a:t>
            </a:r>
            <a:r>
              <a:rPr lang="en-GB" dirty="0"/>
              <a:t>/what-is-digital-transformation</a:t>
            </a:r>
          </a:p>
          <a:p>
            <a:r>
              <a:rPr lang="en-GB" dirty="0"/>
              <a:t>https://</a:t>
            </a:r>
            <a:r>
              <a:rPr lang="en-GB" dirty="0" err="1"/>
              <a:t>www.accenture.com</a:t>
            </a:r>
            <a:r>
              <a:rPr lang="en-GB" dirty="0"/>
              <a:t>/us-</a:t>
            </a:r>
            <a:r>
              <a:rPr lang="en-GB" dirty="0" err="1"/>
              <a:t>en</a:t>
            </a:r>
            <a:r>
              <a:rPr lang="en-GB" dirty="0"/>
              <a:t>/insights/digital-transformation-index</a:t>
            </a:r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BB72C-D5F7-5040-9F97-372A2CE41779}" type="slidenum">
              <a:rPr lang="en-NG" smtClean="0"/>
              <a:t>23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8595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95F1-5CE9-091E-BEA9-B8F427A23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197AF-C430-CEBF-18C1-9C60BA13E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6F259-B8A7-EBEB-AD7B-C1681405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37C-B301-4AE7-8290-ACDF5CD9CD88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BBFB4-B850-DD7A-F93B-AA235979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3B30D-4B24-0F2B-CBF7-064E9173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D75B-5D16-4481-BA1D-CA9F80E1A2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8859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868B-0D60-784A-3B66-F39E5B41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3CDFE-5210-3DA7-B011-70C63CF80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A6082-330D-2A24-DCAF-C4CAD704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37C-B301-4AE7-8290-ACDF5CD9CD88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058C7-CEC7-CE35-D887-71B4911B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AABA1-38B4-3BD2-38D9-3418B0BD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D75B-5D16-4481-BA1D-CA9F80E1A2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9979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BEC5D-0909-B1D1-D152-002DB3E83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0BC8D-E03E-5D07-3262-1EF3FA446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F420F-0AD9-EF54-DE9F-79FD7410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37C-B301-4AE7-8290-ACDF5CD9CD88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1A358-2AE9-9A0F-C599-1F208490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FF7BC-D26E-EFE2-E482-8036B6E1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D75B-5D16-4481-BA1D-CA9F80E1A2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76605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10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DD35-D700-4FCF-294F-58F7A120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49F59-E021-1746-BB04-75EDE7B7D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3CAA-641D-B2EA-55A1-CB65C51E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37C-B301-4AE7-8290-ACDF5CD9CD88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759A3-2994-D4AF-8961-9EC95D5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CA2D-CEED-7D26-8387-C139C1DE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D75B-5D16-4481-BA1D-CA9F80E1A2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08167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D7D8-4FA4-7577-82D7-77CA1BA6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B6A0D-C00B-1A20-22ED-16CA9A220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EB459-AD51-88AB-1395-59F57F90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37C-B301-4AE7-8290-ACDF5CD9CD88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D115E-421B-3A19-9B68-B1546DFF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C1EF2-6EF1-EEFB-57E2-2E238202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D75B-5D16-4481-BA1D-CA9F80E1A2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6811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5D7F-6745-B64F-56B2-D702C6CB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13E17-41F5-70E9-C92C-FD8137828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BA997-7B85-A575-D344-9E3DD5C20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B2D38-9CB3-9172-8D86-9691154B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37C-B301-4AE7-8290-ACDF5CD9CD88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4685E-491E-E3D1-47FF-98818938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06607-97F7-8C03-3C25-D0D3090B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D75B-5D16-4481-BA1D-CA9F80E1A2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6148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2F93-D269-284A-84F5-C0A47818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A9B80-ED0E-1B78-194B-6C60C5CD5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85F04-D7BD-4F93-C5C9-DB9425CCD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98435-E91A-84A9-A208-D55CA39C4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8C023-3C81-8EB1-CA78-E4E29306B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2B9D3-48AF-E8D1-73B9-B9091AB2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37C-B301-4AE7-8290-ACDF5CD9CD88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1AB61-E97F-2424-A6F8-EBDA8E55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10B28-D51F-7678-4CF4-22D8EFFA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D75B-5D16-4481-BA1D-CA9F80E1A2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1657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C114-4D9A-5CD0-22A6-671EF8EF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61ABC-4F91-4556-023A-696BF402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37C-B301-4AE7-8290-ACDF5CD9CD88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8098E-1BEB-4754-0534-E6BD1A1C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B440C-44A3-2DD5-05C5-B2FD8F9D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D75B-5D16-4481-BA1D-CA9F80E1A2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56845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4E26E-9AA4-7556-D0C8-0EC6678A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37C-B301-4AE7-8290-ACDF5CD9CD88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D984C-E4F3-1B93-500E-91A16E44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4205E-9DBE-9B59-5101-64480F28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D75B-5D16-4481-BA1D-CA9F80E1A2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931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1EF1-ABEE-597B-4609-4F0B663F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1E58E-381C-FE86-87A6-1AB91587A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DD4E5-D186-575F-8B96-129A8756C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62A9D-70BC-474E-93F4-638DA898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37C-B301-4AE7-8290-ACDF5CD9CD88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E10D0-8998-5686-45F7-B93BE58E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553D9-5E37-2362-B9AA-A8368736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D75B-5D16-4481-BA1D-CA9F80E1A2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3684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CB640-E97B-81B9-C829-26C1F49E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68BCC-4FD8-F309-C682-82F8EF953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8EA72-D259-7338-3147-D4222199C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83040-144C-E363-03B0-17EC1F3D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37C-B301-4AE7-8290-ACDF5CD9CD88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4C01-9783-B524-8269-DB5CB53D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F99CE-F416-C7F1-40C4-63E3B3AB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D75B-5D16-4481-BA1D-CA9F80E1A25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82481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1BBF8-2A58-0F01-F53A-49451265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88AD0-0F08-E3F9-A3C1-2A09BC4EC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1B1AE-1A72-0497-FF77-7CD246096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9837C-B301-4AE7-8290-ACDF5CD9CD88}" type="datetimeFigureOut">
              <a:rPr lang="en-NG" smtClean="0"/>
              <a:t>06/03/2024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58309-2845-CBAF-0AB4-EB35CA699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0C612-C663-5999-2D10-2A57228B8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D75B-5D16-4481-BA1D-CA9F80E1A258}" type="slidenum">
              <a:rPr lang="en-NG" smtClean="0"/>
              <a:t>‹#›</a:t>
            </a:fld>
            <a:endParaRPr lang="en-N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777593-C624-C08D-8D19-256BB8C0B5A9}"/>
              </a:ext>
            </a:extLst>
          </p:cNvPr>
          <p:cNvSpPr/>
          <p:nvPr userDrawn="1"/>
        </p:nvSpPr>
        <p:spPr>
          <a:xfrm>
            <a:off x="9002074" y="159882"/>
            <a:ext cx="2992582" cy="51712"/>
          </a:xfrm>
          <a:prstGeom prst="rect">
            <a:avLst/>
          </a:prstGeom>
          <a:solidFill>
            <a:srgbClr val="00D6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54804B-AECF-057C-1DCE-E2CCD0D8C04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26250"/>
            <a:ext cx="2098610" cy="733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46BA9E-6303-588F-FAD3-D8439B43DE2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39"/>
            <a:ext cx="2761406" cy="7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8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215423" y="1074880"/>
            <a:ext cx="12192000" cy="5255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215423" y="3186792"/>
            <a:ext cx="11545730" cy="2334718"/>
          </a:xfrm>
          <a:prstGeom prst="rect">
            <a:avLst/>
          </a:prstGeom>
          <a:solidFill>
            <a:srgbClr val="0F5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15423" y="1074880"/>
            <a:ext cx="1176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Promotion Examination for NAHCON Staff of ICT Department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30847" y="3533823"/>
            <a:ext cx="535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/>
                <a:sym typeface="+mn-ea"/>
              </a:rPr>
              <a:t>By Hajj Institute of Nigeria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369094" y="3248828"/>
            <a:ext cx="51390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Lukman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Lamid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I</a:t>
            </a:r>
            <a:r>
              <a:rPr lang="en-US" sz="2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/>
                <a:sym typeface="+mn-ea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.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935548" y="4969118"/>
            <a:ext cx="2434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dirty="0">
                <a:solidFill>
                  <a:prstClr val="white"/>
                </a:solidFill>
                <a:latin typeface="Calibri"/>
                <a:sym typeface="+mn-ea"/>
              </a:rPr>
              <a:t>March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 2024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45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4F216C-6F79-4FF2-915B-B7D75C440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821713" cy="641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86118"/>
            <a:ext cx="12192000" cy="862096"/>
          </a:xfrm>
          <a:solidFill>
            <a:schemeClr val="bg1">
              <a:alpha val="65882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cap="none" spc="0" dirty="0">
                <a:ln w="0"/>
                <a:solidFill>
                  <a:srgbClr val="FF0000"/>
                </a:solidFill>
              </a:rPr>
              <a:t>Digital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437" y="1068521"/>
            <a:ext cx="10721968" cy="5423668"/>
          </a:xfrm>
          <a:solidFill>
            <a:srgbClr val="F8F8F8">
              <a:alpha val="69804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the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convergence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multiple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technological innovations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enabled by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connectivity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Fundamentally, it is all about using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better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faster decisions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develop much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iterative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rapid ways of doing things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Digital requires being open to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re-examining your entire way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doing business (Governance &amp; Service Delivery) and understanding where the new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frontiers of value are</a:t>
            </a:r>
            <a:r>
              <a:rPr lang="en-US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8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03181F-A034-4D3C-B9FD-3BBC1E6D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213" y="448778"/>
            <a:ext cx="9720262" cy="6596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Digitization, Digitalization and Automation </a:t>
            </a:r>
            <a:endParaRPr lang="en-US" sz="36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6DFBD5A-EA5E-4530-AA68-7B8A508879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3938" y="989030"/>
          <a:ext cx="9720262" cy="322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3178332"/>
            <a:ext cx="3870251" cy="2754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800" b="1" dirty="0" err="1"/>
              <a:t>Digitisation</a:t>
            </a:r>
            <a:endParaRPr lang="en-US" sz="4800" dirty="0"/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en-US" sz="3000" dirty="0"/>
              <a:t>The conversion of </a:t>
            </a:r>
            <a:r>
              <a:rPr lang="en-US" sz="3000" b="1" dirty="0"/>
              <a:t>analog information </a:t>
            </a:r>
            <a:r>
              <a:rPr lang="en-US" sz="3000" dirty="0"/>
              <a:t>into digital representation such as </a:t>
            </a:r>
            <a:r>
              <a:rPr lang="en-US" sz="3000" b="1" dirty="0"/>
              <a:t>texts, photographs, and voices</a:t>
            </a:r>
            <a:r>
              <a:rPr lang="en-US" sz="3000" dirty="0"/>
              <a:t>, among others to be </a:t>
            </a:r>
            <a:r>
              <a:rPr lang="en-US" sz="3000" b="1" dirty="0">
                <a:solidFill>
                  <a:srgbClr val="FF0000"/>
                </a:solidFill>
              </a:rPr>
              <a:t>used by computer systems for automated processes </a:t>
            </a:r>
            <a:r>
              <a:rPr lang="en-US" sz="3000" dirty="0"/>
              <a:t>or </a:t>
            </a:r>
            <a:r>
              <a:rPr lang="en-US" sz="3000" b="1" dirty="0">
                <a:solidFill>
                  <a:srgbClr val="FF0000"/>
                </a:solidFill>
              </a:rPr>
              <a:t>workflows.</a:t>
            </a:r>
            <a:endParaRPr lang="en-US" sz="3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8C4B33-0B6A-45B2-AE54-2DF3146EC0E2}"/>
              </a:ext>
            </a:extLst>
          </p:cNvPr>
          <p:cNvSpPr txBox="1">
            <a:spLocks/>
          </p:cNvSpPr>
          <p:nvPr/>
        </p:nvSpPr>
        <p:spPr>
          <a:xfrm>
            <a:off x="3718226" y="3689291"/>
            <a:ext cx="3448119" cy="3168709"/>
          </a:xfrm>
          <a:prstGeom prst="rect">
            <a:avLst/>
          </a:prstGeom>
        </p:spPr>
        <p:txBody>
          <a:bodyPr vert="horz" lIns="45720" tIns="45720" rIns="45720" bIns="45720" rtlCol="0">
            <a:normAutofit fontScale="4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Tw Cen MT" panose="020B0602020104020603" pitchFamily="34" charset="0"/>
              <a:buNone/>
            </a:pPr>
            <a:r>
              <a:rPr lang="en-US" sz="5500" b="1" dirty="0" err="1"/>
              <a:t>Digitalisation</a:t>
            </a:r>
            <a:endParaRPr lang="en-US" sz="55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200" dirty="0"/>
              <a:t>It is the innovative ways/processes of </a:t>
            </a:r>
            <a:r>
              <a:rPr lang="en-US" sz="4200" b="1" dirty="0">
                <a:solidFill>
                  <a:srgbClr val="FF0000"/>
                </a:solidFill>
              </a:rPr>
              <a:t>leveraging </a:t>
            </a:r>
            <a:r>
              <a:rPr lang="en-US" sz="4200" b="1" dirty="0" err="1">
                <a:solidFill>
                  <a:srgbClr val="FF0000"/>
                </a:solidFill>
              </a:rPr>
              <a:t>digitisation</a:t>
            </a:r>
            <a:r>
              <a:rPr lang="en-US" sz="4200" b="1" dirty="0">
                <a:solidFill>
                  <a:srgbClr val="FF0000"/>
                </a:solidFill>
              </a:rPr>
              <a:t> </a:t>
            </a:r>
            <a:r>
              <a:rPr lang="en-US" sz="4200" dirty="0"/>
              <a:t>to </a:t>
            </a:r>
            <a:r>
              <a:rPr lang="en-US" sz="4200" b="1" dirty="0">
                <a:solidFill>
                  <a:srgbClr val="FF0000"/>
                </a:solidFill>
              </a:rPr>
              <a:t>improve business</a:t>
            </a:r>
            <a:r>
              <a:rPr lang="en-US" sz="42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200" dirty="0"/>
              <a:t>The use of </a:t>
            </a:r>
            <a:r>
              <a:rPr lang="en-US" sz="4200" b="1" dirty="0">
                <a:solidFill>
                  <a:srgbClr val="FF0000"/>
                </a:solidFill>
              </a:rPr>
              <a:t>digital technologies </a:t>
            </a:r>
            <a:r>
              <a:rPr lang="en-US" sz="4200" dirty="0"/>
              <a:t>and</a:t>
            </a:r>
            <a:r>
              <a:rPr lang="en-US" sz="4200" b="1" dirty="0">
                <a:solidFill>
                  <a:srgbClr val="FF0000"/>
                </a:solidFill>
              </a:rPr>
              <a:t> data </a:t>
            </a:r>
            <a:r>
              <a:rPr lang="en-US" sz="4200" dirty="0"/>
              <a:t>to change and evolve </a:t>
            </a:r>
            <a:r>
              <a:rPr lang="en-US" sz="4200" b="1" dirty="0">
                <a:solidFill>
                  <a:srgbClr val="FF0000"/>
                </a:solidFill>
              </a:rPr>
              <a:t>business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A6ED3-64E9-4618-820B-D4DBE6AFA0DA}"/>
              </a:ext>
            </a:extLst>
          </p:cNvPr>
          <p:cNvSpPr txBox="1"/>
          <p:nvPr/>
        </p:nvSpPr>
        <p:spPr>
          <a:xfrm>
            <a:off x="7166344" y="3689291"/>
            <a:ext cx="50256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Automation</a:t>
            </a:r>
            <a:endParaRPr lang="en-US" sz="2400" b="1" dirty="0"/>
          </a:p>
          <a:p>
            <a:r>
              <a:rPr lang="en-US" dirty="0"/>
              <a:t>The creation and </a:t>
            </a:r>
            <a:r>
              <a:rPr lang="en-US" b="1" dirty="0">
                <a:solidFill>
                  <a:srgbClr val="FF0000"/>
                </a:solidFill>
              </a:rPr>
              <a:t>application of technology </a:t>
            </a:r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monitor and control</a:t>
            </a:r>
            <a:r>
              <a:rPr lang="en-US" dirty="0"/>
              <a:t> the </a:t>
            </a:r>
            <a:r>
              <a:rPr lang="en-US" b="1" dirty="0">
                <a:solidFill>
                  <a:srgbClr val="FF0000"/>
                </a:solidFill>
              </a:rPr>
              <a:t>production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delivery</a:t>
            </a:r>
            <a:r>
              <a:rPr lang="en-US" dirty="0"/>
              <a:t> of </a:t>
            </a:r>
            <a:r>
              <a:rPr lang="en-US" b="1" dirty="0">
                <a:solidFill>
                  <a:srgbClr val="FF0000"/>
                </a:solidFill>
              </a:rPr>
              <a:t>products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services </a:t>
            </a:r>
            <a:r>
              <a:rPr lang="en-US" dirty="0"/>
              <a:t>without </a:t>
            </a:r>
            <a:r>
              <a:rPr lang="en-US" b="1" dirty="0"/>
              <a:t>periodic</a:t>
            </a:r>
            <a:r>
              <a:rPr lang="en-US" b="1" dirty="0">
                <a:solidFill>
                  <a:srgbClr val="FF0000"/>
                </a:solidFill>
              </a:rPr>
              <a:t> human assistance. </a:t>
            </a:r>
            <a:r>
              <a:rPr lang="en-US" dirty="0"/>
              <a:t>It is based on data and data analysis. It is one of the </a:t>
            </a:r>
            <a:r>
              <a:rPr lang="en-US" b="1" dirty="0">
                <a:solidFill>
                  <a:srgbClr val="FF0000"/>
                </a:solidFill>
              </a:rPr>
              <a:t>ways digitalization can be implemented </a:t>
            </a:r>
            <a:r>
              <a:rPr lang="en-US" dirty="0"/>
              <a:t>and put the </a:t>
            </a:r>
            <a:r>
              <a:rPr lang="en-US" b="1" dirty="0">
                <a:solidFill>
                  <a:srgbClr val="FF0000"/>
                </a:solidFill>
              </a:rPr>
              <a:t>new business models into action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8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E97D62-14DA-42B5-8656-EE64ACC30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9" t="12246" r="27473" b="13661"/>
          <a:stretch/>
        </p:blipFill>
        <p:spPr>
          <a:xfrm>
            <a:off x="467833" y="1085056"/>
            <a:ext cx="3458428" cy="346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965" y="391193"/>
            <a:ext cx="6893765" cy="950719"/>
          </a:xfrm>
        </p:spPr>
        <p:txBody>
          <a:bodyPr/>
          <a:lstStyle/>
          <a:p>
            <a:pPr algn="ctr"/>
            <a:r>
              <a:rPr lang="en-US" dirty="0"/>
              <a:t>Digital Technologies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261" y="1180212"/>
            <a:ext cx="7397413" cy="5156791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dirty="0"/>
              <a:t>Digital technologies: Electronic tools, systems, devices and resources that generate, store or process data.</a:t>
            </a:r>
          </a:p>
          <a:p>
            <a:pPr algn="just">
              <a:lnSpc>
                <a:spcPct val="110000"/>
              </a:lnSpc>
            </a:pPr>
            <a:r>
              <a:rPr lang="en-US" b="1" dirty="0"/>
              <a:t>Examples</a:t>
            </a:r>
            <a:r>
              <a:rPr lang="en-US" dirty="0"/>
              <a:t>: Software, Hardware, Computer/Mobile Phones/Smart Phones, </a:t>
            </a:r>
            <a:r>
              <a:rPr lang="en-US" b="1" dirty="0">
                <a:solidFill>
                  <a:srgbClr val="FF0000"/>
                </a:solidFill>
              </a:rPr>
              <a:t>Web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Mobile technologies, Telecommunications/Digital Telecommunication</a:t>
            </a:r>
            <a:r>
              <a:rPr lang="en-US" dirty="0"/>
              <a:t>, Social media, Multimedia, Cloud Computing, </a:t>
            </a:r>
            <a:r>
              <a:rPr lang="en-US" b="1" dirty="0">
                <a:solidFill>
                  <a:srgbClr val="FF0000"/>
                </a:solidFill>
              </a:rPr>
              <a:t>IoT, </a:t>
            </a:r>
            <a:r>
              <a:rPr lang="en-US" dirty="0"/>
              <a:t>Blockchain, Big Data, </a:t>
            </a:r>
            <a:r>
              <a:rPr lang="en-US" b="1" dirty="0">
                <a:solidFill>
                  <a:srgbClr val="FF0000"/>
                </a:solidFill>
              </a:rPr>
              <a:t>Artificial Intelligence/Machine Learning</a:t>
            </a:r>
            <a:r>
              <a:rPr lang="en-US" dirty="0"/>
              <a:t>, Biochips, Quantum Computing, Facial Recognition, Natural Language, </a:t>
            </a:r>
            <a:r>
              <a:rPr lang="en-US" b="1" dirty="0">
                <a:solidFill>
                  <a:srgbClr val="FF0000"/>
                </a:solidFill>
              </a:rPr>
              <a:t>5G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3D Printing</a:t>
            </a:r>
            <a:r>
              <a:rPr lang="en-US" dirty="0"/>
              <a:t>, Predictive Analytics, Virtual/Augmented Reality  etc.</a:t>
            </a:r>
          </a:p>
        </p:txBody>
      </p:sp>
    </p:spTree>
    <p:extLst>
      <p:ext uri="{BB962C8B-B14F-4D97-AF65-F5344CB8AC3E}">
        <p14:creationId xmlns:p14="http://schemas.microsoft.com/office/powerpoint/2010/main" val="29687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3CF1B4-EFB2-4AE0-B1E8-532F3441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49" y="1105785"/>
            <a:ext cx="4198088" cy="324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654" y="47847"/>
            <a:ext cx="7518991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Digital Business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37" y="962247"/>
            <a:ext cx="7570382" cy="600207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/>
              <a:t>Is an </a:t>
            </a:r>
            <a:r>
              <a:rPr lang="en-US" sz="2400" b="1" dirty="0">
                <a:solidFill>
                  <a:srgbClr val="FF0000"/>
                </a:solidFill>
              </a:rPr>
              <a:t>organizational change </a:t>
            </a:r>
            <a:r>
              <a:rPr lang="en-US" sz="2400" dirty="0"/>
              <a:t>through the use of </a:t>
            </a:r>
            <a:r>
              <a:rPr lang="en-US" sz="2400" b="1" dirty="0">
                <a:solidFill>
                  <a:srgbClr val="FF0000"/>
                </a:solidFill>
              </a:rPr>
              <a:t>digital technologies, business models and innovations </a:t>
            </a:r>
            <a:r>
              <a:rPr lang="en-US" sz="2400" dirty="0"/>
              <a:t>to improve </a:t>
            </a:r>
            <a:r>
              <a:rPr lang="en-US" sz="2400" b="1" dirty="0">
                <a:solidFill>
                  <a:srgbClr val="FF0000"/>
                </a:solidFill>
              </a:rPr>
              <a:t>performance </a:t>
            </a:r>
          </a:p>
          <a:p>
            <a:pPr algn="just">
              <a:lnSpc>
                <a:spcPct val="100000"/>
              </a:lnSpc>
            </a:pPr>
            <a:r>
              <a:rPr lang="en-US" sz="2400" dirty="0"/>
              <a:t>Is a </a:t>
            </a:r>
            <a:r>
              <a:rPr lang="en-US" sz="2400" b="1" dirty="0">
                <a:solidFill>
                  <a:srgbClr val="FF0000"/>
                </a:solidFill>
              </a:rPr>
              <a:t>holistic change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FF0000"/>
                </a:solidFill>
              </a:rPr>
              <a:t>business processes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structure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people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culture, products, business models and other activities </a:t>
            </a:r>
            <a:r>
              <a:rPr lang="en-US" sz="2400" dirty="0"/>
              <a:t>by an </a:t>
            </a:r>
            <a:r>
              <a:rPr lang="en-US" sz="2400" dirty="0" err="1"/>
              <a:t>organisation</a:t>
            </a:r>
            <a:r>
              <a:rPr lang="en-US" sz="2400" dirty="0"/>
              <a:t> to fully leverage the opportunities of digital technologies, innovations and digital economy to improve its performance. </a:t>
            </a:r>
          </a:p>
          <a:p>
            <a:pPr algn="just">
              <a:lnSpc>
                <a:spcPct val="100000"/>
              </a:lnSpc>
            </a:pPr>
            <a:r>
              <a:rPr lang="en-US" sz="2400" dirty="0"/>
              <a:t>The world as we know it is continually changing, and one of the </a:t>
            </a:r>
            <a:r>
              <a:rPr lang="en-US" sz="2400" b="1" dirty="0">
                <a:solidFill>
                  <a:srgbClr val="FF0000"/>
                </a:solidFill>
              </a:rPr>
              <a:t>fundamental drivers of change </a:t>
            </a:r>
            <a:r>
              <a:rPr lang="en-US" sz="2400" dirty="0"/>
              <a:t>is digital transformation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0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73966"/>
            <a:ext cx="6096000" cy="1066800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Imagine Where NAHCON Is</a:t>
            </a:r>
          </a:p>
        </p:txBody>
      </p:sp>
    </p:spTree>
    <p:extLst>
      <p:ext uri="{BB962C8B-B14F-4D97-AF65-F5344CB8AC3E}">
        <p14:creationId xmlns:p14="http://schemas.microsoft.com/office/powerpoint/2010/main" val="1003488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9"/>
          <a:stretch/>
        </p:blipFill>
        <p:spPr>
          <a:xfrm>
            <a:off x="1021208" y="1509468"/>
            <a:ext cx="9791700" cy="38390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5BEA6-AF5F-07B5-2826-F6044FFB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94" y="392831"/>
            <a:ext cx="10738501" cy="627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Digital Service &amp; Transformation Stages</a:t>
            </a:r>
          </a:p>
        </p:txBody>
      </p:sp>
    </p:spTree>
    <p:extLst>
      <p:ext uri="{BB962C8B-B14F-4D97-AF65-F5344CB8AC3E}">
        <p14:creationId xmlns:p14="http://schemas.microsoft.com/office/powerpoint/2010/main" val="164295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73966"/>
            <a:ext cx="6096000" cy="1066800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Holistic View </a:t>
            </a:r>
          </a:p>
        </p:txBody>
      </p:sp>
    </p:spTree>
    <p:extLst>
      <p:ext uri="{BB962C8B-B14F-4D97-AF65-F5344CB8AC3E}">
        <p14:creationId xmlns:p14="http://schemas.microsoft.com/office/powerpoint/2010/main" val="321377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0"/>
            <a:ext cx="11161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9-03-18 at 04.49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84" y="259952"/>
            <a:ext cx="6847365" cy="66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73966"/>
            <a:ext cx="6096000" cy="1066800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</a:rPr>
              <a:t>What to be Digitalized and Possible Digital Technologies</a:t>
            </a:r>
          </a:p>
        </p:txBody>
      </p:sp>
    </p:spTree>
    <p:extLst>
      <p:ext uri="{BB962C8B-B14F-4D97-AF65-F5344CB8AC3E}">
        <p14:creationId xmlns:p14="http://schemas.microsoft.com/office/powerpoint/2010/main" val="353105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BAB2-46A8-4404-BFE2-3D870653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73" y="20782"/>
            <a:ext cx="10515600" cy="1192742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 the Instructor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2C63-DDE9-4EA9-9CBE-D06B0F17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345" y="1570722"/>
            <a:ext cx="9594735" cy="371655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Analyst and SA Tech to DG NITDA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B.Sc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Computer Science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M.Sc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Business IT (e-Government Major)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Certified Digital Business Transformation Practitioner (CDTP)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sz="16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Transformation Management Methodology-BTM2 (Certified)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sz="16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Certificate in Digital Transformation: Platform Strategies for Success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Implementer: ISO 9001:2015 (QMS Certified)</a:t>
            </a:r>
          </a:p>
          <a:p>
            <a:pPr marL="457200" indent="-457200" algn="l">
              <a:lnSpc>
                <a:spcPct val="110000"/>
              </a:lnSpc>
              <a:buFont typeface="+mj-lt"/>
              <a:buAutoNum type="arabicPeriod"/>
            </a:pPr>
            <a:r>
              <a:rPr lang="en-GB" sz="16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PECB GDPR Certified Data Protection Officer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D7E6497-6E5B-7BD4-EB42-AEC97462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82"/>
            <a:ext cx="2454214" cy="31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46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7EA3-327E-DDF6-FB6F-AE518342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548"/>
            <a:ext cx="10515600" cy="1031412"/>
          </a:xfrm>
        </p:spPr>
        <p:txBody>
          <a:bodyPr/>
          <a:lstStyle/>
          <a:p>
            <a:pPr algn="ctr"/>
            <a:r>
              <a:rPr lang="en-NG" b="1" dirty="0">
                <a:solidFill>
                  <a:srgbClr val="00B050"/>
                </a:solidFill>
              </a:rPr>
              <a:t>Digitalising Pilgrimage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00ED-40A9-BD76-E29C-4ECDD204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374312"/>
            <a:ext cx="10515600" cy="3592745"/>
          </a:xfrm>
        </p:spPr>
        <p:txBody>
          <a:bodyPr>
            <a:normAutofit fontScale="92500"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 for </a:t>
            </a:r>
            <a:r>
              <a:rPr lang="en-GB" sz="2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Hajj and Umrah</a:t>
            </a:r>
            <a:r>
              <a:rPr lang="en-GB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Planning, Licensing, Registration, Information Dissemination, Payment, Sensitisation and training, etc.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Performing the Hajj and Umrah</a:t>
            </a:r>
            <a:r>
              <a:rPr lang="en-GB" sz="2400" b="0" i="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Identification, Accommodation, feeding, pilgrims monitoring,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Dissemination, etc.</a:t>
            </a:r>
            <a:r>
              <a:rPr lang="en-GB" sz="2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Coming Back Home: </a:t>
            </a:r>
            <a:r>
              <a:rPr lang="en-GB" sz="2400" b="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Luggage monitoring &amp; security, information dissemination;  etc.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CF2A0-E49D-A47D-1F02-B7FB87078C63}"/>
              </a:ext>
            </a:extLst>
          </p:cNvPr>
          <p:cNvSpPr txBox="1"/>
          <p:nvPr/>
        </p:nvSpPr>
        <p:spPr>
          <a:xfrm>
            <a:off x="984504" y="1778923"/>
            <a:ext cx="551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G" sz="2400" b="1" dirty="0">
                <a:solidFill>
                  <a:srgbClr val="00B050"/>
                </a:solidFill>
              </a:rPr>
              <a:t>The Three Assuming Stages of Pilgrimage</a:t>
            </a:r>
          </a:p>
        </p:txBody>
      </p:sp>
    </p:spTree>
    <p:extLst>
      <p:ext uri="{BB962C8B-B14F-4D97-AF65-F5344CB8AC3E}">
        <p14:creationId xmlns:p14="http://schemas.microsoft.com/office/powerpoint/2010/main" val="1020676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A2390-4B3F-C846-852A-562B4DD74053}"/>
              </a:ext>
            </a:extLst>
          </p:cNvPr>
          <p:cNvSpPr txBox="1"/>
          <p:nvPr/>
        </p:nvSpPr>
        <p:spPr>
          <a:xfrm>
            <a:off x="2064568" y="234576"/>
            <a:ext cx="797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Basic Technologies for Hajj and Umrah Operation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8CF6A47E-2BE2-FE47-BD94-9E0FA71B2D83}"/>
              </a:ext>
            </a:extLst>
          </p:cNvPr>
          <p:cNvSpPr/>
          <p:nvPr/>
        </p:nvSpPr>
        <p:spPr>
          <a:xfrm>
            <a:off x="5966611" y="1697376"/>
            <a:ext cx="2105043" cy="6577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42DC11A0-F1A4-384B-87EC-20C31F308EFA}"/>
              </a:ext>
            </a:extLst>
          </p:cNvPr>
          <p:cNvSpPr/>
          <p:nvPr/>
        </p:nvSpPr>
        <p:spPr>
          <a:xfrm>
            <a:off x="5966611" y="2655074"/>
            <a:ext cx="2105043" cy="6577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CF286625-E80B-1E43-9608-F8AE83FFC86D}"/>
              </a:ext>
            </a:extLst>
          </p:cNvPr>
          <p:cNvSpPr/>
          <p:nvPr/>
        </p:nvSpPr>
        <p:spPr>
          <a:xfrm>
            <a:off x="5954852" y="3564571"/>
            <a:ext cx="2105043" cy="6577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8E87C8C5-B0D9-954F-95AC-68076DE8543F}"/>
              </a:ext>
            </a:extLst>
          </p:cNvPr>
          <p:cNvSpPr/>
          <p:nvPr/>
        </p:nvSpPr>
        <p:spPr>
          <a:xfrm rot="10800000">
            <a:off x="9579677" y="1659231"/>
            <a:ext cx="2105043" cy="6577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71DE0C52-A509-CE44-91DF-72170FC7A767}"/>
              </a:ext>
            </a:extLst>
          </p:cNvPr>
          <p:cNvSpPr/>
          <p:nvPr/>
        </p:nvSpPr>
        <p:spPr>
          <a:xfrm rot="10800000">
            <a:off x="9579677" y="2655074"/>
            <a:ext cx="2105043" cy="6577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42E773-106A-4245-8B5E-D19FB90E55A1}"/>
              </a:ext>
            </a:extLst>
          </p:cNvPr>
          <p:cNvSpPr/>
          <p:nvPr/>
        </p:nvSpPr>
        <p:spPr>
          <a:xfrm>
            <a:off x="8082300" y="1699853"/>
            <a:ext cx="493321" cy="5132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34A978-BE81-B64A-A748-0C4D1F5847FF}"/>
              </a:ext>
            </a:extLst>
          </p:cNvPr>
          <p:cNvSpPr/>
          <p:nvPr/>
        </p:nvSpPr>
        <p:spPr>
          <a:xfrm>
            <a:off x="9070345" y="1718903"/>
            <a:ext cx="493321" cy="5132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259FE4-DD78-1443-9B31-E096EDEEECBF}"/>
              </a:ext>
            </a:extLst>
          </p:cNvPr>
          <p:cNvSpPr/>
          <p:nvPr/>
        </p:nvSpPr>
        <p:spPr>
          <a:xfrm>
            <a:off x="8082300" y="2695696"/>
            <a:ext cx="493321" cy="5132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864902-0091-F84E-B629-BAE8F99C8035}"/>
              </a:ext>
            </a:extLst>
          </p:cNvPr>
          <p:cNvSpPr/>
          <p:nvPr/>
        </p:nvSpPr>
        <p:spPr>
          <a:xfrm>
            <a:off x="8994145" y="2695696"/>
            <a:ext cx="493321" cy="5132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D41E4E-9A6E-8143-B4DA-A3FC45165066}"/>
              </a:ext>
            </a:extLst>
          </p:cNvPr>
          <p:cNvSpPr/>
          <p:nvPr/>
        </p:nvSpPr>
        <p:spPr>
          <a:xfrm>
            <a:off x="8058376" y="3747519"/>
            <a:ext cx="493321" cy="5646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472F5B-284D-2F43-8860-00B5AD657B02}"/>
              </a:ext>
            </a:extLst>
          </p:cNvPr>
          <p:cNvSpPr txBox="1"/>
          <p:nvPr/>
        </p:nvSpPr>
        <p:spPr>
          <a:xfrm>
            <a:off x="8193047" y="1735675"/>
            <a:ext cx="213824" cy="4062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CD1B68-377A-AC49-BC1F-F545AD1DFC70}"/>
              </a:ext>
            </a:extLst>
          </p:cNvPr>
          <p:cNvSpPr txBox="1"/>
          <p:nvPr/>
        </p:nvSpPr>
        <p:spPr>
          <a:xfrm>
            <a:off x="9177691" y="1754725"/>
            <a:ext cx="258726" cy="4062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BF1F56-DD55-CD45-8658-1676797469BA}"/>
              </a:ext>
            </a:extLst>
          </p:cNvPr>
          <p:cNvSpPr txBox="1"/>
          <p:nvPr/>
        </p:nvSpPr>
        <p:spPr>
          <a:xfrm>
            <a:off x="8193047" y="2731517"/>
            <a:ext cx="213824" cy="4062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416F0D-367B-604C-9FBA-AE0230543B2E}"/>
              </a:ext>
            </a:extLst>
          </p:cNvPr>
          <p:cNvSpPr txBox="1"/>
          <p:nvPr/>
        </p:nvSpPr>
        <p:spPr>
          <a:xfrm>
            <a:off x="9082441" y="2731517"/>
            <a:ext cx="258726" cy="4062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70916F-40CD-1A47-B35F-8A4347E9EA85}"/>
              </a:ext>
            </a:extLst>
          </p:cNvPr>
          <p:cNvSpPr txBox="1"/>
          <p:nvPr/>
        </p:nvSpPr>
        <p:spPr>
          <a:xfrm>
            <a:off x="8146672" y="3788692"/>
            <a:ext cx="258726" cy="4468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002286-B018-574C-91FE-3340FDB5BE94}"/>
              </a:ext>
            </a:extLst>
          </p:cNvPr>
          <p:cNvSpPr txBox="1"/>
          <p:nvPr/>
        </p:nvSpPr>
        <p:spPr>
          <a:xfrm>
            <a:off x="6384644" y="1817194"/>
            <a:ext cx="705113" cy="38154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A12053-6748-9E41-9008-5DD23844F7F3}"/>
              </a:ext>
            </a:extLst>
          </p:cNvPr>
          <p:cNvSpPr txBox="1"/>
          <p:nvPr/>
        </p:nvSpPr>
        <p:spPr>
          <a:xfrm>
            <a:off x="6174483" y="2816323"/>
            <a:ext cx="1354037" cy="38154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Web Tech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FC00CC-43A9-7346-8FC4-5B3A486948DA}"/>
              </a:ext>
            </a:extLst>
          </p:cNvPr>
          <p:cNvSpPr txBox="1"/>
          <p:nvPr/>
        </p:nvSpPr>
        <p:spPr>
          <a:xfrm>
            <a:off x="6037967" y="3705381"/>
            <a:ext cx="1795608" cy="38154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Social Media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2489A7-3892-A243-905C-099B32E03FF9}"/>
              </a:ext>
            </a:extLst>
          </p:cNvPr>
          <p:cNvSpPr txBox="1"/>
          <p:nvPr/>
        </p:nvSpPr>
        <p:spPr>
          <a:xfrm>
            <a:off x="10165337" y="1792103"/>
            <a:ext cx="1159854" cy="38154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USSD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348939-EB60-7541-8568-6BDE5CCBB9F0}"/>
              </a:ext>
            </a:extLst>
          </p:cNvPr>
          <p:cNvSpPr txBox="1"/>
          <p:nvPr/>
        </p:nvSpPr>
        <p:spPr>
          <a:xfrm>
            <a:off x="9941516" y="2816323"/>
            <a:ext cx="1961896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Mobile Tech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74349D-AB33-2145-8465-F37CBDFA00AE}"/>
              </a:ext>
            </a:extLst>
          </p:cNvPr>
          <p:cNvSpPr/>
          <p:nvPr/>
        </p:nvSpPr>
        <p:spPr>
          <a:xfrm>
            <a:off x="8709288" y="1852802"/>
            <a:ext cx="166678" cy="1734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6FE7085-74ED-4844-A874-1B46DBE1726A}"/>
              </a:ext>
            </a:extLst>
          </p:cNvPr>
          <p:cNvSpPr/>
          <p:nvPr/>
        </p:nvSpPr>
        <p:spPr>
          <a:xfrm>
            <a:off x="8728338" y="2862681"/>
            <a:ext cx="166678" cy="1734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C7A8CAD6-B730-F4F6-7B8A-38733774989D}"/>
              </a:ext>
            </a:extLst>
          </p:cNvPr>
          <p:cNvSpPr/>
          <p:nvPr/>
        </p:nvSpPr>
        <p:spPr>
          <a:xfrm rot="10800000">
            <a:off x="9732077" y="3698581"/>
            <a:ext cx="2105043" cy="6577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DAAA27-3D6A-33FC-3DBA-A1FE402E8501}"/>
              </a:ext>
            </a:extLst>
          </p:cNvPr>
          <p:cNvSpPr/>
          <p:nvPr/>
        </p:nvSpPr>
        <p:spPr>
          <a:xfrm>
            <a:off x="9051295" y="3796353"/>
            <a:ext cx="493321" cy="51329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751381-B1B9-5848-DFFF-BE9449BD5AC7}"/>
              </a:ext>
            </a:extLst>
          </p:cNvPr>
          <p:cNvSpPr txBox="1"/>
          <p:nvPr/>
        </p:nvSpPr>
        <p:spPr>
          <a:xfrm>
            <a:off x="9139591" y="3832175"/>
            <a:ext cx="258726" cy="4062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17B242-ECA0-2CB3-B945-8F79909EC5EE}"/>
              </a:ext>
            </a:extLst>
          </p:cNvPr>
          <p:cNvSpPr txBox="1"/>
          <p:nvPr/>
        </p:nvSpPr>
        <p:spPr>
          <a:xfrm>
            <a:off x="10331241" y="3821108"/>
            <a:ext cx="1348235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QR Code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249586-5AA8-FBA8-A702-8FC70681564E}"/>
              </a:ext>
            </a:extLst>
          </p:cNvPr>
          <p:cNvSpPr/>
          <p:nvPr/>
        </p:nvSpPr>
        <p:spPr>
          <a:xfrm>
            <a:off x="8789499" y="3953543"/>
            <a:ext cx="166678" cy="1734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DE0F6B3-C61B-2A9C-DB84-ED579FE6D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6" y="825539"/>
            <a:ext cx="5029321" cy="5941628"/>
          </a:xfrm>
          <a:prstGeom prst="rect">
            <a:avLst/>
          </a:prstGeom>
        </p:spPr>
      </p:pic>
      <p:sp>
        <p:nvSpPr>
          <p:cNvPr id="3" name="Pentagon 2">
            <a:extLst>
              <a:ext uri="{FF2B5EF4-FFF2-40B4-BE49-F238E27FC236}">
                <a16:creationId xmlns:a16="http://schemas.microsoft.com/office/drawing/2014/main" id="{08000F8D-5D70-5DDD-2F27-6B0C7E480A33}"/>
              </a:ext>
            </a:extLst>
          </p:cNvPr>
          <p:cNvSpPr/>
          <p:nvPr/>
        </p:nvSpPr>
        <p:spPr>
          <a:xfrm>
            <a:off x="7421572" y="4784955"/>
            <a:ext cx="3159342" cy="6577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89956D-33A2-DF62-F7B1-F647785817B0}"/>
              </a:ext>
            </a:extLst>
          </p:cNvPr>
          <p:cNvSpPr/>
          <p:nvPr/>
        </p:nvSpPr>
        <p:spPr>
          <a:xfrm>
            <a:off x="10664571" y="4871464"/>
            <a:ext cx="493321" cy="5646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0EA63F-B442-37EC-8EF6-C5875AF48C75}"/>
              </a:ext>
            </a:extLst>
          </p:cNvPr>
          <p:cNvSpPr txBox="1"/>
          <p:nvPr/>
        </p:nvSpPr>
        <p:spPr>
          <a:xfrm>
            <a:off x="10752867" y="4951417"/>
            <a:ext cx="258726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32DFD-2097-7D72-31C9-3C0FD26A0877}"/>
              </a:ext>
            </a:extLst>
          </p:cNvPr>
          <p:cNvSpPr txBox="1"/>
          <p:nvPr/>
        </p:nvSpPr>
        <p:spPr>
          <a:xfrm>
            <a:off x="7525374" y="4912637"/>
            <a:ext cx="2694928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Productivity tools</a:t>
            </a:r>
          </a:p>
        </p:txBody>
      </p:sp>
    </p:spTree>
    <p:extLst>
      <p:ext uri="{BB962C8B-B14F-4D97-AF65-F5344CB8AC3E}">
        <p14:creationId xmlns:p14="http://schemas.microsoft.com/office/powerpoint/2010/main" val="1305498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A2390-4B3F-C846-852A-562B4DD74053}"/>
              </a:ext>
            </a:extLst>
          </p:cNvPr>
          <p:cNvSpPr txBox="1"/>
          <p:nvPr/>
        </p:nvSpPr>
        <p:spPr>
          <a:xfrm>
            <a:off x="756707" y="258189"/>
            <a:ext cx="949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Poppins" pitchFamily="2" charset="77"/>
                <a:cs typeface="Poppins" pitchFamily="2" charset="77"/>
              </a:rPr>
              <a:t>Emerging Technologies for Hajj and Umrah Operation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8CF6A47E-2BE2-FE47-BD94-9E0FA71B2D83}"/>
              </a:ext>
            </a:extLst>
          </p:cNvPr>
          <p:cNvSpPr/>
          <p:nvPr/>
        </p:nvSpPr>
        <p:spPr>
          <a:xfrm>
            <a:off x="3096123" y="1077393"/>
            <a:ext cx="4130261" cy="81673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42DC11A0-F1A4-384B-87EC-20C31F308EFA}"/>
              </a:ext>
            </a:extLst>
          </p:cNvPr>
          <p:cNvSpPr/>
          <p:nvPr/>
        </p:nvSpPr>
        <p:spPr>
          <a:xfrm>
            <a:off x="3096123" y="2350826"/>
            <a:ext cx="4130261" cy="81673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CF286625-E80B-1E43-9608-F8AE83FFC86D}"/>
              </a:ext>
            </a:extLst>
          </p:cNvPr>
          <p:cNvSpPr/>
          <p:nvPr/>
        </p:nvSpPr>
        <p:spPr>
          <a:xfrm>
            <a:off x="3096123" y="3624258"/>
            <a:ext cx="4130261" cy="81673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96EE6861-6DA8-5F4B-89A2-9C0E55C353DB}"/>
              </a:ext>
            </a:extLst>
          </p:cNvPr>
          <p:cNvSpPr/>
          <p:nvPr/>
        </p:nvSpPr>
        <p:spPr>
          <a:xfrm>
            <a:off x="3096123" y="4897690"/>
            <a:ext cx="4130261" cy="816738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8E87C8C5-B0D9-954F-95AC-68076DE8543F}"/>
              </a:ext>
            </a:extLst>
          </p:cNvPr>
          <p:cNvSpPr/>
          <p:nvPr/>
        </p:nvSpPr>
        <p:spPr>
          <a:xfrm rot="10800000">
            <a:off x="7853190" y="1077393"/>
            <a:ext cx="4130261" cy="81673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71DE0C52-A509-CE44-91DF-72170FC7A767}"/>
              </a:ext>
            </a:extLst>
          </p:cNvPr>
          <p:cNvSpPr/>
          <p:nvPr/>
        </p:nvSpPr>
        <p:spPr>
          <a:xfrm rot="10800000">
            <a:off x="7853190" y="2350826"/>
            <a:ext cx="4130261" cy="816738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7AF07F62-5917-E34C-BB26-85EA4D4E2DF1}"/>
              </a:ext>
            </a:extLst>
          </p:cNvPr>
          <p:cNvSpPr/>
          <p:nvPr/>
        </p:nvSpPr>
        <p:spPr>
          <a:xfrm rot="10800000">
            <a:off x="7853190" y="3624258"/>
            <a:ext cx="4130261" cy="81673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31D83BAE-D4B5-4145-9ADE-A9A7C2026F16}"/>
              </a:ext>
            </a:extLst>
          </p:cNvPr>
          <p:cNvSpPr/>
          <p:nvPr/>
        </p:nvSpPr>
        <p:spPr>
          <a:xfrm rot="10800000">
            <a:off x="7853190" y="4897690"/>
            <a:ext cx="4130261" cy="81673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42E773-106A-4245-8B5E-D19FB90E55A1}"/>
              </a:ext>
            </a:extLst>
          </p:cNvPr>
          <p:cNvSpPr/>
          <p:nvPr/>
        </p:nvSpPr>
        <p:spPr>
          <a:xfrm>
            <a:off x="6305321" y="1176450"/>
            <a:ext cx="661113" cy="5794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34A978-BE81-B64A-A748-0C4D1F5847FF}"/>
              </a:ext>
            </a:extLst>
          </p:cNvPr>
          <p:cNvSpPr/>
          <p:nvPr/>
        </p:nvSpPr>
        <p:spPr>
          <a:xfrm>
            <a:off x="8103493" y="1176450"/>
            <a:ext cx="661113" cy="5794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259FE4-DD78-1443-9B31-E096EDEEECBF}"/>
              </a:ext>
            </a:extLst>
          </p:cNvPr>
          <p:cNvSpPr/>
          <p:nvPr/>
        </p:nvSpPr>
        <p:spPr>
          <a:xfrm>
            <a:off x="6305321" y="2449883"/>
            <a:ext cx="661113" cy="5794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864902-0091-F84E-B629-BAE8F99C8035}"/>
              </a:ext>
            </a:extLst>
          </p:cNvPr>
          <p:cNvSpPr/>
          <p:nvPr/>
        </p:nvSpPr>
        <p:spPr>
          <a:xfrm>
            <a:off x="8103493" y="2449883"/>
            <a:ext cx="661113" cy="5794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D41E4E-9A6E-8143-B4DA-A3FC45165066}"/>
              </a:ext>
            </a:extLst>
          </p:cNvPr>
          <p:cNvSpPr/>
          <p:nvPr/>
        </p:nvSpPr>
        <p:spPr>
          <a:xfrm>
            <a:off x="6305321" y="3723315"/>
            <a:ext cx="661113" cy="5794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5593B5-6828-2849-8D23-D98CA2E4CF71}"/>
              </a:ext>
            </a:extLst>
          </p:cNvPr>
          <p:cNvSpPr/>
          <p:nvPr/>
        </p:nvSpPr>
        <p:spPr>
          <a:xfrm>
            <a:off x="8103493" y="3723315"/>
            <a:ext cx="661113" cy="5794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5901D9-998E-D84B-8CE3-21B8E6F93C44}"/>
              </a:ext>
            </a:extLst>
          </p:cNvPr>
          <p:cNvSpPr/>
          <p:nvPr/>
        </p:nvSpPr>
        <p:spPr>
          <a:xfrm>
            <a:off x="6305321" y="4996747"/>
            <a:ext cx="661113" cy="5794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8DF4177-1891-D244-A8B1-2EB34D76026C}"/>
              </a:ext>
            </a:extLst>
          </p:cNvPr>
          <p:cNvSpPr/>
          <p:nvPr/>
        </p:nvSpPr>
        <p:spPr>
          <a:xfrm>
            <a:off x="8103493" y="4996747"/>
            <a:ext cx="661113" cy="5794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472F5B-284D-2F43-8860-00B5AD657B02}"/>
              </a:ext>
            </a:extLst>
          </p:cNvPr>
          <p:cNvSpPr txBox="1"/>
          <p:nvPr/>
        </p:nvSpPr>
        <p:spPr>
          <a:xfrm>
            <a:off x="6476252" y="1205174"/>
            <a:ext cx="346725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CD1B68-377A-AC49-BC1F-F545AD1DFC70}"/>
              </a:ext>
            </a:extLst>
          </p:cNvPr>
          <p:cNvSpPr txBox="1"/>
          <p:nvPr/>
        </p:nvSpPr>
        <p:spPr>
          <a:xfrm>
            <a:off x="8274424" y="1205174"/>
            <a:ext cx="346725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BF1F56-DD55-CD45-8658-1676797469BA}"/>
              </a:ext>
            </a:extLst>
          </p:cNvPr>
          <p:cNvSpPr txBox="1"/>
          <p:nvPr/>
        </p:nvSpPr>
        <p:spPr>
          <a:xfrm>
            <a:off x="6476252" y="2478606"/>
            <a:ext cx="346725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416F0D-367B-604C-9FBA-AE0230543B2E}"/>
              </a:ext>
            </a:extLst>
          </p:cNvPr>
          <p:cNvSpPr txBox="1"/>
          <p:nvPr/>
        </p:nvSpPr>
        <p:spPr>
          <a:xfrm>
            <a:off x="8274424" y="2478606"/>
            <a:ext cx="346725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70916F-40CD-1A47-B35F-8A4347E9EA85}"/>
              </a:ext>
            </a:extLst>
          </p:cNvPr>
          <p:cNvSpPr txBox="1"/>
          <p:nvPr/>
        </p:nvSpPr>
        <p:spPr>
          <a:xfrm>
            <a:off x="6476252" y="3752039"/>
            <a:ext cx="346725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932F7B-50E2-7B41-8FC5-8B9ADBD7292E}"/>
              </a:ext>
            </a:extLst>
          </p:cNvPr>
          <p:cNvSpPr txBox="1"/>
          <p:nvPr/>
        </p:nvSpPr>
        <p:spPr>
          <a:xfrm>
            <a:off x="8274424" y="3752039"/>
            <a:ext cx="346725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6B25F0-FB8E-A242-A933-43B14428C22F}"/>
              </a:ext>
            </a:extLst>
          </p:cNvPr>
          <p:cNvSpPr txBox="1"/>
          <p:nvPr/>
        </p:nvSpPr>
        <p:spPr>
          <a:xfrm>
            <a:off x="6476252" y="5025471"/>
            <a:ext cx="346725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E64179-2091-B14A-8A26-396585D01D3A}"/>
              </a:ext>
            </a:extLst>
          </p:cNvPr>
          <p:cNvSpPr txBox="1"/>
          <p:nvPr/>
        </p:nvSpPr>
        <p:spPr>
          <a:xfrm>
            <a:off x="8274424" y="5025471"/>
            <a:ext cx="346725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002286-B018-574C-91FE-3340FDB5BE94}"/>
              </a:ext>
            </a:extLst>
          </p:cNvPr>
          <p:cNvSpPr txBox="1"/>
          <p:nvPr/>
        </p:nvSpPr>
        <p:spPr>
          <a:xfrm>
            <a:off x="3516077" y="1181670"/>
            <a:ext cx="2603722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IoT (Sensor,  RFID,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Wearables, Drone)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A12053-6748-9E41-9008-5DD23844F7F3}"/>
              </a:ext>
            </a:extLst>
          </p:cNvPr>
          <p:cNvSpPr txBox="1"/>
          <p:nvPr/>
        </p:nvSpPr>
        <p:spPr>
          <a:xfrm>
            <a:off x="3265053" y="2468621"/>
            <a:ext cx="2922107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ARTIFICIAL INTELLIGENCE (AI)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FC00CC-43A9-7346-8FC4-5B3A486948DA}"/>
              </a:ext>
            </a:extLst>
          </p:cNvPr>
          <p:cNvSpPr txBox="1"/>
          <p:nvPr/>
        </p:nvSpPr>
        <p:spPr>
          <a:xfrm>
            <a:off x="3752326" y="3872864"/>
            <a:ext cx="2184018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Big Data Analytics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4589A3-FAA8-4A40-ABF4-C0C92ADA0D68}"/>
              </a:ext>
            </a:extLst>
          </p:cNvPr>
          <p:cNvSpPr txBox="1"/>
          <p:nvPr/>
        </p:nvSpPr>
        <p:spPr>
          <a:xfrm>
            <a:off x="3752326" y="5001673"/>
            <a:ext cx="2245641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Natural Language Processing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2489A7-3892-A243-905C-099B32E03FF9}"/>
              </a:ext>
            </a:extLst>
          </p:cNvPr>
          <p:cNvSpPr txBox="1"/>
          <p:nvPr/>
        </p:nvSpPr>
        <p:spPr>
          <a:xfrm>
            <a:off x="8942696" y="1101669"/>
            <a:ext cx="2893095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GIS (GPS, MAP, spatial Analysis)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348939-EB60-7541-8568-6BDE5CCBB9F0}"/>
              </a:ext>
            </a:extLst>
          </p:cNvPr>
          <p:cNvSpPr txBox="1"/>
          <p:nvPr/>
        </p:nvSpPr>
        <p:spPr>
          <a:xfrm>
            <a:off x="9313314" y="2599431"/>
            <a:ext cx="149782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Cloud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3C613F-6B44-544F-B225-8EB798A665C8}"/>
              </a:ext>
            </a:extLst>
          </p:cNvPr>
          <p:cNvSpPr txBox="1"/>
          <p:nvPr/>
        </p:nvSpPr>
        <p:spPr>
          <a:xfrm>
            <a:off x="8483659" y="3827412"/>
            <a:ext cx="2184018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Blockchain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0136A-53B1-964E-B9A5-94C9E52EC38B}"/>
              </a:ext>
            </a:extLst>
          </p:cNvPr>
          <p:cNvSpPr txBox="1"/>
          <p:nvPr/>
        </p:nvSpPr>
        <p:spPr>
          <a:xfrm>
            <a:off x="9313315" y="5146296"/>
            <a:ext cx="1876052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VR/AR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74349D-AB33-2145-8465-F37CBDFA00AE}"/>
              </a:ext>
            </a:extLst>
          </p:cNvPr>
          <p:cNvSpPr/>
          <p:nvPr/>
        </p:nvSpPr>
        <p:spPr>
          <a:xfrm>
            <a:off x="7442405" y="1462576"/>
            <a:ext cx="223368" cy="1957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6FE7085-74ED-4844-A874-1B46DBE1726A}"/>
              </a:ext>
            </a:extLst>
          </p:cNvPr>
          <p:cNvSpPr/>
          <p:nvPr/>
        </p:nvSpPr>
        <p:spPr>
          <a:xfrm>
            <a:off x="7442405" y="2736008"/>
            <a:ext cx="223368" cy="1957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D972F97-3D13-B342-B692-BFB0B56972D4}"/>
              </a:ext>
            </a:extLst>
          </p:cNvPr>
          <p:cNvSpPr/>
          <p:nvPr/>
        </p:nvSpPr>
        <p:spPr>
          <a:xfrm>
            <a:off x="7442405" y="4009440"/>
            <a:ext cx="223368" cy="1957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32962CF-8C59-6342-B521-3088C3763E48}"/>
              </a:ext>
            </a:extLst>
          </p:cNvPr>
          <p:cNvSpPr/>
          <p:nvPr/>
        </p:nvSpPr>
        <p:spPr>
          <a:xfrm>
            <a:off x="7442405" y="5282874"/>
            <a:ext cx="223368" cy="1957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996997-A93A-1DF3-B440-57766C0437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6" r="9740"/>
          <a:stretch/>
        </p:blipFill>
        <p:spPr>
          <a:xfrm>
            <a:off x="97884" y="1575166"/>
            <a:ext cx="267013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31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6B98D3-1CB6-440A-00AF-E4A1F0C33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23" y="1473467"/>
            <a:ext cx="8404547" cy="52539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an urgent need to digitally transform Hajj &amp; Umrah because: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Customers’ expectations of Hajj and Umrah are still not met;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Hajj and Umrah processes &amp; operations will soon be digital by the Kingdom of Saudi Arabia (KSA);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Informed and accurate decis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 on Hajj and Umrah business and operations by Management are not real-time;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and sustainable future for Hajj and Umrah has to be created and nutured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AB065-DA9B-7F94-6C13-40727A6DA456}"/>
              </a:ext>
            </a:extLst>
          </p:cNvPr>
          <p:cNvSpPr txBox="1"/>
          <p:nvPr/>
        </p:nvSpPr>
        <p:spPr>
          <a:xfrm>
            <a:off x="2278025" y="659503"/>
            <a:ext cx="917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spc="-150" dirty="0" err="1">
                <a:solidFill>
                  <a:srgbClr val="00B050"/>
                </a:solidFill>
                <a:latin typeface="Montserrat" panose="00000500000000000000" pitchFamily="50" charset="0"/>
              </a:rPr>
              <a:t>Why</a:t>
            </a:r>
            <a:r>
              <a:rPr lang="id-ID" sz="3200" b="1" spc="-150" dirty="0">
                <a:solidFill>
                  <a:srgbClr val="00B050"/>
                </a:solidFill>
                <a:latin typeface="Montserrat" panose="00000500000000000000" pitchFamily="50" charset="0"/>
              </a:rPr>
              <a:t> Digital </a:t>
            </a:r>
            <a:r>
              <a:rPr lang="id-ID" sz="3200" b="1" spc="-150" dirty="0" err="1">
                <a:solidFill>
                  <a:srgbClr val="00B050"/>
                </a:solidFill>
                <a:latin typeface="Montserrat" panose="00000500000000000000" pitchFamily="50" charset="0"/>
              </a:rPr>
              <a:t>Transformation</a:t>
            </a:r>
            <a:r>
              <a:rPr lang="id-ID" sz="3200" b="1" spc="-150" dirty="0">
                <a:solidFill>
                  <a:srgbClr val="00B050"/>
                </a:solidFill>
                <a:latin typeface="Montserrat" panose="00000500000000000000" pitchFamily="50" charset="0"/>
              </a:rPr>
              <a:t> </a:t>
            </a:r>
            <a:r>
              <a:rPr lang="id-ID" sz="3200" b="1" spc="-150" dirty="0" err="1">
                <a:solidFill>
                  <a:srgbClr val="00B050"/>
                </a:solidFill>
                <a:latin typeface="Montserrat" panose="00000500000000000000" pitchFamily="50" charset="0"/>
              </a:rPr>
              <a:t>of</a:t>
            </a:r>
            <a:r>
              <a:rPr lang="id-ID" sz="3200" b="1" spc="-150" dirty="0">
                <a:solidFill>
                  <a:srgbClr val="00B050"/>
                </a:solidFill>
                <a:latin typeface="Montserrat" panose="00000500000000000000" pitchFamily="50" charset="0"/>
              </a:rPr>
              <a:t> </a:t>
            </a:r>
            <a:r>
              <a:rPr lang="id-ID" sz="3200" b="1" spc="-150" dirty="0" err="1">
                <a:solidFill>
                  <a:srgbClr val="00B050"/>
                </a:solidFill>
                <a:latin typeface="Montserrat" panose="00000500000000000000" pitchFamily="50" charset="0"/>
              </a:rPr>
              <a:t>Hajj</a:t>
            </a:r>
            <a:r>
              <a:rPr lang="id-ID" sz="3200" b="1" spc="-150" dirty="0">
                <a:solidFill>
                  <a:srgbClr val="00B050"/>
                </a:solidFill>
                <a:latin typeface="Montserrat" panose="00000500000000000000" pitchFamily="50" charset="0"/>
              </a:rPr>
              <a:t> &amp; Umrah?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F84F0-20A6-434C-28BB-D45292C23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88" y="3429000"/>
            <a:ext cx="3548289" cy="24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62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06FC02-4ED6-0EB9-028F-102EF5520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47" y="1399899"/>
            <a:ext cx="7750053" cy="5392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C4CD3-2DE6-3938-5053-52185A8D7C39}"/>
              </a:ext>
            </a:extLst>
          </p:cNvPr>
          <p:cNvSpPr txBox="1"/>
          <p:nvPr/>
        </p:nvSpPr>
        <p:spPr>
          <a:xfrm>
            <a:off x="819150" y="1838325"/>
            <a:ext cx="866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Montserrat" panose="00000500000000000000" pitchFamily="50" charset="0"/>
              </a:rPr>
              <a:t>Questions ?</a:t>
            </a:r>
            <a:endParaRPr lang="en-NG" sz="54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85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638D42-087B-F66F-1193-8619383B9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86" y="0"/>
            <a:ext cx="9132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5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73966"/>
            <a:ext cx="6096000" cy="1066800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Intro: NAHCON &amp; ICT/IT</a:t>
            </a:r>
          </a:p>
        </p:txBody>
      </p:sp>
    </p:spTree>
    <p:extLst>
      <p:ext uri="{BB962C8B-B14F-4D97-AF65-F5344CB8AC3E}">
        <p14:creationId xmlns:p14="http://schemas.microsoft.com/office/powerpoint/2010/main" val="187904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8721-9C57-E849-A23F-2569405A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44624"/>
            <a:ext cx="9721080" cy="8507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Computer and </a:t>
            </a:r>
            <a:r>
              <a:rPr lang="en-US"/>
              <a:t>Information Technology?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479F-1B29-B44F-95AA-E1CA68754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196752"/>
            <a:ext cx="10441160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3" b="11440"/>
          <a:stretch/>
        </p:blipFill>
        <p:spPr>
          <a:xfrm>
            <a:off x="1343473" y="980728"/>
            <a:ext cx="8507477" cy="23797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80808" y="3356993"/>
            <a:ext cx="10127761" cy="1104117"/>
            <a:chOff x="1079219" y="2425467"/>
            <a:chExt cx="10127761" cy="1104117"/>
          </a:xfrm>
        </p:grpSpPr>
        <p:sp>
          <p:nvSpPr>
            <p:cNvPr id="6" name="Rectangle 5"/>
            <p:cNvSpPr/>
            <p:nvPr/>
          </p:nvSpPr>
          <p:spPr>
            <a:xfrm>
              <a:off x="1079219" y="2479701"/>
              <a:ext cx="1229699" cy="7980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IT/ICT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2004" y="2561784"/>
              <a:ext cx="584464" cy="58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99" dirty="0"/>
                <a:t>=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34772" y="2538211"/>
              <a:ext cx="584464" cy="58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99" dirty="0"/>
                <a:t>+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742496" y="2492896"/>
              <a:ext cx="1464484" cy="7949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Technology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881711" y="2425467"/>
              <a:ext cx="6422332" cy="1104117"/>
              <a:chOff x="3320829" y="2933205"/>
              <a:chExt cx="5781610" cy="110440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396929" y="3071811"/>
                <a:ext cx="5561350" cy="795131"/>
                <a:chOff x="1828800" y="2292626"/>
                <a:chExt cx="7103165" cy="79513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828800" y="2292626"/>
                  <a:ext cx="7103165" cy="795131"/>
                  <a:chOff x="1828800" y="2292626"/>
                  <a:chExt cx="7103165" cy="795131"/>
                </a:xfrm>
              </p:grpSpPr>
              <p:sp>
                <p:nvSpPr>
                  <p:cNvPr id="16" name="Rounded Rectangle 15"/>
                  <p:cNvSpPr/>
                  <p:nvPr/>
                </p:nvSpPr>
                <p:spPr>
                  <a:xfrm>
                    <a:off x="1828800" y="2292626"/>
                    <a:ext cx="1815548" cy="795131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799" dirty="0"/>
                      <a:t>Data </a:t>
                    </a:r>
                  </a:p>
                </p:txBody>
              </p:sp>
              <p:sp>
                <p:nvSpPr>
                  <p:cNvPr id="17" name="Rounded Rectangle 16"/>
                  <p:cNvSpPr/>
                  <p:nvPr/>
                </p:nvSpPr>
                <p:spPr>
                  <a:xfrm>
                    <a:off x="4472608" y="2292626"/>
                    <a:ext cx="1815548" cy="795131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799" dirty="0"/>
                      <a:t>Information </a:t>
                    </a:r>
                  </a:p>
                </p:txBody>
              </p:sp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7116417" y="2292626"/>
                    <a:ext cx="1815548" cy="795131"/>
                  </a:xfrm>
                  <a:prstGeom prst="roundRect">
                    <a:avLst/>
                  </a:prstGeom>
                  <a:solidFill>
                    <a:schemeClr val="accent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799" dirty="0"/>
                      <a:t>Knowledge </a:t>
                    </a:r>
                  </a:p>
                </p:txBody>
              </p:sp>
            </p:grp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3644348" y="2690191"/>
                  <a:ext cx="82826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6288157" y="2690191"/>
                  <a:ext cx="82826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ectangle 11"/>
              <p:cNvSpPr/>
              <p:nvPr/>
            </p:nvSpPr>
            <p:spPr>
              <a:xfrm>
                <a:off x="3320829" y="2933205"/>
                <a:ext cx="5781610" cy="11044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080806" y="4864582"/>
            <a:ext cx="8255554" cy="1104117"/>
            <a:chOff x="1079218" y="4269099"/>
            <a:chExt cx="8255554" cy="1104117"/>
          </a:xfrm>
        </p:grpSpPr>
        <p:grpSp>
          <p:nvGrpSpPr>
            <p:cNvPr id="20" name="Group 19"/>
            <p:cNvGrpSpPr/>
            <p:nvPr/>
          </p:nvGrpSpPr>
          <p:grpSpPr>
            <a:xfrm>
              <a:off x="2881710" y="4269099"/>
              <a:ext cx="6453062" cy="1104117"/>
              <a:chOff x="3320829" y="2933205"/>
              <a:chExt cx="5781610" cy="110440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396929" y="3071811"/>
                <a:ext cx="5561350" cy="795131"/>
                <a:chOff x="1828800" y="2292626"/>
                <a:chExt cx="7103165" cy="795131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1828800" y="2292626"/>
                  <a:ext cx="7103165" cy="795131"/>
                  <a:chOff x="1828800" y="2292626"/>
                  <a:chExt cx="7103165" cy="795131"/>
                </a:xfrm>
              </p:grpSpPr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1828800" y="2292626"/>
                    <a:ext cx="1815548" cy="795131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799" dirty="0"/>
                      <a:t>Software/Application </a:t>
                    </a:r>
                  </a:p>
                </p:txBody>
              </p:sp>
              <p:sp>
                <p:nvSpPr>
                  <p:cNvPr id="29" name="Rounded Rectangle 28"/>
                  <p:cNvSpPr/>
                  <p:nvPr/>
                </p:nvSpPr>
                <p:spPr>
                  <a:xfrm>
                    <a:off x="4472608" y="2292626"/>
                    <a:ext cx="1815548" cy="795131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799" dirty="0"/>
                      <a:t>Hardware </a:t>
                    </a:r>
                  </a:p>
                </p:txBody>
              </p:sp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7116417" y="2292626"/>
                    <a:ext cx="1815548" cy="795131"/>
                  </a:xfrm>
                  <a:prstGeom prst="roundRect">
                    <a:avLst/>
                  </a:prstGeom>
                  <a:solidFill>
                    <a:schemeClr val="accent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799" dirty="0"/>
                      <a:t>Services </a:t>
                    </a:r>
                  </a:p>
                </p:txBody>
              </p:sp>
            </p:grp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3644348" y="2690191"/>
                  <a:ext cx="82826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6288157" y="2690191"/>
                  <a:ext cx="828260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ctangle 23"/>
              <p:cNvSpPr/>
              <p:nvPr/>
            </p:nvSpPr>
            <p:spPr>
              <a:xfrm>
                <a:off x="3320829" y="2933205"/>
                <a:ext cx="5781610" cy="11044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079218" y="4422108"/>
              <a:ext cx="1229700" cy="7980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IT/ICT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422004" y="4805130"/>
              <a:ext cx="3876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itle 1"/>
          <p:cNvSpPr txBox="1">
            <a:spLocks/>
          </p:cNvSpPr>
          <p:nvPr/>
        </p:nvSpPr>
        <p:spPr>
          <a:xfrm>
            <a:off x="493386" y="7440771"/>
            <a:ext cx="9649072" cy="697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1200" dirty="0"/>
              <a:t>The Global Challenges at the Industrial and Post industrial Era?</a:t>
            </a:r>
            <a:br>
              <a:rPr lang="en-US" sz="11200" dirty="0"/>
            </a:br>
            <a:endParaRPr lang="en-US" sz="11200" dirty="0"/>
          </a:p>
        </p:txBody>
      </p:sp>
    </p:spTree>
    <p:extLst>
      <p:ext uri="{BB962C8B-B14F-4D97-AF65-F5344CB8AC3E}">
        <p14:creationId xmlns:p14="http://schemas.microsoft.com/office/powerpoint/2010/main" val="5741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2C9C2-6717-EDF0-7946-497B601E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/>
          <a:lstStyle/>
          <a:p>
            <a:pPr algn="ctr"/>
            <a:r>
              <a:rPr lang="en-NG" b="1" dirty="0"/>
              <a:t>NAHCON Business and 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76CAE4-EE4F-1105-74A2-F02620EC0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1" y="1924671"/>
            <a:ext cx="5673436" cy="4534192"/>
          </a:xfrm>
        </p:spPr>
      </p:pic>
    </p:spTree>
    <p:extLst>
      <p:ext uri="{BB962C8B-B14F-4D97-AF65-F5344CB8AC3E}">
        <p14:creationId xmlns:p14="http://schemas.microsoft.com/office/powerpoint/2010/main" val="20179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B917-069F-FB60-0EE1-4502E099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748"/>
          </a:xfrm>
        </p:spPr>
        <p:txBody>
          <a:bodyPr>
            <a:normAutofit fontScale="90000"/>
          </a:bodyPr>
          <a:lstStyle/>
          <a:p>
            <a:pPr algn="ctr"/>
            <a:r>
              <a:rPr lang="en-NG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NAHCON and ICT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2EAB5-C436-90BA-6E4B-4706197D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NAHCON ICT Department’s overall goal is to </a:t>
            </a:r>
            <a:r>
              <a:rPr lang="en-GB" sz="20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in partnership with 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departments</a:t>
            </a:r>
            <a:r>
              <a:rPr lang="en-GB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deliver an integrated, efficient, and secure working environment where information is readily available to </a:t>
            </a:r>
            <a:r>
              <a:rPr lang="en-GB" sz="20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</a:t>
            </a:r>
            <a:r>
              <a:rPr lang="en-US" sz="20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regulate and coordinate the affairs of Hajj and Umrah</a:t>
            </a:r>
            <a:r>
              <a:rPr lang="en-GB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endParaRPr lang="en-GB" sz="2000" b="0" i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role of ICT Officer offers a fantastic opportunity to contribute to this goal and </a:t>
            </a:r>
            <a:r>
              <a:rPr lang="en-GB" sz="20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a positive impact by supporting the use of technology in NAHCON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and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nabling the </a:t>
            </a:r>
            <a:r>
              <a:rPr lang="en-GB" sz="20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delivery of effective and secure IT systems, and services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contributing to </a:t>
            </a:r>
            <a:r>
              <a:rPr lang="en-GB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and operations of Hajj and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Umurah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NG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7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37D6C5-5B3C-72C3-BB5C-0D2107698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9" y="743671"/>
            <a:ext cx="11191725" cy="611432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14C203A-4967-3463-90F5-4605D644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816" y="93305"/>
            <a:ext cx="7884367" cy="499612"/>
          </a:xfrm>
        </p:spPr>
        <p:txBody>
          <a:bodyPr>
            <a:normAutofit fontScale="90000"/>
          </a:bodyPr>
          <a:lstStyle/>
          <a:p>
            <a:pPr algn="ctr"/>
            <a:r>
              <a:rPr lang="en-NG" sz="3200" b="1" dirty="0"/>
              <a:t>NAHCON Business and IT in Details</a:t>
            </a:r>
          </a:p>
        </p:txBody>
      </p:sp>
    </p:spTree>
    <p:extLst>
      <p:ext uri="{BB962C8B-B14F-4D97-AF65-F5344CB8AC3E}">
        <p14:creationId xmlns:p14="http://schemas.microsoft.com/office/powerpoint/2010/main" val="255425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B917-069F-FB60-0EE1-4502E099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890" y="232901"/>
            <a:ext cx="10515600" cy="694748"/>
          </a:xfrm>
        </p:spPr>
        <p:txBody>
          <a:bodyPr>
            <a:normAutofit fontScale="90000"/>
          </a:bodyPr>
          <a:lstStyle/>
          <a:p>
            <a:pPr algn="ctr"/>
            <a:r>
              <a:rPr lang="en-NG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 Description of ICT officer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2EAB5-C436-90BA-6E4B-4706197D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640"/>
            <a:ext cx="10515600" cy="5261233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ICT Policy &amp;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trate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ICT Frameworks and Standard</a:t>
            </a:r>
            <a:endParaRPr lang="en-NG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Analysis and Design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Development, testing and Deployment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Administration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Management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 Support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Management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ICT Compliance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NG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Management </a:t>
            </a:r>
          </a:p>
        </p:txBody>
      </p:sp>
    </p:spTree>
    <p:extLst>
      <p:ext uri="{BB962C8B-B14F-4D97-AF65-F5344CB8AC3E}">
        <p14:creationId xmlns:p14="http://schemas.microsoft.com/office/powerpoint/2010/main" val="393742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073966"/>
            <a:ext cx="6096000" cy="1066800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As The New Trend</a:t>
            </a:r>
          </a:p>
        </p:txBody>
      </p:sp>
    </p:spTree>
    <p:extLst>
      <p:ext uri="{BB962C8B-B14F-4D97-AF65-F5344CB8AC3E}">
        <p14:creationId xmlns:p14="http://schemas.microsoft.com/office/powerpoint/2010/main" val="3785505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1352</Words>
  <Application>Microsoft Macintosh PowerPoint</Application>
  <PresentationFormat>Widescreen</PresentationFormat>
  <Paragraphs>171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Montserrat</vt:lpstr>
      <vt:lpstr>Poppins</vt:lpstr>
      <vt:lpstr>Tw Cen MT</vt:lpstr>
      <vt:lpstr>Verdana</vt:lpstr>
      <vt:lpstr>Office Theme</vt:lpstr>
      <vt:lpstr>PowerPoint Presentation</vt:lpstr>
      <vt:lpstr>Meet the Instructor</vt:lpstr>
      <vt:lpstr>Intro: NAHCON &amp; ICT/IT</vt:lpstr>
      <vt:lpstr>Why Computer and Information Technology?</vt:lpstr>
      <vt:lpstr>NAHCON Business and IT</vt:lpstr>
      <vt:lpstr>NAHCON and ICT </vt:lpstr>
      <vt:lpstr>NAHCON Business and IT in Details</vt:lpstr>
      <vt:lpstr>Job Description of ICT officer </vt:lpstr>
      <vt:lpstr>Digital As The New Trend</vt:lpstr>
      <vt:lpstr>Digital </vt:lpstr>
      <vt:lpstr>Digitization, Digitalization and Automation </vt:lpstr>
      <vt:lpstr>Digital Technologies </vt:lpstr>
      <vt:lpstr>Digital Business Transformation</vt:lpstr>
      <vt:lpstr>Imagine Where NAHCON Is</vt:lpstr>
      <vt:lpstr>Digital Service &amp; Transformation Stages</vt:lpstr>
      <vt:lpstr>Holistic View </vt:lpstr>
      <vt:lpstr>PowerPoint Presentation</vt:lpstr>
      <vt:lpstr>PowerPoint Presentation</vt:lpstr>
      <vt:lpstr>What to be Digitalized and Possible Digital Technologies</vt:lpstr>
      <vt:lpstr>Digitalising Pilgrimage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Babatunde Orisunbare</dc:creator>
  <cp:lastModifiedBy>Microsoft Office User</cp:lastModifiedBy>
  <cp:revision>28</cp:revision>
  <dcterms:created xsi:type="dcterms:W3CDTF">2023-01-22T19:24:30Z</dcterms:created>
  <dcterms:modified xsi:type="dcterms:W3CDTF">2024-03-07T01:17:09Z</dcterms:modified>
</cp:coreProperties>
</file>