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3"/>
  </p:notesMasterIdLst>
  <p:sldIdLst>
    <p:sldId id="256" r:id="rId2"/>
    <p:sldId id="259" r:id="rId3"/>
    <p:sldId id="260" r:id="rId4"/>
    <p:sldId id="261" r:id="rId5"/>
    <p:sldId id="257" r:id="rId6"/>
    <p:sldId id="265" r:id="rId7"/>
    <p:sldId id="258"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7758B7-F5F3-4BAE-BF5D-9F5D19A5D326}" type="datetimeFigureOut">
              <a:rPr lang="en-US" smtClean="0"/>
              <a:t>3/6/2024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6EC658-6E8D-47D2-8041-2EC908B84AC1}" type="slidenum">
              <a:rPr lang="en-US" smtClean="0"/>
              <a:t>‹#›</a:t>
            </a:fld>
            <a:endParaRPr lang="en-US"/>
          </a:p>
        </p:txBody>
      </p:sp>
    </p:spTree>
    <p:extLst>
      <p:ext uri="{BB962C8B-B14F-4D97-AF65-F5344CB8AC3E}">
        <p14:creationId xmlns:p14="http://schemas.microsoft.com/office/powerpoint/2010/main" val="725404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620C23C-CD40-404B-A9E9-85CED22699E4}" type="slidenum">
              <a:rPr lang="en-US" smtClean="0"/>
              <a:t>2</a:t>
            </a:fld>
            <a:endParaRPr lang="en-US"/>
          </a:p>
        </p:txBody>
      </p:sp>
    </p:spTree>
    <p:extLst>
      <p:ext uri="{BB962C8B-B14F-4D97-AF65-F5344CB8AC3E}">
        <p14:creationId xmlns:p14="http://schemas.microsoft.com/office/powerpoint/2010/main" val="617646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6EC658-6E8D-47D2-8041-2EC908B84AC1}" type="slidenum">
              <a:rPr lang="en-US" smtClean="0"/>
              <a:t>4</a:t>
            </a:fld>
            <a:endParaRPr lang="en-US"/>
          </a:p>
        </p:txBody>
      </p:sp>
    </p:spTree>
    <p:extLst>
      <p:ext uri="{BB962C8B-B14F-4D97-AF65-F5344CB8AC3E}">
        <p14:creationId xmlns:p14="http://schemas.microsoft.com/office/powerpoint/2010/main" val="1507521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6EC658-6E8D-47D2-8041-2EC908B84AC1}" type="slidenum">
              <a:rPr lang="en-US" smtClean="0"/>
              <a:t>11</a:t>
            </a:fld>
            <a:endParaRPr lang="en-US"/>
          </a:p>
        </p:txBody>
      </p:sp>
    </p:spTree>
    <p:extLst>
      <p:ext uri="{BB962C8B-B14F-4D97-AF65-F5344CB8AC3E}">
        <p14:creationId xmlns:p14="http://schemas.microsoft.com/office/powerpoint/2010/main" val="2203114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4C1DFF-763A-43D6-90D8-8A3FEC117302}"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22A7FF-20CA-48F2-B1ED-B172278BD24E}"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004791-ED2C-4161-940C-8705A0F7D85A}"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0FD206DF-8713-4A81-9789-62A2AB8676FF}"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886C1998-9863-4B49-8764-1CDE21FCD585}"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FA265F7-4A77-48A9-B452-28BEA591A63F}"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167495-F322-47FA-A568-9B5CF8ED13B7}"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E9E5EF-CFAC-47EE-A5EB-8C4BC20C2CA2}"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C2A726-7018-487F-A7F0-8D72652DEE63}"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47CD9C-AA50-4789-AA7E-BDE6398A8871}" type="datetime1">
              <a:rPr lang="en-US" smtClean="0"/>
              <a:t>3/6/2024</a:t>
            </a:fld>
            <a:endParaRPr lang="en-US" dirty="0"/>
          </a:p>
        </p:txBody>
      </p:sp>
      <p:sp>
        <p:nvSpPr>
          <p:cNvPr id="5" name="Footer Placeholder 4"/>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B01E4E-1191-4321-AD6E-672E5143CC01}"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CBA539D-FA7E-459B-86CD-0DB6F2C2142D}" type="datetime1">
              <a:rPr lang="en-US" smtClean="0"/>
              <a:t>3/6/2024</a:t>
            </a:fld>
            <a:endParaRPr lang="en-US" dirty="0"/>
          </a:p>
        </p:txBody>
      </p:sp>
      <p:sp>
        <p:nvSpPr>
          <p:cNvPr id="8" name="Footer Placeholder 7"/>
          <p:cNvSpPr>
            <a:spLocks noGrp="1"/>
          </p:cNvSpPr>
          <p:nvPr>
            <p:ph type="ftr" sz="quarter" idx="11"/>
          </p:nvPr>
        </p:nvSpPr>
        <p:spPr/>
        <p:txBody>
          <a:bodyPr/>
          <a:lstStyle/>
          <a:p>
            <a:r>
              <a:rPr lang="en-US"/>
              <a:t>IN-HOUSE TRAINING FOR 2023 HAJJ MANAGERS @ HAJJ HOUSE, ABUJA</a:t>
            </a:r>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8A16DA-521C-474D-8189-07548D953182}" type="datetime1">
              <a:rPr lang="en-US" smtClean="0"/>
              <a:t>3/6/2024</a:t>
            </a:fld>
            <a:endParaRPr lang="en-US" dirty="0"/>
          </a:p>
        </p:txBody>
      </p:sp>
      <p:sp>
        <p:nvSpPr>
          <p:cNvPr id="4" name="Footer Placeholder 3"/>
          <p:cNvSpPr>
            <a:spLocks noGrp="1"/>
          </p:cNvSpPr>
          <p:nvPr>
            <p:ph type="ftr" sz="quarter" idx="11"/>
          </p:nvPr>
        </p:nvSpPr>
        <p:spPr/>
        <p:txBody>
          <a:bodyPr/>
          <a:lstStyle/>
          <a:p>
            <a:r>
              <a:rPr lang="en-US"/>
              <a:t>IN-HOUSE TRAINING FOR 2023 HAJJ MANAGERS @ HAJJ HOUSE, ABUJA</a:t>
            </a:r>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DD8D28-0D05-4B5E-B37F-3EE60324E8CF}" type="datetime1">
              <a:rPr lang="en-US" smtClean="0"/>
              <a:t>3/6/2024</a:t>
            </a:fld>
            <a:endParaRPr lang="en-US" dirty="0"/>
          </a:p>
        </p:txBody>
      </p:sp>
      <p:sp>
        <p:nvSpPr>
          <p:cNvPr id="3" name="Footer Placeholder 2"/>
          <p:cNvSpPr>
            <a:spLocks noGrp="1"/>
          </p:cNvSpPr>
          <p:nvPr>
            <p:ph type="ftr" sz="quarter" idx="11"/>
          </p:nvPr>
        </p:nvSpPr>
        <p:spPr/>
        <p:txBody>
          <a:bodyPr/>
          <a:lstStyle/>
          <a:p>
            <a:r>
              <a:rPr lang="en-US"/>
              <a:t>IN-HOUSE TRAINING FOR 2023 HAJJ MANAGERS @ HAJJ HOUSE, ABUJA</a:t>
            </a:r>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5433C47-8BDC-43D7-A678-DE60A9649F2C}"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287DB1-4B2D-4DA1-B1F2-EA1944F93A38}" type="datetime1">
              <a:rPr lang="en-US" smtClean="0"/>
              <a:t>3/6/2024</a:t>
            </a:fld>
            <a:endParaRPr lang="en-US" dirty="0"/>
          </a:p>
        </p:txBody>
      </p:sp>
      <p:sp>
        <p:nvSpPr>
          <p:cNvPr id="6" name="Footer Placeholder 5"/>
          <p:cNvSpPr>
            <a:spLocks noGrp="1"/>
          </p:cNvSpPr>
          <p:nvPr>
            <p:ph type="ftr" sz="quarter" idx="11"/>
          </p:nvPr>
        </p:nvSpPr>
        <p:spPr/>
        <p:txBody>
          <a:bodyPr/>
          <a:lstStyle/>
          <a:p>
            <a:r>
              <a:rPr lang="en-US"/>
              <a:t>IN-HOUSE TRAINING FOR 2023 HAJJ MANAGERS @ HAJJ HOUSE, ABUJA</a:t>
            </a:r>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6E5DDAC-F88B-4A72-B7B7-7975DE2F9E87}" type="datetime1">
              <a:rPr lang="en-US" smtClean="0"/>
              <a:t>3/6/2024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IN-HOUSE TRAINING FOR 2023 HAJJ MANAGERS @ HAJJ HOUSE, ABUJA</a:t>
            </a:r>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b="1" dirty="0"/>
              <a:t>MANAGEMENT OF HAJJ OPERATIONS: THE ESSENCE OF BEING A NAHCON STAFF</a:t>
            </a:r>
          </a:p>
        </p:txBody>
      </p:sp>
      <p:sp>
        <p:nvSpPr>
          <p:cNvPr id="3" name="Subtitle 2"/>
          <p:cNvSpPr>
            <a:spLocks noGrp="1"/>
          </p:cNvSpPr>
          <p:nvPr>
            <p:ph type="subTitle" idx="1"/>
          </p:nvPr>
        </p:nvSpPr>
        <p:spPr>
          <a:xfrm>
            <a:off x="2589213" y="4777378"/>
            <a:ext cx="8915399" cy="2080621"/>
          </a:xfrm>
        </p:spPr>
        <p:txBody>
          <a:bodyPr>
            <a:normAutofit/>
          </a:bodyPr>
          <a:lstStyle/>
          <a:p>
            <a:pPr algn="ctr"/>
            <a:endParaRPr lang="en-US" sz="2400" b="1" dirty="0"/>
          </a:p>
          <a:p>
            <a:pPr algn="ctr"/>
            <a:r>
              <a:rPr lang="en-US" sz="2400" b="1" dirty="0"/>
              <a:t>A PRESENTATION AT THE PREPARATORY LECTURES FOR 2024 PROMOTION EXAMINATION FOR NAHCON STAFF AT THE HAJJ HOUSE ON WEDNESDAY 6</a:t>
            </a:r>
            <a:r>
              <a:rPr lang="en-US" sz="2400" b="1" baseline="30000" dirty="0"/>
              <a:t>TH</a:t>
            </a:r>
            <a:r>
              <a:rPr lang="en-US" sz="2400" b="1" dirty="0"/>
              <a:t> MARCH, 2024.</a:t>
            </a:r>
          </a:p>
        </p:txBody>
      </p:sp>
      <p:sp>
        <p:nvSpPr>
          <p:cNvPr id="4" name="Slide Number Placeholder 3"/>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924814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pPr algn="ctr"/>
            <a:r>
              <a:rPr lang="en-US" b="1" dirty="0"/>
              <a:t>THE DAYS OF HAJJ AND EXPECTED RITES:</a:t>
            </a:r>
            <a:br>
              <a:rPr lang="en-US" b="1" dirty="0"/>
            </a:br>
            <a:r>
              <a:rPr lang="en-US" b="1" dirty="0"/>
              <a:t>8</a:t>
            </a:r>
            <a:r>
              <a:rPr lang="en-US" b="1" baseline="30000" dirty="0"/>
              <a:t>th</a:t>
            </a:r>
            <a:r>
              <a:rPr lang="en-US" b="1" dirty="0"/>
              <a:t> -13</a:t>
            </a:r>
            <a:r>
              <a:rPr lang="en-US" b="1" baseline="30000" dirty="0"/>
              <a:t>th</a:t>
            </a:r>
            <a:r>
              <a:rPr lang="en-US" b="1" dirty="0"/>
              <a:t> DHUL-HIJJAH </a:t>
            </a:r>
          </a:p>
        </p:txBody>
      </p:sp>
      <p:sp>
        <p:nvSpPr>
          <p:cNvPr id="3" name="Content Placeholder 2"/>
          <p:cNvSpPr>
            <a:spLocks noGrp="1"/>
          </p:cNvSpPr>
          <p:nvPr>
            <p:ph sz="half" idx="1"/>
          </p:nvPr>
        </p:nvSpPr>
        <p:spPr/>
        <p:txBody>
          <a:bodyPr>
            <a:normAutofit lnSpcReduction="10000"/>
          </a:bodyPr>
          <a:lstStyle/>
          <a:p>
            <a:r>
              <a:rPr lang="en-US" b="1" u="sng" dirty="0">
                <a:solidFill>
                  <a:schemeClr val="tx1"/>
                </a:solidFill>
              </a:rPr>
              <a:t>8</a:t>
            </a:r>
            <a:r>
              <a:rPr lang="en-US" b="1" u="sng" baseline="30000" dirty="0">
                <a:solidFill>
                  <a:schemeClr val="tx1"/>
                </a:solidFill>
              </a:rPr>
              <a:t>th</a:t>
            </a:r>
            <a:r>
              <a:rPr lang="en-US" b="1" u="sng" dirty="0">
                <a:solidFill>
                  <a:schemeClr val="tx1"/>
                </a:solidFill>
              </a:rPr>
              <a:t> </a:t>
            </a:r>
            <a:r>
              <a:rPr lang="en-US" b="1" u="sng" dirty="0" err="1">
                <a:solidFill>
                  <a:schemeClr val="tx1"/>
                </a:solidFill>
              </a:rPr>
              <a:t>Dhul-Hijjah</a:t>
            </a:r>
            <a:endParaRPr lang="en-US" b="1" u="sng" dirty="0">
              <a:solidFill>
                <a:schemeClr val="tx1"/>
              </a:solidFill>
            </a:endParaRPr>
          </a:p>
          <a:p>
            <a:r>
              <a:rPr lang="en-US" b="1" dirty="0">
                <a:solidFill>
                  <a:srgbClr val="00B050"/>
                </a:solidFill>
              </a:rPr>
              <a:t> Ihram</a:t>
            </a:r>
          </a:p>
          <a:p>
            <a:r>
              <a:rPr lang="en-US" b="1" dirty="0">
                <a:solidFill>
                  <a:srgbClr val="00B050"/>
                </a:solidFill>
              </a:rPr>
              <a:t> </a:t>
            </a:r>
            <a:r>
              <a:rPr lang="en-US" b="1" dirty="0" err="1">
                <a:solidFill>
                  <a:srgbClr val="00B050"/>
                </a:solidFill>
              </a:rPr>
              <a:t>Talbiyyah</a:t>
            </a:r>
            <a:endParaRPr lang="en-US" b="1" dirty="0">
              <a:solidFill>
                <a:srgbClr val="00B050"/>
              </a:solidFill>
            </a:endParaRPr>
          </a:p>
          <a:p>
            <a:r>
              <a:rPr lang="en-US" b="1" dirty="0">
                <a:solidFill>
                  <a:srgbClr val="00B050"/>
                </a:solidFill>
              </a:rPr>
              <a:t>Departure to </a:t>
            </a:r>
            <a:r>
              <a:rPr lang="en-US" b="1" dirty="0" err="1">
                <a:solidFill>
                  <a:srgbClr val="00B050"/>
                </a:solidFill>
              </a:rPr>
              <a:t>Minah</a:t>
            </a:r>
            <a:endParaRPr lang="en-US" b="1" dirty="0">
              <a:solidFill>
                <a:srgbClr val="00B050"/>
              </a:solidFill>
            </a:endParaRPr>
          </a:p>
          <a:p>
            <a:r>
              <a:rPr lang="en-US" b="1" u="sng" dirty="0">
                <a:solidFill>
                  <a:schemeClr val="tx1"/>
                </a:solidFill>
              </a:rPr>
              <a:t>9</a:t>
            </a:r>
            <a:r>
              <a:rPr lang="en-US" b="1" u="sng" baseline="30000" dirty="0">
                <a:solidFill>
                  <a:schemeClr val="tx1"/>
                </a:solidFill>
              </a:rPr>
              <a:t>th</a:t>
            </a:r>
            <a:r>
              <a:rPr lang="en-US" b="1" u="sng" dirty="0">
                <a:solidFill>
                  <a:schemeClr val="tx1"/>
                </a:solidFill>
              </a:rPr>
              <a:t> </a:t>
            </a:r>
            <a:r>
              <a:rPr lang="en-US" b="1" u="sng" dirty="0" err="1">
                <a:solidFill>
                  <a:schemeClr val="tx1"/>
                </a:solidFill>
              </a:rPr>
              <a:t>Dhul-Hijjah</a:t>
            </a:r>
            <a:endParaRPr lang="en-US" b="1" u="sng" dirty="0">
              <a:solidFill>
                <a:schemeClr val="tx1"/>
              </a:solidFill>
            </a:endParaRPr>
          </a:p>
          <a:p>
            <a:r>
              <a:rPr lang="en-US" b="1" dirty="0">
                <a:solidFill>
                  <a:srgbClr val="00B050"/>
                </a:solidFill>
              </a:rPr>
              <a:t>Departure to Arafat</a:t>
            </a:r>
          </a:p>
          <a:p>
            <a:r>
              <a:rPr lang="en-US" b="1" dirty="0">
                <a:solidFill>
                  <a:srgbClr val="00B050"/>
                </a:solidFill>
              </a:rPr>
              <a:t>Standing at Arafat</a:t>
            </a:r>
          </a:p>
          <a:p>
            <a:r>
              <a:rPr lang="en-US" b="1" dirty="0">
                <a:solidFill>
                  <a:srgbClr val="00B050"/>
                </a:solidFill>
              </a:rPr>
              <a:t>Movement from Arafat to </a:t>
            </a:r>
            <a:r>
              <a:rPr lang="en-US" b="1" dirty="0" err="1">
                <a:solidFill>
                  <a:srgbClr val="00B050"/>
                </a:solidFill>
              </a:rPr>
              <a:t>Muzdalifah</a:t>
            </a:r>
            <a:endParaRPr lang="en-US" b="1" dirty="0">
              <a:solidFill>
                <a:srgbClr val="00B050"/>
              </a:solidFill>
            </a:endParaRPr>
          </a:p>
          <a:p>
            <a:endParaRPr lang="en-US" dirty="0"/>
          </a:p>
        </p:txBody>
      </p:sp>
      <p:sp>
        <p:nvSpPr>
          <p:cNvPr id="4" name="Content Placeholder 3"/>
          <p:cNvSpPr>
            <a:spLocks noGrp="1"/>
          </p:cNvSpPr>
          <p:nvPr>
            <p:ph sz="half" idx="2"/>
          </p:nvPr>
        </p:nvSpPr>
        <p:spPr/>
        <p:txBody>
          <a:bodyPr>
            <a:normAutofit lnSpcReduction="10000"/>
          </a:bodyPr>
          <a:lstStyle/>
          <a:p>
            <a:r>
              <a:rPr lang="en-US" b="1" u="sng" dirty="0">
                <a:solidFill>
                  <a:schemeClr val="tx1"/>
                </a:solidFill>
              </a:rPr>
              <a:t>10</a:t>
            </a:r>
            <a:r>
              <a:rPr lang="en-US" b="1" u="sng" baseline="30000" dirty="0">
                <a:solidFill>
                  <a:schemeClr val="tx1"/>
                </a:solidFill>
              </a:rPr>
              <a:t>th</a:t>
            </a:r>
            <a:r>
              <a:rPr lang="en-US" b="1" u="sng" dirty="0">
                <a:solidFill>
                  <a:schemeClr val="tx1"/>
                </a:solidFill>
              </a:rPr>
              <a:t> -12</a:t>
            </a:r>
            <a:r>
              <a:rPr lang="en-US" b="1" u="sng" baseline="30000" dirty="0">
                <a:solidFill>
                  <a:schemeClr val="tx1"/>
                </a:solidFill>
              </a:rPr>
              <a:t>th</a:t>
            </a:r>
            <a:r>
              <a:rPr lang="en-US" b="1" u="sng" dirty="0">
                <a:solidFill>
                  <a:schemeClr val="tx1"/>
                </a:solidFill>
              </a:rPr>
              <a:t>/13</a:t>
            </a:r>
            <a:r>
              <a:rPr lang="en-US" b="1" u="sng" baseline="30000" dirty="0">
                <a:solidFill>
                  <a:schemeClr val="tx1"/>
                </a:solidFill>
              </a:rPr>
              <a:t>th</a:t>
            </a:r>
            <a:r>
              <a:rPr lang="en-US" b="1" u="sng" dirty="0">
                <a:solidFill>
                  <a:schemeClr val="tx1"/>
                </a:solidFill>
              </a:rPr>
              <a:t> </a:t>
            </a:r>
            <a:r>
              <a:rPr lang="en-US" b="1" u="sng" dirty="0" err="1">
                <a:solidFill>
                  <a:schemeClr val="tx1"/>
                </a:solidFill>
              </a:rPr>
              <a:t>Dhul-Hijjah</a:t>
            </a:r>
            <a:endParaRPr lang="en-US" b="1" u="sng" dirty="0">
              <a:solidFill>
                <a:schemeClr val="tx1"/>
              </a:solidFill>
            </a:endParaRPr>
          </a:p>
          <a:p>
            <a:r>
              <a:rPr lang="en-US" b="1" dirty="0">
                <a:solidFill>
                  <a:srgbClr val="0070C0"/>
                </a:solidFill>
              </a:rPr>
              <a:t>Movement from </a:t>
            </a:r>
            <a:r>
              <a:rPr lang="en-US" b="1" dirty="0" err="1">
                <a:solidFill>
                  <a:srgbClr val="0070C0"/>
                </a:solidFill>
              </a:rPr>
              <a:t>Muzdalifah</a:t>
            </a:r>
            <a:r>
              <a:rPr lang="en-US" b="1" dirty="0">
                <a:solidFill>
                  <a:srgbClr val="0070C0"/>
                </a:solidFill>
              </a:rPr>
              <a:t> to </a:t>
            </a:r>
            <a:r>
              <a:rPr lang="en-US" b="1" dirty="0" err="1">
                <a:solidFill>
                  <a:srgbClr val="0070C0"/>
                </a:solidFill>
              </a:rPr>
              <a:t>Minah</a:t>
            </a:r>
            <a:endParaRPr lang="en-US" b="1" dirty="0">
              <a:solidFill>
                <a:srgbClr val="0070C0"/>
              </a:solidFill>
            </a:endParaRPr>
          </a:p>
          <a:p>
            <a:r>
              <a:rPr lang="en-US" b="1" dirty="0">
                <a:solidFill>
                  <a:srgbClr val="0070C0"/>
                </a:solidFill>
              </a:rPr>
              <a:t>Stoning of the devil</a:t>
            </a:r>
          </a:p>
          <a:p>
            <a:r>
              <a:rPr lang="en-US" b="1" dirty="0">
                <a:solidFill>
                  <a:srgbClr val="0070C0"/>
                </a:solidFill>
              </a:rPr>
              <a:t>Slaughtering of Animal</a:t>
            </a:r>
          </a:p>
          <a:p>
            <a:r>
              <a:rPr lang="en-US" b="1" dirty="0">
                <a:solidFill>
                  <a:srgbClr val="0070C0"/>
                </a:solidFill>
              </a:rPr>
              <a:t>Cutting or Shaving of the Hair</a:t>
            </a:r>
          </a:p>
          <a:p>
            <a:r>
              <a:rPr lang="en-US" b="1" dirty="0">
                <a:solidFill>
                  <a:srgbClr val="0070C0"/>
                </a:solidFill>
              </a:rPr>
              <a:t>Remove the Ihram and continue with other </a:t>
            </a:r>
            <a:r>
              <a:rPr lang="en-US" b="1" dirty="0" err="1">
                <a:solidFill>
                  <a:srgbClr val="0070C0"/>
                </a:solidFill>
              </a:rPr>
              <a:t>Ibaadat</a:t>
            </a:r>
            <a:r>
              <a:rPr lang="en-US" b="1" dirty="0">
                <a:solidFill>
                  <a:srgbClr val="0070C0"/>
                </a:solidFill>
              </a:rPr>
              <a:t> at </a:t>
            </a:r>
            <a:r>
              <a:rPr lang="en-US" b="1" dirty="0" err="1">
                <a:solidFill>
                  <a:srgbClr val="0070C0"/>
                </a:solidFill>
              </a:rPr>
              <a:t>Minah</a:t>
            </a:r>
            <a:r>
              <a:rPr lang="en-US" b="1" dirty="0">
                <a:solidFill>
                  <a:srgbClr val="0070C0"/>
                </a:solidFill>
              </a:rPr>
              <a:t> till the 12</a:t>
            </a:r>
            <a:r>
              <a:rPr lang="en-US" b="1" baseline="30000" dirty="0">
                <a:solidFill>
                  <a:srgbClr val="0070C0"/>
                </a:solidFill>
              </a:rPr>
              <a:t>th</a:t>
            </a:r>
            <a:r>
              <a:rPr lang="en-US" b="1" dirty="0">
                <a:solidFill>
                  <a:srgbClr val="0070C0"/>
                </a:solidFill>
              </a:rPr>
              <a:t>/13th, </a:t>
            </a:r>
            <a:r>
              <a:rPr lang="en-US" b="1" dirty="0" err="1">
                <a:solidFill>
                  <a:srgbClr val="0070C0"/>
                </a:solidFill>
              </a:rPr>
              <a:t>Dhul-Hijjah</a:t>
            </a:r>
            <a:endParaRPr lang="en-US" b="1" dirty="0">
              <a:solidFill>
                <a:srgbClr val="0070C0"/>
              </a:solidFill>
            </a:endParaRPr>
          </a:p>
          <a:p>
            <a:r>
              <a:rPr lang="en-US" b="1" dirty="0">
                <a:solidFill>
                  <a:srgbClr val="0070C0"/>
                </a:solidFill>
              </a:rPr>
              <a:t>Movement from </a:t>
            </a:r>
            <a:r>
              <a:rPr lang="en-US" b="1" dirty="0" err="1">
                <a:solidFill>
                  <a:srgbClr val="0070C0"/>
                </a:solidFill>
              </a:rPr>
              <a:t>Minah</a:t>
            </a:r>
            <a:r>
              <a:rPr lang="en-US" b="1" dirty="0">
                <a:solidFill>
                  <a:srgbClr val="0070C0"/>
                </a:solidFill>
              </a:rPr>
              <a:t> to Makkah</a:t>
            </a:r>
          </a:p>
          <a:p>
            <a:r>
              <a:rPr lang="en-US" b="1" dirty="0">
                <a:solidFill>
                  <a:srgbClr val="0070C0"/>
                </a:solidFill>
              </a:rPr>
              <a:t>Performance of </a:t>
            </a:r>
            <a:r>
              <a:rPr lang="en-US" b="1" dirty="0" err="1">
                <a:solidFill>
                  <a:srgbClr val="0070C0"/>
                </a:solidFill>
              </a:rPr>
              <a:t>Tawaful-Ifadah</a:t>
            </a:r>
            <a:endParaRPr lang="en-US" b="1" dirty="0">
              <a:solidFill>
                <a:srgbClr val="0070C0"/>
              </a:solidFill>
            </a:endParaRPr>
          </a:p>
          <a:p>
            <a:endParaRPr lang="en-US" dirty="0"/>
          </a:p>
          <a:p>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00354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104" y="1094705"/>
            <a:ext cx="9781370" cy="479094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032718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rgbClr val="00B0F0"/>
          </a:solidFill>
        </p:spPr>
        <p:txBody>
          <a:bodyPr/>
          <a:lstStyle/>
          <a:p>
            <a:r>
              <a:rPr lang="en-US" b="1" dirty="0"/>
              <a:t>Objectives of this Presentation:</a:t>
            </a:r>
            <a:endParaRPr lang="en-US" dirty="0"/>
          </a:p>
        </p:txBody>
      </p:sp>
      <p:sp>
        <p:nvSpPr>
          <p:cNvPr id="5" name="Content Placeholder 2"/>
          <p:cNvSpPr>
            <a:spLocks noGrp="1"/>
          </p:cNvSpPr>
          <p:nvPr>
            <p:ph idx="1"/>
          </p:nvPr>
        </p:nvSpPr>
        <p:spPr>
          <a:xfrm>
            <a:off x="2589212" y="1931831"/>
            <a:ext cx="8915400" cy="4926169"/>
          </a:xfrm>
        </p:spPr>
        <p:txBody>
          <a:bodyPr>
            <a:normAutofit fontScale="25000" lnSpcReduction="20000"/>
          </a:bodyPr>
          <a:lstStyle/>
          <a:p>
            <a:pPr algn="just">
              <a:lnSpc>
                <a:spcPct val="220000"/>
              </a:lnSpc>
            </a:pPr>
            <a:r>
              <a:rPr lang="en-US" sz="8000" b="1" i="1" dirty="0">
                <a:solidFill>
                  <a:srgbClr val="00B050"/>
                </a:solidFill>
              </a:rPr>
              <a:t>NAHCON Staff should be able to:</a:t>
            </a:r>
          </a:p>
          <a:p>
            <a:pPr marL="0" lvl="0" indent="0" algn="just">
              <a:lnSpc>
                <a:spcPct val="220000"/>
              </a:lnSpc>
              <a:buNone/>
            </a:pPr>
            <a:r>
              <a:rPr lang="en-US" sz="8000" b="1" dirty="0"/>
              <a:t>1. Explain historical antecedents of the establishment of NAHCON.</a:t>
            </a:r>
          </a:p>
          <a:p>
            <a:pPr marL="0" lvl="0" indent="0">
              <a:lnSpc>
                <a:spcPct val="220000"/>
              </a:lnSpc>
              <a:buNone/>
            </a:pPr>
            <a:r>
              <a:rPr lang="en-US" sz="8000" b="1" dirty="0"/>
              <a:t>2. Describe NAHCON Act stating its mandates, structures and operations.</a:t>
            </a:r>
          </a:p>
          <a:p>
            <a:pPr marL="0" lvl="0" indent="0" algn="just">
              <a:lnSpc>
                <a:spcPct val="220000"/>
              </a:lnSpc>
              <a:buNone/>
            </a:pPr>
            <a:r>
              <a:rPr lang="en-US" sz="8000" b="1" dirty="0"/>
              <a:t>4. Identify and discuss onshore and offshore hajj operations</a:t>
            </a:r>
          </a:p>
          <a:p>
            <a:pPr marL="0" lvl="0" indent="0" algn="just">
              <a:lnSpc>
                <a:spcPct val="220000"/>
              </a:lnSpc>
              <a:buNone/>
            </a:pPr>
            <a:r>
              <a:rPr lang="en-US" sz="8000" b="1" dirty="0"/>
              <a:t>5. Explain the rites of lesser-hajj and hajj as a potential hajj guide</a:t>
            </a:r>
          </a:p>
          <a:p>
            <a:pPr marL="0" lvl="0" indent="0" algn="just">
              <a:lnSpc>
                <a:spcPct val="220000"/>
              </a:lnSpc>
              <a:buNone/>
            </a:pPr>
            <a:r>
              <a:rPr lang="en-US" sz="8000" b="1" dirty="0"/>
              <a:t> </a:t>
            </a:r>
          </a:p>
          <a:p>
            <a:pPr lvl="0"/>
            <a:endParaRPr lang="en-US" dirty="0"/>
          </a:p>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73345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solidFill>
            <a:schemeClr val="accent6">
              <a:lumMod val="60000"/>
              <a:lumOff val="40000"/>
            </a:schemeClr>
          </a:solidFill>
        </p:spPr>
        <p:txBody>
          <a:bodyPr>
            <a:normAutofit/>
          </a:bodyPr>
          <a:lstStyle/>
          <a:p>
            <a:r>
              <a:rPr lang="en-US" b="1" dirty="0"/>
              <a:t>Outlines of the Presentation</a:t>
            </a:r>
            <a:br>
              <a:rPr lang="en-US" dirty="0"/>
            </a:br>
            <a:endParaRPr lang="en-US" dirty="0"/>
          </a:p>
        </p:txBody>
      </p:sp>
      <p:sp>
        <p:nvSpPr>
          <p:cNvPr id="5" name="Content Placeholder 2"/>
          <p:cNvSpPr>
            <a:spLocks noGrp="1"/>
          </p:cNvSpPr>
          <p:nvPr>
            <p:ph idx="1"/>
          </p:nvPr>
        </p:nvSpPr>
        <p:spPr>
          <a:xfrm>
            <a:off x="2589212" y="2133600"/>
            <a:ext cx="8915400" cy="4724400"/>
          </a:xfrm>
        </p:spPr>
        <p:txBody>
          <a:bodyPr>
            <a:normAutofit fontScale="70000" lnSpcReduction="20000"/>
          </a:bodyPr>
          <a:lstStyle/>
          <a:p>
            <a:pPr marL="0" lvl="0" indent="0" algn="just">
              <a:lnSpc>
                <a:spcPct val="220000"/>
              </a:lnSpc>
              <a:buNone/>
            </a:pPr>
            <a:r>
              <a:rPr lang="en-US" sz="3200" b="1" dirty="0"/>
              <a:t>1. Historical antecedents of the establishment of NAHCON.</a:t>
            </a:r>
          </a:p>
          <a:p>
            <a:pPr marL="0" lvl="0" indent="0">
              <a:lnSpc>
                <a:spcPct val="220000"/>
              </a:lnSpc>
              <a:buNone/>
            </a:pPr>
            <a:r>
              <a:rPr lang="en-US" sz="3200" b="1" dirty="0"/>
              <a:t>2. NAHCON Act stating its mandates, structures and operations.</a:t>
            </a:r>
          </a:p>
          <a:p>
            <a:pPr marL="0" lvl="0" indent="0" algn="just">
              <a:lnSpc>
                <a:spcPct val="220000"/>
              </a:lnSpc>
              <a:buNone/>
            </a:pPr>
            <a:r>
              <a:rPr lang="en-US" sz="3200" b="1" dirty="0"/>
              <a:t>4. Onshore and offshore hajj operations</a:t>
            </a:r>
          </a:p>
          <a:p>
            <a:pPr marL="0" lvl="0" indent="0" algn="just">
              <a:lnSpc>
                <a:spcPct val="220000"/>
              </a:lnSpc>
              <a:buNone/>
            </a:pPr>
            <a:r>
              <a:rPr lang="en-US" sz="3200" b="1" dirty="0"/>
              <a:t>5. NAHCON staff as Hajj Guide: Knowing the rites of lesser-hajj and hajj.</a:t>
            </a:r>
            <a:endParaRPr lang="en-US" sz="3200" b="1" dirty="0">
              <a:solidFill>
                <a:srgbClr val="0070C0"/>
              </a:solidFill>
            </a:endParaRPr>
          </a:p>
          <a:p>
            <a:endParaRPr lang="en-US"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90370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i="1" dirty="0">
                <a:solidFill>
                  <a:srgbClr val="0070C0"/>
                </a:solidFill>
              </a:rPr>
              <a:t>MENTAL DRILLS:</a:t>
            </a:r>
            <a:endParaRPr lang="en-US" sz="4800" i="1"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sz="2400" b="1" dirty="0">
                <a:solidFill>
                  <a:srgbClr val="7030A0"/>
                </a:solidFill>
                <a:latin typeface="Arial Narrow" panose="020B0606020202030204" pitchFamily="34" charset="0"/>
              </a:rPr>
              <a:t>Who is an operational staff?</a:t>
            </a:r>
          </a:p>
          <a:p>
            <a:pPr algn="just">
              <a:lnSpc>
                <a:spcPct val="150000"/>
              </a:lnSpc>
            </a:pPr>
            <a:r>
              <a:rPr lang="en-US" sz="2400" b="1" dirty="0">
                <a:solidFill>
                  <a:srgbClr val="7030A0"/>
                </a:solidFill>
                <a:latin typeface="Arial Narrow" panose="020B0606020202030204" pitchFamily="34" charset="0"/>
              </a:rPr>
              <a:t>Are you an operational staff?</a:t>
            </a:r>
          </a:p>
          <a:p>
            <a:pPr algn="just">
              <a:lnSpc>
                <a:spcPct val="150000"/>
              </a:lnSpc>
            </a:pPr>
            <a:r>
              <a:rPr lang="en-US" sz="2400" b="1" dirty="0">
                <a:solidFill>
                  <a:srgbClr val="7030A0"/>
                </a:solidFill>
                <a:latin typeface="Arial Narrow" panose="020B0606020202030204" pitchFamily="34" charset="0"/>
              </a:rPr>
              <a:t> How can you balance your effectiveness and efficiency in administrative and operational roles?</a:t>
            </a:r>
          </a:p>
          <a:p>
            <a:pPr algn="just">
              <a:lnSpc>
                <a:spcPct val="150000"/>
              </a:lnSpc>
            </a:pPr>
            <a:r>
              <a:rPr lang="en-US" sz="2400" b="1" dirty="0">
                <a:solidFill>
                  <a:srgbClr val="7030A0"/>
                </a:solidFill>
                <a:latin typeface="Arial Narrow" panose="020B0606020202030204" pitchFamily="34" charset="0"/>
              </a:rPr>
              <a:t>What is the core mandate of NAHCON as an establishment of FGN?</a:t>
            </a:r>
          </a:p>
          <a:p>
            <a:pPr algn="just">
              <a:lnSpc>
                <a:spcPct val="150000"/>
              </a:lnSpc>
            </a:pPr>
            <a:r>
              <a:rPr lang="en-US" sz="2400" b="1" dirty="0">
                <a:solidFill>
                  <a:srgbClr val="7030A0"/>
                </a:solidFill>
                <a:latin typeface="Arial Narrow" panose="020B0606020202030204" pitchFamily="34" charset="0"/>
              </a:rPr>
              <a:t>NAHCON: Between a public service organisation and business ethical practices?</a:t>
            </a:r>
            <a:endParaRPr lang="en-US" b="1" dirty="0">
              <a:solidFill>
                <a:srgbClr val="7030A0"/>
              </a:solidFill>
            </a:endParaRPr>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2049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NAHCON MANADATES, ADMINISTRATIVE STRUCTURE AND HAJJ OPERATIONS</a:t>
            </a:r>
          </a:p>
        </p:txBody>
      </p:sp>
      <p:sp>
        <p:nvSpPr>
          <p:cNvPr id="3" name="Content Placeholder 2"/>
          <p:cNvSpPr>
            <a:spLocks noGrp="1"/>
          </p:cNvSpPr>
          <p:nvPr>
            <p:ph idx="1"/>
          </p:nvPr>
        </p:nvSpPr>
        <p:spPr>
          <a:xfrm>
            <a:off x="2589212" y="2133600"/>
            <a:ext cx="8915400" cy="4724400"/>
          </a:xfrm>
        </p:spPr>
        <p:txBody>
          <a:bodyPr>
            <a:normAutofit lnSpcReduction="10000"/>
          </a:bodyPr>
          <a:lstStyle/>
          <a:p>
            <a:r>
              <a:rPr lang="en-US" b="1" dirty="0"/>
              <a:t>1. ABOUT NAHCON</a:t>
            </a:r>
          </a:p>
          <a:p>
            <a:pPr marL="0" indent="0">
              <a:buNone/>
            </a:pPr>
            <a:endParaRPr lang="en-US" b="1" dirty="0"/>
          </a:p>
          <a:p>
            <a:r>
              <a:rPr lang="en-US" b="1" dirty="0"/>
              <a:t>2. NAHCON MANDATES</a:t>
            </a:r>
          </a:p>
          <a:p>
            <a:endParaRPr lang="en-US" b="1" dirty="0"/>
          </a:p>
          <a:p>
            <a:r>
              <a:rPr lang="en-US" b="1" dirty="0"/>
              <a:t>3. NAHCON ADMINISTRATIVE STRUCTURE</a:t>
            </a:r>
          </a:p>
          <a:p>
            <a:endParaRPr lang="en-US" b="1" dirty="0"/>
          </a:p>
          <a:p>
            <a:r>
              <a:rPr lang="en-US" b="1" dirty="0"/>
              <a:t>4. HAJJ OPERATIONS’ GUIDELINES</a:t>
            </a:r>
          </a:p>
          <a:p>
            <a:endParaRPr lang="en-US" b="1" dirty="0"/>
          </a:p>
          <a:p>
            <a:r>
              <a:rPr lang="en-US" b="1" dirty="0"/>
              <a:t>5. COMPOSITION OF NAHCON BOARD (1</a:t>
            </a:r>
            <a:r>
              <a:rPr lang="en-US" b="1" baseline="30000" dirty="0"/>
              <a:t>ST</a:t>
            </a:r>
            <a:r>
              <a:rPr lang="en-US" b="1" dirty="0"/>
              <a:t> TO 5</a:t>
            </a:r>
            <a:r>
              <a:rPr lang="en-US" b="1" baseline="30000" dirty="0"/>
              <a:t>TH</a:t>
            </a:r>
            <a:r>
              <a:rPr lang="en-US" b="1" dirty="0"/>
              <a:t>).</a:t>
            </a:r>
          </a:p>
          <a:p>
            <a:endParaRPr lang="en-US" b="1" dirty="0"/>
          </a:p>
          <a:p>
            <a:r>
              <a:rPr lang="en-US" b="1" dirty="0">
                <a:solidFill>
                  <a:srgbClr val="00B050"/>
                </a:solidFill>
              </a:rPr>
              <a:t>Source: NAHCON Website</a:t>
            </a:r>
          </a:p>
          <a:p>
            <a:pPr marL="0" indent="0">
              <a:buNone/>
            </a:pPr>
            <a:r>
              <a:rPr lang="en-US" b="1" dirty="0">
                <a:solidFill>
                  <a:srgbClr val="00B050"/>
                </a:solidFill>
              </a:rPr>
              <a:t>      https://nahcon.gov.ng/guidelines/</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174083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br>
              <a:rPr lang="en-US" sz="2800" b="1" dirty="0"/>
            </a:br>
            <a:r>
              <a:rPr lang="en-US" sz="2800" b="1" dirty="0"/>
              <a:t>ONSHORE AND OFFSHORE HAJJ OPERATIONS</a:t>
            </a:r>
          </a:p>
        </p:txBody>
      </p:sp>
      <p:sp>
        <p:nvSpPr>
          <p:cNvPr id="3" name="Content Placeholder 2"/>
          <p:cNvSpPr>
            <a:spLocks noGrp="1"/>
          </p:cNvSpPr>
          <p:nvPr>
            <p:ph sz="half" idx="1"/>
          </p:nvPr>
        </p:nvSpPr>
        <p:spPr>
          <a:xfrm>
            <a:off x="2589212" y="1931831"/>
            <a:ext cx="4313864" cy="4926169"/>
          </a:xfrm>
        </p:spPr>
        <p:txBody>
          <a:bodyPr>
            <a:normAutofit fontScale="77500" lnSpcReduction="20000"/>
          </a:bodyPr>
          <a:lstStyle/>
          <a:p>
            <a:r>
              <a:rPr lang="en-US" b="1" dirty="0"/>
              <a:t>Onshore:</a:t>
            </a:r>
          </a:p>
          <a:p>
            <a:r>
              <a:rPr lang="en-US" dirty="0"/>
              <a:t>Planning Hajj Exercise</a:t>
            </a:r>
          </a:p>
          <a:p>
            <a:r>
              <a:rPr lang="en-US" dirty="0"/>
              <a:t>Selection of Service Providers</a:t>
            </a:r>
          </a:p>
          <a:p>
            <a:r>
              <a:rPr lang="en-US" dirty="0"/>
              <a:t>Determination of Hajj Fares</a:t>
            </a:r>
          </a:p>
          <a:p>
            <a:r>
              <a:rPr lang="en-US" dirty="0"/>
              <a:t>Pilgrims registration</a:t>
            </a:r>
          </a:p>
          <a:p>
            <a:r>
              <a:rPr lang="en-US" dirty="0"/>
              <a:t>Provision of Pilgrims materials</a:t>
            </a:r>
          </a:p>
          <a:p>
            <a:r>
              <a:rPr lang="en-US" dirty="0"/>
              <a:t>Receipt and Remittance of Hajj Fares</a:t>
            </a:r>
          </a:p>
          <a:p>
            <a:r>
              <a:rPr lang="en-US" dirty="0"/>
              <a:t>Pilgrims education and Orientation</a:t>
            </a:r>
          </a:p>
          <a:p>
            <a:r>
              <a:rPr lang="en-US" dirty="0"/>
              <a:t>Selection of Hajj officials</a:t>
            </a:r>
          </a:p>
          <a:p>
            <a:r>
              <a:rPr lang="en-US" dirty="0"/>
              <a:t>Airlift Scheduling and Airlift of Pilgrims</a:t>
            </a:r>
          </a:p>
          <a:p>
            <a:r>
              <a:rPr lang="en-US" dirty="0"/>
              <a:t>Movement of Pilgrims from Hajj camps to the Airport</a:t>
            </a:r>
          </a:p>
          <a:p>
            <a:r>
              <a:rPr lang="en-US" dirty="0"/>
              <a:t>Immigration procedures and prompt departure of the Flight</a:t>
            </a:r>
          </a:p>
          <a:p>
            <a:endParaRPr lang="en-US" dirty="0"/>
          </a:p>
        </p:txBody>
      </p:sp>
      <p:sp>
        <p:nvSpPr>
          <p:cNvPr id="4" name="Content Placeholder 3"/>
          <p:cNvSpPr>
            <a:spLocks noGrp="1"/>
          </p:cNvSpPr>
          <p:nvPr>
            <p:ph sz="half" idx="2"/>
          </p:nvPr>
        </p:nvSpPr>
        <p:spPr>
          <a:xfrm>
            <a:off x="7190747" y="1944710"/>
            <a:ext cx="4313864" cy="4913290"/>
          </a:xfrm>
        </p:spPr>
        <p:txBody>
          <a:bodyPr>
            <a:normAutofit fontScale="77500" lnSpcReduction="20000"/>
          </a:bodyPr>
          <a:lstStyle/>
          <a:p>
            <a:r>
              <a:rPr lang="en-US" b="1" dirty="0"/>
              <a:t>Offshore: Pre-Hajj, Hajj and Post-Hajj </a:t>
            </a:r>
          </a:p>
          <a:p>
            <a:r>
              <a:rPr lang="en-US" b="1" dirty="0"/>
              <a:t>Reception of pilgrims at Jeddah or </a:t>
            </a:r>
            <a:r>
              <a:rPr lang="en-US" b="1" dirty="0" err="1"/>
              <a:t>Medinah</a:t>
            </a:r>
            <a:r>
              <a:rPr lang="en-US" b="1" dirty="0"/>
              <a:t> Airports </a:t>
            </a:r>
          </a:p>
          <a:p>
            <a:r>
              <a:rPr lang="en-US" b="1" dirty="0"/>
              <a:t>Movement of Pilgrims from the airport to their accommodation in </a:t>
            </a:r>
            <a:r>
              <a:rPr lang="en-US" b="1" dirty="0" err="1"/>
              <a:t>Medinah</a:t>
            </a:r>
            <a:r>
              <a:rPr lang="en-US" b="1" dirty="0"/>
              <a:t> or Makkah.</a:t>
            </a:r>
          </a:p>
          <a:p>
            <a:r>
              <a:rPr lang="en-US" b="1" dirty="0"/>
              <a:t>Allocation of Pilgrims to their accommodation</a:t>
            </a:r>
          </a:p>
          <a:p>
            <a:r>
              <a:rPr lang="en-US" b="1" dirty="0"/>
              <a:t>Providing catering services to the pilgrims</a:t>
            </a:r>
          </a:p>
          <a:p>
            <a:r>
              <a:rPr lang="en-US" b="1" dirty="0"/>
              <a:t>Movement of pilgrims from </a:t>
            </a:r>
            <a:r>
              <a:rPr lang="en-US" b="1" dirty="0" err="1"/>
              <a:t>Medinah</a:t>
            </a:r>
            <a:r>
              <a:rPr lang="en-US" b="1" dirty="0"/>
              <a:t> to Makkah and vice versa.</a:t>
            </a:r>
          </a:p>
          <a:p>
            <a:r>
              <a:rPr lang="en-US" b="1" dirty="0"/>
              <a:t>Medical services</a:t>
            </a:r>
          </a:p>
          <a:p>
            <a:r>
              <a:rPr lang="en-US" b="1" dirty="0" err="1"/>
              <a:t>Mash’er</a:t>
            </a:r>
            <a:r>
              <a:rPr lang="en-US" b="1" dirty="0"/>
              <a:t> activities</a:t>
            </a:r>
          </a:p>
          <a:p>
            <a:r>
              <a:rPr lang="en-US" b="1" dirty="0"/>
              <a:t>Post-Hajj activities</a:t>
            </a:r>
          </a:p>
          <a:p>
            <a:r>
              <a:rPr lang="en-US" b="1" dirty="0"/>
              <a:t>Luggage management: Main and Excess Luggage</a:t>
            </a:r>
          </a:p>
          <a:p>
            <a:r>
              <a:rPr lang="en-US" b="1" dirty="0"/>
              <a:t>Airlift back to Nigeria</a:t>
            </a:r>
          </a:p>
          <a:p>
            <a:r>
              <a:rPr lang="en-US" b="1" dirty="0"/>
              <a:t>Compilation of Hajj report</a:t>
            </a:r>
          </a:p>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2886026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NAHCON STAFF AS HAJJ GUIDE</a:t>
            </a:r>
          </a:p>
        </p:txBody>
      </p:sp>
      <p:sp>
        <p:nvSpPr>
          <p:cNvPr id="3" name="Content Placeholder 2"/>
          <p:cNvSpPr>
            <a:spLocks noGrp="1"/>
          </p:cNvSpPr>
          <p:nvPr>
            <p:ph idx="1"/>
          </p:nvPr>
        </p:nvSpPr>
        <p:spPr>
          <a:xfrm>
            <a:off x="1287888" y="1506828"/>
            <a:ext cx="10766738" cy="5389808"/>
          </a:xfrm>
        </p:spPr>
        <p:txBody>
          <a:bodyPr>
            <a:normAutofit/>
          </a:bodyPr>
          <a:lstStyle/>
          <a:p>
            <a:pPr marL="274320" indent="-274320" algn="ctr">
              <a:buNone/>
              <a:defRPr/>
            </a:pPr>
            <a:r>
              <a:rPr lang="en-GB" altLang="en-US" sz="2400" b="1" i="1" dirty="0"/>
              <a:t>IN THE NAME OF ALLAH, THE BENEFICENT THE MERCIFUL</a:t>
            </a:r>
            <a:endParaRPr lang="en-GB" altLang="en-US" sz="2400" b="1" u="sng" dirty="0"/>
          </a:p>
          <a:p>
            <a:pPr marL="274320" indent="-274320" algn="just">
              <a:buFont typeface="Wingdings 2"/>
              <a:buChar char=""/>
              <a:defRPr/>
            </a:pPr>
            <a:r>
              <a:rPr lang="en-GB" altLang="en-US" sz="2400" b="1" dirty="0">
                <a:solidFill>
                  <a:srgbClr val="0070C0"/>
                </a:solidFill>
              </a:rPr>
              <a:t>Allah in His infinite Mercy has established Hajj as one of the five cardinal pillars of Islam. Its performance is made compulsory for all Muslims who have the means in terms of capability, financial resources and most importantly the basic knowledge in terms of how to perform Hajj rites as well as other principles as enunciated in the (Holy Qur’an in chapter 2 verse 97).</a:t>
            </a:r>
          </a:p>
          <a:p>
            <a:pPr marL="274320" indent="-274320" algn="just">
              <a:buFont typeface="Wingdings 2"/>
              <a:buChar char=""/>
              <a:defRPr/>
            </a:pPr>
            <a:endParaRPr lang="en-GB" altLang="en-US" sz="2400" b="1" dirty="0">
              <a:solidFill>
                <a:srgbClr val="0070C0"/>
              </a:solidFill>
            </a:endParaRPr>
          </a:p>
          <a:p>
            <a:pPr marL="274320" indent="-274320" algn="just">
              <a:buFont typeface="Wingdings 2"/>
              <a:buChar char=""/>
              <a:defRPr/>
            </a:pPr>
            <a:r>
              <a:rPr lang="en-GB" altLang="en-US" sz="2400" b="1" dirty="0">
                <a:solidFill>
                  <a:srgbClr val="0070C0"/>
                </a:solidFill>
              </a:rPr>
              <a:t>Whoever performs an acceptable Hajj will return home after Hajj just like a new born baby with no sin, this is according to authentic Hadiths. Achieving an acceptable Hajj would therefore require considerable efforts on the part of the pilgrim, as well as the Hajj managers. Education plays a key role in that regard.</a:t>
            </a: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96713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3950" y="624110"/>
            <a:ext cx="10010662" cy="1280890"/>
          </a:xfrm>
        </p:spPr>
        <p:txBody>
          <a:bodyPr>
            <a:noAutofit/>
          </a:bodyPr>
          <a:lstStyle/>
          <a:p>
            <a:pPr algn="ctr"/>
            <a:r>
              <a:rPr lang="en-US" sz="4000" b="1" dirty="0"/>
              <a:t>MAKKAH AL-MUKARAMMAH AND MADINAH AL-MUNAWARAH</a:t>
            </a:r>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191374" y="1918952"/>
            <a:ext cx="5000625" cy="4939048"/>
          </a:xfrm>
        </p:spPr>
      </p:pic>
      <p:pic>
        <p:nvPicPr>
          <p:cNvPr id="1036" name="Picture 12" descr="https://encrypted-tbn1.gstatic.com/licensed-image?q=tbn:ANd9GcQG4eRqFp0awxDxLmWYFkwrUnXkUmYme9_1UlsAFk4mTVBb07FXJ42FFD4fpvR_1-gksEQrx5HTHlEdQXK-TD5NCYNh1w"/>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1468193" y="1983346"/>
            <a:ext cx="5434258" cy="4874654"/>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2889931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LESSER HAJJ RITES AND ACTIVITIES</a:t>
            </a:r>
          </a:p>
        </p:txBody>
      </p:sp>
      <p:sp>
        <p:nvSpPr>
          <p:cNvPr id="3" name="Content Placeholder 2"/>
          <p:cNvSpPr>
            <a:spLocks noGrp="1"/>
          </p:cNvSpPr>
          <p:nvPr>
            <p:ph idx="1"/>
          </p:nvPr>
        </p:nvSpPr>
        <p:spPr>
          <a:xfrm>
            <a:off x="2589212" y="2133600"/>
            <a:ext cx="8915400" cy="4724400"/>
          </a:xfrm>
        </p:spPr>
        <p:txBody>
          <a:bodyPr>
            <a:normAutofit/>
          </a:bodyPr>
          <a:lstStyle/>
          <a:p>
            <a:r>
              <a:rPr lang="en-US" sz="2400" dirty="0">
                <a:solidFill>
                  <a:srgbClr val="00B050"/>
                </a:solidFill>
              </a:rPr>
              <a:t>1. </a:t>
            </a:r>
            <a:r>
              <a:rPr lang="en-US" sz="2400" dirty="0" err="1">
                <a:solidFill>
                  <a:srgbClr val="00B050"/>
                </a:solidFill>
              </a:rPr>
              <a:t>Niyyah</a:t>
            </a:r>
            <a:endParaRPr lang="en-US" sz="2400" dirty="0">
              <a:solidFill>
                <a:srgbClr val="00B050"/>
              </a:solidFill>
            </a:endParaRPr>
          </a:p>
          <a:p>
            <a:r>
              <a:rPr lang="en-US" sz="2400" dirty="0">
                <a:solidFill>
                  <a:srgbClr val="00B050"/>
                </a:solidFill>
              </a:rPr>
              <a:t>2. Ihram</a:t>
            </a:r>
          </a:p>
          <a:p>
            <a:r>
              <a:rPr lang="en-US" sz="2400" dirty="0">
                <a:solidFill>
                  <a:srgbClr val="00B050"/>
                </a:solidFill>
              </a:rPr>
              <a:t>3. </a:t>
            </a:r>
            <a:r>
              <a:rPr lang="en-US" sz="2400" dirty="0" err="1">
                <a:solidFill>
                  <a:srgbClr val="00B050"/>
                </a:solidFill>
              </a:rPr>
              <a:t>Talbiyyah</a:t>
            </a:r>
            <a:endParaRPr lang="en-US" sz="2400" dirty="0">
              <a:solidFill>
                <a:srgbClr val="00B050"/>
              </a:solidFill>
            </a:endParaRPr>
          </a:p>
          <a:p>
            <a:r>
              <a:rPr lang="en-US" sz="2400" dirty="0">
                <a:solidFill>
                  <a:srgbClr val="00B050"/>
                </a:solidFill>
              </a:rPr>
              <a:t>4. </a:t>
            </a:r>
            <a:r>
              <a:rPr lang="en-US" sz="2400" dirty="0" err="1">
                <a:solidFill>
                  <a:srgbClr val="00B050"/>
                </a:solidFill>
              </a:rPr>
              <a:t>Tawaf</a:t>
            </a:r>
            <a:endParaRPr lang="en-US" sz="2400" dirty="0">
              <a:solidFill>
                <a:srgbClr val="00B050"/>
              </a:solidFill>
            </a:endParaRPr>
          </a:p>
          <a:p>
            <a:r>
              <a:rPr lang="en-US" sz="2400" dirty="0">
                <a:solidFill>
                  <a:srgbClr val="00B050"/>
                </a:solidFill>
              </a:rPr>
              <a:t>5. </a:t>
            </a:r>
            <a:r>
              <a:rPr lang="en-US" sz="2400" dirty="0" err="1">
                <a:solidFill>
                  <a:srgbClr val="00B050"/>
                </a:solidFill>
              </a:rPr>
              <a:t>Sa’i</a:t>
            </a:r>
            <a:endParaRPr lang="en-US" sz="2400" dirty="0">
              <a:solidFill>
                <a:srgbClr val="00B050"/>
              </a:solidFill>
            </a:endParaRPr>
          </a:p>
          <a:p>
            <a:r>
              <a:rPr lang="en-US" sz="2400" dirty="0">
                <a:solidFill>
                  <a:srgbClr val="00B050"/>
                </a:solidFill>
              </a:rPr>
              <a:t>6. Cutting or Shaving of the Hair</a:t>
            </a:r>
          </a:p>
          <a:p>
            <a:r>
              <a:rPr lang="en-US" sz="2400" dirty="0">
                <a:solidFill>
                  <a:srgbClr val="00B050"/>
                </a:solidFill>
              </a:rPr>
              <a:t>7. Remove the Ihram and continue with other </a:t>
            </a:r>
            <a:r>
              <a:rPr lang="en-US" sz="2400" dirty="0" err="1">
                <a:solidFill>
                  <a:srgbClr val="00B050"/>
                </a:solidFill>
              </a:rPr>
              <a:t>Ibaadat</a:t>
            </a:r>
            <a:r>
              <a:rPr lang="en-US" sz="2400" dirty="0">
                <a:solidFill>
                  <a:srgbClr val="00B050"/>
                </a:solidFill>
              </a:rPr>
              <a:t> till the 8</a:t>
            </a:r>
            <a:r>
              <a:rPr lang="en-US" sz="2400" baseline="30000" dirty="0">
                <a:solidFill>
                  <a:srgbClr val="00B050"/>
                </a:solidFill>
              </a:rPr>
              <a:t>th</a:t>
            </a:r>
            <a:r>
              <a:rPr lang="en-US" sz="2400" dirty="0">
                <a:solidFill>
                  <a:srgbClr val="00B050"/>
                </a:solidFill>
              </a:rPr>
              <a:t>, </a:t>
            </a:r>
            <a:r>
              <a:rPr lang="en-US" sz="2400" dirty="0" err="1">
                <a:solidFill>
                  <a:srgbClr val="00B050"/>
                </a:solidFill>
              </a:rPr>
              <a:t>Dhul-Hijjah</a:t>
            </a:r>
            <a:endParaRPr lang="en-US" sz="2400" dirty="0">
              <a:solidFill>
                <a:srgbClr val="00B050"/>
              </a:solidFill>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315694695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121</TotalTime>
  <Words>679</Words>
  <Application>Microsoft Office PowerPoint</Application>
  <PresentationFormat>Widescreen</PresentationFormat>
  <Paragraphs>106</Paragraphs>
  <Slides>11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Arial Narrow</vt:lpstr>
      <vt:lpstr>Calibri</vt:lpstr>
      <vt:lpstr>Century Gothic</vt:lpstr>
      <vt:lpstr>Wingdings 2</vt:lpstr>
      <vt:lpstr>Wingdings 3</vt:lpstr>
      <vt:lpstr>Wisp</vt:lpstr>
      <vt:lpstr>MANAGEMENT OF HAJJ OPERATIONS: THE ESSENCE OF BEING A NAHCON STAFF</vt:lpstr>
      <vt:lpstr>Objectives of this Presentation:</vt:lpstr>
      <vt:lpstr>Outlines of the Presentation </vt:lpstr>
      <vt:lpstr>MENTAL DRILLS:</vt:lpstr>
      <vt:lpstr>NAHCON MANADATES, ADMINISTRATIVE STRUCTURE AND HAJJ OPERATIONS</vt:lpstr>
      <vt:lpstr> ONSHORE AND OFFSHORE HAJJ OPERATIONS</vt:lpstr>
      <vt:lpstr>NAHCON STAFF AS HAJJ GUIDE</vt:lpstr>
      <vt:lpstr>MAKKAH AL-MUKARAMMAH AND MADINAH AL-MUNAWARAH</vt:lpstr>
      <vt:lpstr>LESSER HAJJ RITES AND ACTIVITIES</vt:lpstr>
      <vt:lpstr>THE DAYS OF HAJJ AND EXPECTED RITES: 8th -13th DHUL-HIJJAH </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OF HAJJ OPERATIONS: THE ESSENCE OF BEING A NAHCON STAFF</dc:title>
  <dc:creator>Toshiba-User</dc:creator>
  <cp:lastModifiedBy>Adamu</cp:lastModifiedBy>
  <cp:revision>9</cp:revision>
  <dcterms:created xsi:type="dcterms:W3CDTF">2024-03-05T07:03:19Z</dcterms:created>
  <dcterms:modified xsi:type="dcterms:W3CDTF">2024-03-06T14:42:59Z</dcterms:modified>
</cp:coreProperties>
</file>