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8" r:id="rId3"/>
    <p:sldId id="257" r:id="rId4"/>
    <p:sldId id="276" r:id="rId5"/>
    <p:sldId id="275" r:id="rId6"/>
    <p:sldId id="277" r:id="rId7"/>
    <p:sldId id="279" r:id="rId8"/>
    <p:sldId id="281" r:id="rId9"/>
    <p:sldId id="258" r:id="rId10"/>
    <p:sldId id="274" r:id="rId11"/>
    <p:sldId id="269" r:id="rId12"/>
    <p:sldId id="259" r:id="rId13"/>
    <p:sldId id="270" r:id="rId14"/>
    <p:sldId id="271" r:id="rId15"/>
    <p:sldId id="260" r:id="rId16"/>
    <p:sldId id="282" r:id="rId17"/>
    <p:sldId id="283" r:id="rId18"/>
    <p:sldId id="261" r:id="rId19"/>
    <p:sldId id="284" r:id="rId20"/>
    <p:sldId id="26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7" d="100"/>
          <a:sy n="57"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1AF3518-C2E0-4925-9267-821B0E649B23}" type="datetimeFigureOut">
              <a:rPr lang="en-US" smtClean="0"/>
              <a:t>3/4/2024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3788029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AF3518-C2E0-4925-9267-821B0E649B23}"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48678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AF3518-C2E0-4925-9267-821B0E649B23}"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465538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AF3518-C2E0-4925-9267-821B0E649B23}"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685164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AF3518-C2E0-4925-9267-821B0E649B23}"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1283045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1AF3518-C2E0-4925-9267-821B0E649B23}" type="datetimeFigureOut">
              <a:rPr lang="en-US" smtClean="0"/>
              <a:t>3/4/2024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136809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1AF3518-C2E0-4925-9267-821B0E649B23}" type="datetimeFigureOut">
              <a:rPr lang="en-US" smtClean="0"/>
              <a:t>3/4/2024</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1605768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1AF3518-C2E0-4925-9267-821B0E649B23}"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1482441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1AF3518-C2E0-4925-9267-821B0E649B23}"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003535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AF3518-C2E0-4925-9267-821B0E649B23}"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4200222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AF3518-C2E0-4925-9267-821B0E649B23}"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496382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AF3518-C2E0-4925-9267-821B0E649B23}"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296441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AF3518-C2E0-4925-9267-821B0E649B23}" type="datetimeFigureOut">
              <a:rPr lang="en-US" smtClean="0"/>
              <a:t>3/4/2024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626298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AF3518-C2E0-4925-9267-821B0E649B23}" type="datetimeFigureOut">
              <a:rPr lang="en-US" smtClean="0"/>
              <a:t>3/4/2024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362058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AF3518-C2E0-4925-9267-821B0E649B23}" type="datetimeFigureOut">
              <a:rPr lang="en-US" smtClean="0"/>
              <a:t>3/4/2024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48592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AF3518-C2E0-4925-9267-821B0E649B23}"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3782094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AF3518-C2E0-4925-9267-821B0E649B23}"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C14847-B3A1-4E10-8CDB-0051DF20CB9F}" type="slidenum">
              <a:rPr lang="en-US" smtClean="0"/>
              <a:t>‹#›</a:t>
            </a:fld>
            <a:endParaRPr lang="en-US"/>
          </a:p>
        </p:txBody>
      </p:sp>
    </p:spTree>
    <p:extLst>
      <p:ext uri="{BB962C8B-B14F-4D97-AF65-F5344CB8AC3E}">
        <p14:creationId xmlns:p14="http://schemas.microsoft.com/office/powerpoint/2010/main" val="2331668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1AF3518-C2E0-4925-9267-821B0E649B23}" type="datetimeFigureOut">
              <a:rPr lang="en-US" smtClean="0"/>
              <a:t>3/4/2024</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6C14847-B3A1-4E10-8CDB-0051DF20CB9F}" type="slidenum">
              <a:rPr lang="en-US" smtClean="0"/>
              <a:t>‹#›</a:t>
            </a:fld>
            <a:endParaRPr lang="en-US"/>
          </a:p>
        </p:txBody>
      </p:sp>
    </p:spTree>
    <p:extLst>
      <p:ext uri="{BB962C8B-B14F-4D97-AF65-F5344CB8AC3E}">
        <p14:creationId xmlns:p14="http://schemas.microsoft.com/office/powerpoint/2010/main" val="152148538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n.wikipedia.org/wiki/Cabinet_of_Nigeri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NATIONAL HAJJ COMMISSION (NAHCON)</a:t>
            </a:r>
            <a:endParaRPr lang="en-US" dirty="0"/>
          </a:p>
        </p:txBody>
      </p:sp>
      <p:sp>
        <p:nvSpPr>
          <p:cNvPr id="3" name="Subtitle 2"/>
          <p:cNvSpPr>
            <a:spLocks noGrp="1"/>
          </p:cNvSpPr>
          <p:nvPr>
            <p:ph type="subTitle" idx="1"/>
          </p:nvPr>
        </p:nvSpPr>
        <p:spPr/>
        <p:txBody>
          <a:bodyPr/>
          <a:lstStyle/>
          <a:p>
            <a:r>
              <a:rPr lang="en-GB" dirty="0" smtClean="0"/>
              <a:t>PROMOTION EXAMINATION 2024</a:t>
            </a:r>
            <a:endParaRPr lang="en-US" dirty="0"/>
          </a:p>
        </p:txBody>
      </p:sp>
    </p:spTree>
    <p:extLst>
      <p:ext uri="{BB962C8B-B14F-4D97-AF65-F5344CB8AC3E}">
        <p14:creationId xmlns:p14="http://schemas.microsoft.com/office/powerpoint/2010/main" val="1319234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Types of Bills </a:t>
            </a:r>
            <a:endParaRPr lang="en-GB" dirty="0" smtClean="0"/>
          </a:p>
          <a:p>
            <a:r>
              <a:rPr lang="en-GB" dirty="0" smtClean="0"/>
              <a:t>appropriation</a:t>
            </a:r>
            <a:r>
              <a:rPr lang="en-GB" dirty="0"/>
              <a:t>, </a:t>
            </a:r>
            <a:endParaRPr lang="en-GB" dirty="0" smtClean="0"/>
          </a:p>
          <a:p>
            <a:r>
              <a:rPr lang="en-GB" dirty="0" smtClean="0"/>
              <a:t>legislative</a:t>
            </a:r>
            <a:r>
              <a:rPr lang="en-GB" dirty="0"/>
              <a:t>, </a:t>
            </a:r>
            <a:endParaRPr lang="en-GB" dirty="0" smtClean="0"/>
          </a:p>
          <a:p>
            <a:r>
              <a:rPr lang="en-GB" dirty="0" smtClean="0"/>
              <a:t>private </a:t>
            </a:r>
            <a:r>
              <a:rPr lang="en-GB" dirty="0"/>
              <a:t>and public </a:t>
            </a:r>
            <a:r>
              <a:rPr lang="en-GB" dirty="0" smtClean="0"/>
              <a:t>bills</a:t>
            </a:r>
            <a:endParaRPr lang="en-GB" dirty="0"/>
          </a:p>
          <a:p>
            <a:pPr marL="0" indent="0">
              <a:buNone/>
            </a:pPr>
            <a:endParaRPr lang="en-GB" dirty="0"/>
          </a:p>
        </p:txBody>
      </p:sp>
    </p:spTree>
    <p:extLst>
      <p:ext uri="{BB962C8B-B14F-4D97-AF65-F5344CB8AC3E}">
        <p14:creationId xmlns:p14="http://schemas.microsoft.com/office/powerpoint/2010/main" val="1470990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a:t>What are the defences to criminal </a:t>
            </a:r>
            <a:r>
              <a:rPr lang="en-GB" b="1" dirty="0" smtClean="0"/>
              <a:t>responsibility</a:t>
            </a:r>
          </a:p>
          <a:p>
            <a:r>
              <a:rPr lang="en-GB" dirty="0" smtClean="0"/>
              <a:t>Self defence</a:t>
            </a:r>
            <a:endParaRPr lang="en-GB" dirty="0"/>
          </a:p>
          <a:p>
            <a:r>
              <a:rPr lang="en-GB" dirty="0"/>
              <a:t>Insanity</a:t>
            </a:r>
            <a:endParaRPr lang="en-US" dirty="0"/>
          </a:p>
          <a:p>
            <a:r>
              <a:rPr lang="en-GB" dirty="0"/>
              <a:t>Duress</a:t>
            </a:r>
            <a:endParaRPr lang="en-US" dirty="0"/>
          </a:p>
          <a:p>
            <a:r>
              <a:rPr lang="en-GB" dirty="0" smtClean="0"/>
              <a:t>Entrapment</a:t>
            </a:r>
          </a:p>
          <a:p>
            <a:r>
              <a:rPr lang="en-GB" dirty="0" smtClean="0"/>
              <a:t>Alibi</a:t>
            </a:r>
            <a:endParaRPr lang="en-US" dirty="0"/>
          </a:p>
        </p:txBody>
      </p:sp>
    </p:spTree>
    <p:extLst>
      <p:ext uri="{BB962C8B-B14F-4D97-AF65-F5344CB8AC3E}">
        <p14:creationId xmlns:p14="http://schemas.microsoft.com/office/powerpoint/2010/main" val="1770445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a:t>
            </a:r>
            <a:r>
              <a:rPr lang="en-GB" dirty="0" err="1" smtClean="0"/>
              <a:t>con’d</a:t>
            </a:r>
            <a:endParaRPr lang="en-US" dirty="0"/>
          </a:p>
        </p:txBody>
      </p:sp>
      <p:sp>
        <p:nvSpPr>
          <p:cNvPr id="3" name="Content Placeholder 2"/>
          <p:cNvSpPr>
            <a:spLocks noGrp="1"/>
          </p:cNvSpPr>
          <p:nvPr>
            <p:ph idx="1"/>
          </p:nvPr>
        </p:nvSpPr>
        <p:spPr/>
        <p:txBody>
          <a:bodyPr>
            <a:normAutofit/>
          </a:bodyPr>
          <a:lstStyle/>
          <a:p>
            <a:r>
              <a:rPr lang="en-GB" dirty="0" smtClean="0"/>
              <a:t>Role of the Federal Executive Council (FEC)</a:t>
            </a:r>
          </a:p>
          <a:p>
            <a:r>
              <a:rPr lang="en-GB" dirty="0" smtClean="0"/>
              <a:t>Composition of FEC (all serving Ministers)The President, VP, Secretary to the Head of Service, SGF, </a:t>
            </a:r>
          </a:p>
          <a:p>
            <a:endParaRPr lang="en-GB" dirty="0"/>
          </a:p>
          <a:p>
            <a:r>
              <a:rPr lang="en-US" dirty="0"/>
              <a:t>The council's role, as written in the Ministers' Statutory Powers and Duties Act, is to serve as an advisory body to the President of Nigeria, who serves as the FEC's chairman. </a:t>
            </a:r>
            <a:endParaRPr lang="en-NG" dirty="0"/>
          </a:p>
          <a:p>
            <a:pPr marL="0" indent="0">
              <a:buNone/>
            </a:pPr>
            <a:r>
              <a:rPr lang="en-US" dirty="0">
                <a:hlinkClick r:id="rId2"/>
              </a:rPr>
              <a:t/>
            </a:r>
            <a:br>
              <a:rPr lang="en-US" dirty="0">
                <a:hlinkClick r:id="rId2"/>
              </a:rPr>
            </a:br>
            <a:endParaRPr lang="en-US" dirty="0"/>
          </a:p>
          <a:p>
            <a:endParaRPr lang="en-US" dirty="0"/>
          </a:p>
        </p:txBody>
      </p:sp>
    </p:spTree>
    <p:extLst>
      <p:ext uri="{BB962C8B-B14F-4D97-AF65-F5344CB8AC3E}">
        <p14:creationId xmlns:p14="http://schemas.microsoft.com/office/powerpoint/2010/main" val="2749663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a:t>What is a sovereign state?</a:t>
            </a:r>
            <a:endParaRPr lang="en-US" dirty="0"/>
          </a:p>
          <a:p>
            <a:r>
              <a:rPr lang="en-GB" dirty="0"/>
              <a:t>International law defines a sovereign state as having a permanent population, defined territory, and the capacity to interact with other states.</a:t>
            </a:r>
            <a:endParaRPr lang="en-US" dirty="0"/>
          </a:p>
          <a:p>
            <a:r>
              <a:rPr lang="en-GB" b="1" dirty="0"/>
              <a:t>Elements of a sovereign state</a:t>
            </a:r>
            <a:endParaRPr lang="en-US" dirty="0"/>
          </a:p>
          <a:p>
            <a:r>
              <a:rPr lang="en-GB" dirty="0"/>
              <a:t>1. population 2. Territory 3. Government 4. Sovereign or independence</a:t>
            </a:r>
            <a:endParaRPr lang="en-US" dirty="0"/>
          </a:p>
          <a:p>
            <a:endParaRPr lang="en-US" dirty="0"/>
          </a:p>
        </p:txBody>
      </p:sp>
    </p:spTree>
    <p:extLst>
      <p:ext uri="{BB962C8B-B14F-4D97-AF65-F5344CB8AC3E}">
        <p14:creationId xmlns:p14="http://schemas.microsoft.com/office/powerpoint/2010/main" val="2810316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a:t>W</a:t>
            </a:r>
            <a:r>
              <a:rPr lang="en-GB" b="1" dirty="0" smtClean="0"/>
              <a:t>hat </a:t>
            </a:r>
            <a:r>
              <a:rPr lang="en-GB" b="1" dirty="0"/>
              <a:t>is Rule of Law</a:t>
            </a:r>
            <a:endParaRPr lang="en-US" dirty="0"/>
          </a:p>
          <a:p>
            <a:r>
              <a:rPr lang="en-GB" dirty="0"/>
              <a:t>A governing principle that maintains all citizens, including leadership are accountable to the law and that the law is consistently applied. </a:t>
            </a:r>
            <a:endParaRPr lang="en-US" dirty="0"/>
          </a:p>
          <a:p>
            <a:r>
              <a:rPr lang="en-GB" b="1" dirty="0"/>
              <a:t>What are the benefits of rule of law</a:t>
            </a:r>
            <a:endParaRPr lang="en-US" dirty="0"/>
          </a:p>
          <a:p>
            <a:pPr lvl="0"/>
            <a:r>
              <a:rPr lang="en-GB" dirty="0"/>
              <a:t>Safeguards against </a:t>
            </a:r>
            <a:r>
              <a:rPr lang="en-GB" dirty="0" smtClean="0"/>
              <a:t>abuse of power</a:t>
            </a:r>
            <a:endParaRPr lang="en-US" dirty="0"/>
          </a:p>
          <a:p>
            <a:pPr lvl="0"/>
            <a:r>
              <a:rPr lang="en-GB" dirty="0"/>
              <a:t>Guarantees the protection of an individual human rights</a:t>
            </a:r>
            <a:endParaRPr lang="en-US" dirty="0"/>
          </a:p>
          <a:p>
            <a:pPr lvl="0"/>
            <a:r>
              <a:rPr lang="en-GB" dirty="0"/>
              <a:t>Serves as a legal guide for citizens in relating with themselves</a:t>
            </a:r>
            <a:endParaRPr lang="en-US" dirty="0"/>
          </a:p>
        </p:txBody>
      </p:sp>
    </p:spTree>
    <p:extLst>
      <p:ext uri="{BB962C8B-B14F-4D97-AF65-F5344CB8AC3E}">
        <p14:creationId xmlns:p14="http://schemas.microsoft.com/office/powerpoint/2010/main" val="9640634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a:t>
            </a:r>
            <a:r>
              <a:rPr lang="en-GB" dirty="0" err="1" smtClean="0"/>
              <a:t>cond</a:t>
            </a:r>
            <a:r>
              <a:rPr lang="en-GB" dirty="0" smtClean="0"/>
              <a:t>’</a:t>
            </a:r>
            <a:endParaRPr lang="en-US" dirty="0"/>
          </a:p>
        </p:txBody>
      </p:sp>
      <p:sp>
        <p:nvSpPr>
          <p:cNvPr id="3" name="Content Placeholder 2"/>
          <p:cNvSpPr>
            <a:spLocks noGrp="1"/>
          </p:cNvSpPr>
          <p:nvPr>
            <p:ph idx="1"/>
          </p:nvPr>
        </p:nvSpPr>
        <p:spPr/>
        <p:txBody>
          <a:bodyPr>
            <a:normAutofit/>
          </a:bodyPr>
          <a:lstStyle/>
          <a:p>
            <a:r>
              <a:rPr lang="en-GB" dirty="0" smtClean="0"/>
              <a:t>Separation of power</a:t>
            </a:r>
          </a:p>
          <a:p>
            <a:pPr lvl="0"/>
            <a:r>
              <a:rPr lang="en-GB" dirty="0" smtClean="0"/>
              <a:t>Legislature –</a:t>
            </a:r>
          </a:p>
          <a:p>
            <a:pPr lvl="0"/>
            <a:r>
              <a:rPr lang="en-GB" dirty="0" smtClean="0"/>
              <a:t> National Assembly consisting of the senate and the House of reps who make laws for the federation</a:t>
            </a:r>
          </a:p>
          <a:p>
            <a:pPr lvl="0"/>
            <a:r>
              <a:rPr lang="en-GB" dirty="0" smtClean="0"/>
              <a:t>State House of Assembly who make laws for the states</a:t>
            </a:r>
            <a:endParaRPr lang="en-US" dirty="0"/>
          </a:p>
          <a:p>
            <a:pPr lvl="0"/>
            <a:r>
              <a:rPr lang="en-GB" dirty="0"/>
              <a:t>Executive </a:t>
            </a:r>
            <a:endParaRPr lang="en-GB" dirty="0" smtClean="0"/>
          </a:p>
          <a:p>
            <a:pPr lvl="0"/>
            <a:r>
              <a:rPr lang="en-GB" dirty="0" smtClean="0"/>
              <a:t>Federal Executive consisting of the president, vice president and the Ministers</a:t>
            </a:r>
            <a:endParaRPr lang="en-US" dirty="0"/>
          </a:p>
          <a:p>
            <a:pPr lvl="0"/>
            <a:r>
              <a:rPr lang="en-GB" dirty="0" smtClean="0"/>
              <a:t>Judiciary - courts</a:t>
            </a:r>
            <a:endParaRPr lang="en-US" dirty="0" smtClean="0"/>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9335956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Hierarchy of courts</a:t>
            </a:r>
          </a:p>
          <a:p>
            <a:pPr lvl="1"/>
            <a:r>
              <a:rPr lang="en-GB" dirty="0"/>
              <a:t>Supreme Court of Nigeria</a:t>
            </a:r>
          </a:p>
          <a:p>
            <a:pPr lvl="1"/>
            <a:r>
              <a:rPr lang="en-GB" dirty="0"/>
              <a:t>Court of Appeal</a:t>
            </a:r>
          </a:p>
          <a:p>
            <a:pPr lvl="1"/>
            <a:r>
              <a:rPr lang="en-GB" dirty="0"/>
              <a:t>Federal High Court, High Court of the FCT, State High Courts, Sharia Court of Appeal of the FCT, Customary Court of Appeal of the FCT, Sharia Court of Appeal of the States, Customary Court of Appeal of the States, National Industrial Court ( all these are courts of coordinate jurisdiction)</a:t>
            </a:r>
          </a:p>
          <a:p>
            <a:pPr lvl="1"/>
            <a:r>
              <a:rPr lang="en-GB" dirty="0"/>
              <a:t>Magistrate Court</a:t>
            </a:r>
          </a:p>
          <a:p>
            <a:pPr lvl="1"/>
            <a:r>
              <a:rPr lang="en-GB" dirty="0"/>
              <a:t>Area Court</a:t>
            </a:r>
          </a:p>
          <a:p>
            <a:pPr lvl="1"/>
            <a:r>
              <a:rPr lang="en-GB" dirty="0"/>
              <a:t>Customary Court</a:t>
            </a:r>
            <a:endParaRPr lang="en-US" dirty="0"/>
          </a:p>
        </p:txBody>
      </p:sp>
    </p:spTree>
    <p:extLst>
      <p:ext uri="{BB962C8B-B14F-4D97-AF65-F5344CB8AC3E}">
        <p14:creationId xmlns:p14="http://schemas.microsoft.com/office/powerpoint/2010/main" val="2855689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a:t>Functions of the Attorney General</a:t>
            </a:r>
          </a:p>
          <a:p>
            <a:r>
              <a:rPr lang="en-GB" dirty="0"/>
              <a:t>He is the chief law officer</a:t>
            </a:r>
          </a:p>
          <a:p>
            <a:pPr lvl="0"/>
            <a:r>
              <a:rPr lang="en-GB" dirty="0"/>
              <a:t>He defends the constitution</a:t>
            </a:r>
            <a:endParaRPr lang="en-US" dirty="0"/>
          </a:p>
          <a:p>
            <a:pPr lvl="0"/>
            <a:r>
              <a:rPr lang="en-GB" dirty="0"/>
              <a:t>He is a representative of the public in all legal proceedings for the enforcement of laws and protection of public rights</a:t>
            </a:r>
            <a:endParaRPr lang="en-US" dirty="0"/>
          </a:p>
          <a:p>
            <a:pPr lvl="0"/>
            <a:r>
              <a:rPr lang="en-GB" dirty="0"/>
              <a:t>He can institute and take over criminal proceedings before any court in Nigeria</a:t>
            </a:r>
            <a:endParaRPr lang="en-US" dirty="0"/>
          </a:p>
          <a:p>
            <a:pPr lvl="0"/>
            <a:r>
              <a:rPr lang="en-GB" dirty="0"/>
              <a:t>He can discontinue any criminal proceedings before any court in Nigeria except a court martial</a:t>
            </a:r>
            <a:endParaRPr lang="en-US" dirty="0"/>
          </a:p>
        </p:txBody>
      </p:sp>
    </p:spTree>
    <p:extLst>
      <p:ext uri="{BB962C8B-B14F-4D97-AF65-F5344CB8AC3E}">
        <p14:creationId xmlns:p14="http://schemas.microsoft.com/office/powerpoint/2010/main" val="54785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Fundamental rights under the 1999 </a:t>
            </a:r>
            <a:r>
              <a:rPr lang="en-GB" dirty="0" smtClean="0"/>
              <a:t>Constitution chapter </a:t>
            </a:r>
            <a:r>
              <a:rPr lang="en-GB" dirty="0" smtClean="0"/>
              <a:t>IV (</a:t>
            </a:r>
            <a:r>
              <a:rPr lang="en-GB" dirty="0" smtClean="0"/>
              <a:t>SS33 - 46)</a:t>
            </a:r>
            <a:endParaRPr lang="en-US" dirty="0"/>
          </a:p>
        </p:txBody>
      </p:sp>
      <p:sp>
        <p:nvSpPr>
          <p:cNvPr id="3" name="Content Placeholder 2"/>
          <p:cNvSpPr>
            <a:spLocks noGrp="1"/>
          </p:cNvSpPr>
          <p:nvPr>
            <p:ph idx="1"/>
          </p:nvPr>
        </p:nvSpPr>
        <p:spPr/>
        <p:txBody>
          <a:bodyPr/>
          <a:lstStyle/>
          <a:p>
            <a:pPr lvl="0"/>
            <a:r>
              <a:rPr lang="en-GB" dirty="0"/>
              <a:t>Right to life</a:t>
            </a:r>
            <a:endParaRPr lang="en-US" dirty="0"/>
          </a:p>
          <a:p>
            <a:pPr lvl="0"/>
            <a:r>
              <a:rPr lang="en-GB" dirty="0"/>
              <a:t>Liberty</a:t>
            </a:r>
            <a:endParaRPr lang="en-US" dirty="0"/>
          </a:p>
          <a:p>
            <a:pPr lvl="0"/>
            <a:r>
              <a:rPr lang="en-GB" dirty="0"/>
              <a:t>Fair hearing</a:t>
            </a:r>
            <a:endParaRPr lang="en-US" dirty="0"/>
          </a:p>
          <a:p>
            <a:pPr lvl="0"/>
            <a:r>
              <a:rPr lang="en-GB" dirty="0"/>
              <a:t>Freedom of thought, conscience and religion</a:t>
            </a:r>
            <a:endParaRPr lang="en-US" dirty="0"/>
          </a:p>
          <a:p>
            <a:pPr lvl="0"/>
            <a:r>
              <a:rPr lang="en-GB" dirty="0"/>
              <a:t>Freedom of expression</a:t>
            </a:r>
            <a:endParaRPr lang="en-US" dirty="0"/>
          </a:p>
          <a:p>
            <a:pPr lvl="0"/>
            <a:r>
              <a:rPr lang="en-GB" dirty="0"/>
              <a:t>Freedom of movement</a:t>
            </a:r>
            <a:endParaRPr lang="en-US" dirty="0"/>
          </a:p>
          <a:p>
            <a:pPr lvl="0"/>
            <a:r>
              <a:rPr lang="en-GB" dirty="0"/>
              <a:t>Freedom of peaceful assembly and association</a:t>
            </a:r>
            <a:endParaRPr lang="en-US" dirty="0"/>
          </a:p>
          <a:p>
            <a:pPr lvl="0"/>
            <a:r>
              <a:rPr lang="en-GB" dirty="0"/>
              <a:t>Right to acquire and own </a:t>
            </a:r>
            <a:r>
              <a:rPr lang="en-GB" dirty="0" smtClean="0"/>
              <a:t>property</a:t>
            </a:r>
            <a:endParaRPr lang="en-US" dirty="0"/>
          </a:p>
          <a:p>
            <a:endParaRPr lang="en-US" dirty="0"/>
          </a:p>
        </p:txBody>
      </p:sp>
    </p:spTree>
    <p:extLst>
      <p:ext uri="{BB962C8B-B14F-4D97-AF65-F5344CB8AC3E}">
        <p14:creationId xmlns:p14="http://schemas.microsoft.com/office/powerpoint/2010/main" val="2652350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a:t>Ways a person can become a citizen of Nigeria</a:t>
            </a:r>
          </a:p>
          <a:p>
            <a:r>
              <a:rPr lang="en-GB" dirty="0"/>
              <a:t>By birth to parents of Nigerian nationality</a:t>
            </a:r>
          </a:p>
          <a:p>
            <a:r>
              <a:rPr lang="en-GB" dirty="0"/>
              <a:t>Registration</a:t>
            </a:r>
          </a:p>
          <a:p>
            <a:pPr lvl="0"/>
            <a:r>
              <a:rPr lang="en-GB" dirty="0"/>
              <a:t>Naturalisation</a:t>
            </a:r>
          </a:p>
          <a:p>
            <a:pPr lvl="0"/>
            <a:endParaRPr lang="en-US" dirty="0"/>
          </a:p>
          <a:p>
            <a:r>
              <a:rPr lang="en-GB" dirty="0"/>
              <a:t>Duties and obligations of a citizen</a:t>
            </a:r>
          </a:p>
          <a:p>
            <a:pPr lvl="1"/>
            <a:r>
              <a:rPr lang="en-GB" dirty="0"/>
              <a:t>Civic and political duties such as voting, readiness to serve, obedience to law and order, payment of tax.</a:t>
            </a:r>
            <a:endParaRPr lang="en-US" dirty="0"/>
          </a:p>
        </p:txBody>
      </p:sp>
    </p:spTree>
    <p:extLst>
      <p:ext uri="{BB962C8B-B14F-4D97-AF65-F5344CB8AC3E}">
        <p14:creationId xmlns:p14="http://schemas.microsoft.com/office/powerpoint/2010/main" val="424527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SALIENT FEATURES OF THE NAHCON ACT</a:t>
            </a:r>
            <a:endParaRPr lang="en-US" dirty="0"/>
          </a:p>
        </p:txBody>
      </p:sp>
      <p:sp>
        <p:nvSpPr>
          <p:cNvPr id="3" name="Content Placeholder 2"/>
          <p:cNvSpPr>
            <a:spLocks noGrp="1"/>
          </p:cNvSpPr>
          <p:nvPr>
            <p:ph idx="1"/>
          </p:nvPr>
        </p:nvSpPr>
        <p:spPr/>
        <p:txBody>
          <a:bodyPr/>
          <a:lstStyle/>
          <a:p>
            <a:r>
              <a:rPr lang="en-GB" dirty="0" smtClean="0"/>
              <a:t>Composition of the Commission</a:t>
            </a:r>
          </a:p>
          <a:p>
            <a:r>
              <a:rPr lang="en-GB" dirty="0" smtClean="0"/>
              <a:t>Chairman</a:t>
            </a:r>
          </a:p>
          <a:p>
            <a:r>
              <a:rPr lang="en-GB" dirty="0"/>
              <a:t>3</a:t>
            </a:r>
            <a:r>
              <a:rPr lang="en-GB" dirty="0" smtClean="0"/>
              <a:t> full time members and 6 part time members representing each of the 6 geo- political zones</a:t>
            </a:r>
          </a:p>
          <a:p>
            <a:r>
              <a:rPr lang="en-GB" dirty="0" smtClean="0"/>
              <a:t>Ex officio members </a:t>
            </a:r>
            <a:endParaRPr lang="en-US" dirty="0"/>
          </a:p>
        </p:txBody>
      </p:sp>
    </p:spTree>
    <p:extLst>
      <p:ext uri="{BB962C8B-B14F-4D97-AF65-F5344CB8AC3E}">
        <p14:creationId xmlns:p14="http://schemas.microsoft.com/office/powerpoint/2010/main" val="1149970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a:t>
            </a:r>
            <a:r>
              <a:rPr lang="en-GB" dirty="0" err="1" smtClean="0"/>
              <a:t>cond</a:t>
            </a:r>
            <a:r>
              <a:rPr lang="en-GB" dirty="0" smtClean="0"/>
              <a:t>’</a:t>
            </a:r>
            <a:endParaRPr lang="en-US" dirty="0"/>
          </a:p>
        </p:txBody>
      </p:sp>
      <p:sp>
        <p:nvSpPr>
          <p:cNvPr id="3" name="Content Placeholder 2"/>
          <p:cNvSpPr>
            <a:spLocks noGrp="1"/>
          </p:cNvSpPr>
          <p:nvPr>
            <p:ph idx="1"/>
          </p:nvPr>
        </p:nvSpPr>
        <p:spPr/>
        <p:txBody>
          <a:bodyPr/>
          <a:lstStyle/>
          <a:p>
            <a:r>
              <a:rPr lang="en-GB" b="1" dirty="0"/>
              <a:t>Federal Character</a:t>
            </a:r>
            <a:endParaRPr lang="en-US" dirty="0"/>
          </a:p>
          <a:p>
            <a:r>
              <a:rPr lang="en-GB" dirty="0"/>
              <a:t>S318 0f the 1999 constitution defines federal character to mean the distinctive desire of the people of Nigeria to promote national unity and give every citizen a sense of belonging.</a:t>
            </a:r>
            <a:endParaRPr lang="en-US" dirty="0"/>
          </a:p>
        </p:txBody>
      </p:sp>
    </p:spTree>
    <p:extLst>
      <p:ext uri="{BB962C8B-B14F-4D97-AF65-F5344CB8AC3E}">
        <p14:creationId xmlns:p14="http://schemas.microsoft.com/office/powerpoint/2010/main" val="1292839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US" dirty="0"/>
          </a:p>
        </p:txBody>
      </p:sp>
      <p:sp>
        <p:nvSpPr>
          <p:cNvPr id="3" name="Content Placeholder 2"/>
          <p:cNvSpPr>
            <a:spLocks noGrp="1"/>
          </p:cNvSpPr>
          <p:nvPr>
            <p:ph idx="1"/>
          </p:nvPr>
        </p:nvSpPr>
        <p:spPr/>
        <p:txBody>
          <a:bodyPr>
            <a:normAutofit/>
          </a:bodyPr>
          <a:lstStyle/>
          <a:p>
            <a:pPr marL="0" indent="0">
              <a:buNone/>
            </a:pPr>
            <a:endParaRPr lang="en-GB" dirty="0" smtClean="0"/>
          </a:p>
          <a:p>
            <a:r>
              <a:rPr lang="en-GB" dirty="0" smtClean="0"/>
              <a:t>Functions of the Commission</a:t>
            </a:r>
            <a:endParaRPr lang="en-GB" dirty="0" smtClean="0"/>
          </a:p>
          <a:p>
            <a:pPr lvl="0"/>
            <a:r>
              <a:rPr lang="en-GB" dirty="0"/>
              <a:t>To license, regulate, supervise and perform oversight functions over organisations, associations, or similar bodies engaged in </a:t>
            </a:r>
            <a:endParaRPr lang="en-US" dirty="0"/>
          </a:p>
          <a:p>
            <a:pPr lvl="0"/>
            <a:r>
              <a:rPr lang="en-GB" dirty="0"/>
              <a:t>Organising and coordinating movement of persons from Nigeria to Saudi </a:t>
            </a:r>
            <a:r>
              <a:rPr lang="en-GB" dirty="0" smtClean="0"/>
              <a:t>Arabia for Hajj and </a:t>
            </a:r>
            <a:r>
              <a:rPr lang="en-GB" dirty="0" err="1" smtClean="0"/>
              <a:t>Umrah</a:t>
            </a:r>
            <a:endParaRPr lang="en-US" dirty="0"/>
          </a:p>
          <a:p>
            <a:pPr lvl="0"/>
            <a:r>
              <a:rPr lang="en-GB" dirty="0"/>
              <a:t>Providing accommodation in Saudi </a:t>
            </a:r>
            <a:r>
              <a:rPr lang="en-GB" dirty="0" smtClean="0"/>
              <a:t>Arabia for Nigerian pilgrims</a:t>
            </a:r>
            <a:endParaRPr lang="en-US" dirty="0"/>
          </a:p>
          <a:p>
            <a:endParaRPr lang="en-GB" dirty="0" smtClean="0"/>
          </a:p>
          <a:p>
            <a:endParaRPr lang="en-US" dirty="0"/>
          </a:p>
        </p:txBody>
      </p:sp>
    </p:spTree>
    <p:extLst>
      <p:ext uri="{BB962C8B-B14F-4D97-AF65-F5344CB8AC3E}">
        <p14:creationId xmlns:p14="http://schemas.microsoft.com/office/powerpoint/2010/main" val="837845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Funds of the Commission</a:t>
            </a:r>
          </a:p>
          <a:p>
            <a:r>
              <a:rPr lang="en-GB" dirty="0" smtClean="0"/>
              <a:t>How </a:t>
            </a:r>
            <a:r>
              <a:rPr lang="en-GB" dirty="0"/>
              <a:t>does the commission generate funds?</a:t>
            </a:r>
            <a:endParaRPr lang="en-US" dirty="0"/>
          </a:p>
          <a:p>
            <a:pPr lvl="0"/>
            <a:r>
              <a:rPr lang="en-GB" dirty="0"/>
              <a:t>Fees, commissions or dues for services rendered by the commission</a:t>
            </a:r>
            <a:endParaRPr lang="en-US" dirty="0"/>
          </a:p>
          <a:p>
            <a:pPr lvl="0"/>
            <a:r>
              <a:rPr lang="en-GB" dirty="0"/>
              <a:t>Revenue accrued by way of grants in aid </a:t>
            </a:r>
            <a:endParaRPr lang="en-US" dirty="0"/>
          </a:p>
          <a:p>
            <a:pPr lvl="0"/>
            <a:r>
              <a:rPr lang="en-GB" dirty="0"/>
              <a:t>Any monies except money saved by the Hajj Saving Scheme or borrowed</a:t>
            </a:r>
            <a:endParaRPr lang="en-US" dirty="0"/>
          </a:p>
        </p:txBody>
      </p:sp>
    </p:spTree>
    <p:extLst>
      <p:ext uri="{BB962C8B-B14F-4D97-AF65-F5344CB8AC3E}">
        <p14:creationId xmlns:p14="http://schemas.microsoft.com/office/powerpoint/2010/main" val="1929199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Delegation of Power </a:t>
            </a:r>
            <a:endParaRPr lang="en-GB" dirty="0" smtClean="0"/>
          </a:p>
          <a:p>
            <a:pPr lvl="0"/>
            <a:r>
              <a:rPr lang="en-GB" b="1" dirty="0"/>
              <a:t>Which authorities can such powers be delegated to under S4 of the Act</a:t>
            </a:r>
            <a:endParaRPr lang="en-US" dirty="0"/>
          </a:p>
          <a:p>
            <a:pPr lvl="0"/>
            <a:r>
              <a:rPr lang="en-GB" b="1" dirty="0"/>
              <a:t>What are the functions that NAHCON cannot delegate</a:t>
            </a:r>
            <a:endParaRPr lang="en-US" dirty="0"/>
          </a:p>
          <a:p>
            <a:r>
              <a:rPr lang="en-GB" dirty="0"/>
              <a:t>S.19 restricts delegation of licensing power</a:t>
            </a:r>
            <a:endParaRPr lang="en-US" dirty="0"/>
          </a:p>
          <a:p>
            <a:pPr marL="0" indent="0">
              <a:buNone/>
            </a:pPr>
            <a:endParaRPr lang="en-GB" dirty="0"/>
          </a:p>
          <a:p>
            <a:endParaRPr lang="en-GB" dirty="0"/>
          </a:p>
        </p:txBody>
      </p:sp>
    </p:spTree>
    <p:extLst>
      <p:ext uri="{BB962C8B-B14F-4D97-AF65-F5344CB8AC3E}">
        <p14:creationId xmlns:p14="http://schemas.microsoft.com/office/powerpoint/2010/main" val="1475491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Cessation of </a:t>
            </a:r>
            <a:r>
              <a:rPr lang="en-GB" dirty="0" smtClean="0"/>
              <a:t>office</a:t>
            </a:r>
          </a:p>
          <a:p>
            <a:r>
              <a:rPr lang="en-GB" dirty="0"/>
              <a:t>The chairman or any member shall cease to hold office if</a:t>
            </a:r>
            <a:endParaRPr lang="en-US" dirty="0"/>
          </a:p>
          <a:p>
            <a:pPr lvl="0"/>
            <a:r>
              <a:rPr lang="en-GB" dirty="0"/>
              <a:t>He becomes of unsound mind</a:t>
            </a:r>
            <a:endParaRPr lang="en-US" dirty="0"/>
          </a:p>
          <a:p>
            <a:pPr lvl="0"/>
            <a:r>
              <a:rPr lang="en-GB" dirty="0"/>
              <a:t>Convicted of a felony or any offence involving dishonesty</a:t>
            </a:r>
            <a:endParaRPr lang="en-US" dirty="0"/>
          </a:p>
          <a:p>
            <a:pPr lvl="0"/>
            <a:r>
              <a:rPr lang="en-GB" dirty="0"/>
              <a:t>Commits serious misconduct in relation to his duties</a:t>
            </a:r>
            <a:endParaRPr lang="en-US" dirty="0"/>
          </a:p>
          <a:p>
            <a:endParaRPr lang="en-US" dirty="0"/>
          </a:p>
        </p:txBody>
      </p:sp>
    </p:spTree>
    <p:extLst>
      <p:ext uri="{BB962C8B-B14F-4D97-AF65-F5344CB8AC3E}">
        <p14:creationId xmlns:p14="http://schemas.microsoft.com/office/powerpoint/2010/main" val="3262705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Legal Officer</a:t>
            </a:r>
          </a:p>
          <a:p>
            <a:r>
              <a:rPr lang="en-GB" dirty="0"/>
              <a:t>Functions of a legal officer</a:t>
            </a:r>
            <a:r>
              <a:rPr lang="en-GB" dirty="0" smtClean="0"/>
              <a:t> – responsible for monitoring all legal affairs within their organisation, interprets the law, gives opinions, drafts and vets legal documents, ensures compliance with laws establishing the organisation</a:t>
            </a:r>
          </a:p>
          <a:p>
            <a:endParaRPr lang="en-US" dirty="0"/>
          </a:p>
        </p:txBody>
      </p:sp>
    </p:spTree>
    <p:extLst>
      <p:ext uri="{BB962C8B-B14F-4D97-AF65-F5344CB8AC3E}">
        <p14:creationId xmlns:p14="http://schemas.microsoft.com/office/powerpoint/2010/main" val="3374654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sz="2600" dirty="0"/>
              <a:t>Sources of Nigerian law</a:t>
            </a:r>
          </a:p>
          <a:p>
            <a:pPr lvl="0"/>
            <a:r>
              <a:rPr lang="en-GB" dirty="0"/>
              <a:t>Nigerian legislation</a:t>
            </a:r>
            <a:endParaRPr lang="en-US" dirty="0"/>
          </a:p>
          <a:p>
            <a:pPr lvl="0"/>
            <a:r>
              <a:rPr lang="en-GB" dirty="0"/>
              <a:t>Case laws</a:t>
            </a:r>
            <a:endParaRPr lang="en-US" dirty="0"/>
          </a:p>
          <a:p>
            <a:pPr lvl="0"/>
            <a:r>
              <a:rPr lang="en-GB" dirty="0"/>
              <a:t>Customary laws</a:t>
            </a:r>
            <a:endParaRPr lang="en-US" dirty="0"/>
          </a:p>
          <a:p>
            <a:pPr lvl="0"/>
            <a:r>
              <a:rPr lang="en-GB" dirty="0"/>
              <a:t>Islamic laws</a:t>
            </a:r>
            <a:endParaRPr lang="en-US" dirty="0"/>
          </a:p>
          <a:p>
            <a:pPr lvl="0"/>
            <a:r>
              <a:rPr lang="en-GB" dirty="0"/>
              <a:t>Received English laws</a:t>
            </a:r>
            <a:endParaRPr lang="en-US" dirty="0"/>
          </a:p>
        </p:txBody>
      </p:sp>
    </p:spTree>
    <p:extLst>
      <p:ext uri="{BB962C8B-B14F-4D97-AF65-F5344CB8AC3E}">
        <p14:creationId xmlns:p14="http://schemas.microsoft.com/office/powerpoint/2010/main" val="369234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GB" dirty="0" smtClean="0"/>
              <a:t> </a:t>
            </a:r>
            <a:endParaRPr lang="en-GB" dirty="0" smtClean="0"/>
          </a:p>
          <a:p>
            <a:r>
              <a:rPr lang="en-GB" dirty="0"/>
              <a:t>What are the ways of commencing </a:t>
            </a:r>
            <a:r>
              <a:rPr lang="en-GB" dirty="0" smtClean="0"/>
              <a:t>an action in </a:t>
            </a:r>
            <a:r>
              <a:rPr lang="en-GB" dirty="0"/>
              <a:t>a civil proceeding</a:t>
            </a:r>
            <a:r>
              <a:rPr lang="en-GB" dirty="0" smtClean="0"/>
              <a:t>? </a:t>
            </a:r>
          </a:p>
          <a:p>
            <a:r>
              <a:rPr lang="en-GB" dirty="0" smtClean="0"/>
              <a:t>writ of summons, </a:t>
            </a:r>
          </a:p>
          <a:p>
            <a:r>
              <a:rPr lang="en-GB" dirty="0" smtClean="0"/>
              <a:t>originating summons, </a:t>
            </a:r>
          </a:p>
          <a:p>
            <a:r>
              <a:rPr lang="en-GB" dirty="0" smtClean="0"/>
              <a:t>originating motions and </a:t>
            </a:r>
          </a:p>
          <a:p>
            <a:r>
              <a:rPr lang="en-GB" dirty="0" smtClean="0"/>
              <a:t>petitions</a:t>
            </a:r>
            <a:endParaRPr lang="en-US" dirty="0"/>
          </a:p>
          <a:p>
            <a:endParaRPr lang="en-US" dirty="0"/>
          </a:p>
          <a:p>
            <a:endParaRPr lang="en-US" dirty="0"/>
          </a:p>
        </p:txBody>
      </p:sp>
    </p:spTree>
    <p:extLst>
      <p:ext uri="{BB962C8B-B14F-4D97-AF65-F5344CB8AC3E}">
        <p14:creationId xmlns:p14="http://schemas.microsoft.com/office/powerpoint/2010/main" val="11448498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804</TotalTime>
  <Words>790</Words>
  <Application>Microsoft Office PowerPoint</Application>
  <PresentationFormat>Widescreen</PresentationFormat>
  <Paragraphs>108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Ion Boardroom</vt:lpstr>
      <vt:lpstr>NATIONAL HAJJ COMMISSION (NAHCON)</vt:lpstr>
      <vt:lpstr>SALIENT FEATURES OF THE NAHCON ACT</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con’d</vt:lpstr>
      <vt:lpstr>PowerPoint Presentation</vt:lpstr>
      <vt:lpstr>PowerPoint Presentation</vt:lpstr>
      <vt:lpstr>Questions cond’</vt:lpstr>
      <vt:lpstr>PowerPoint Presentation</vt:lpstr>
      <vt:lpstr>PowerPoint Presentation</vt:lpstr>
      <vt:lpstr>Fundamental rights under the 1999 Constitution chapter IV (SS33 - 46)</vt:lpstr>
      <vt:lpstr>PowerPoint Presentation</vt:lpstr>
      <vt:lpstr>Questions cond’</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HAJJ COMMISSION (NAHCON)</dc:title>
  <dc:creator>Microsoft account</dc:creator>
  <cp:lastModifiedBy>Microsoft account</cp:lastModifiedBy>
  <cp:revision>69</cp:revision>
  <dcterms:created xsi:type="dcterms:W3CDTF">2024-03-04T14:29:10Z</dcterms:created>
  <dcterms:modified xsi:type="dcterms:W3CDTF">2024-03-05T07:13:24Z</dcterms:modified>
</cp:coreProperties>
</file>