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7" r:id="rId2"/>
    <p:sldId id="317" r:id="rId3"/>
    <p:sldId id="259" r:id="rId4"/>
    <p:sldId id="260" r:id="rId5"/>
    <p:sldId id="279" r:id="rId6"/>
    <p:sldId id="288" r:id="rId7"/>
    <p:sldId id="289" r:id="rId8"/>
    <p:sldId id="262" r:id="rId9"/>
    <p:sldId id="280" r:id="rId10"/>
    <p:sldId id="272" r:id="rId11"/>
    <p:sldId id="281" r:id="rId12"/>
    <p:sldId id="263" r:id="rId13"/>
    <p:sldId id="282" r:id="rId14"/>
    <p:sldId id="290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5" r:id="rId31"/>
    <p:sldId id="314" r:id="rId32"/>
    <p:sldId id="316" r:id="rId33"/>
    <p:sldId id="271" r:id="rId34"/>
    <p:sldId id="278" r:id="rId3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U MGT" initials="SM" lastIdx="1" clrIdx="0">
    <p:extLst>
      <p:ext uri="{19B8F6BF-5375-455C-9EA6-DF929625EA0E}">
        <p15:presenceInfo xmlns:p15="http://schemas.microsoft.com/office/powerpoint/2012/main" userId="SAMU MG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4" d="100"/>
          <a:sy n="64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0D033-A3D8-4203-9FB1-C7481EA7BCF4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236E0-11D0-42B3-A154-21F8C46C8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41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8DBA8-804F-4E68-836C-98F015C029AD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CA33A-4D16-4F8A-A1C5-0E82B6475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6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A93C57-CC1B-4A73-B71F-B546D8382EF9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8F3E-8A07-4D39-8932-CE13EE15C357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16D4-B295-4697-9190-FD69DA915F0A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701BF3-AD66-4F05-ACD6-BCAE01436161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BDA33C-71F4-4C04-BB8F-FB98A5122F1D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8090-712D-4AB4-B83B-AD20C1512471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1920-EF22-4C46-87D6-44A0D1053883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E0DB4F-BA45-43AC-8D70-2BE44D413CF1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D73-7E12-4201-9F73-FECC060255C0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67354E-BBF0-49D3-9056-8CF5CD5BB8C0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B57878-999C-43DA-B20B-E71637E27981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49876C-B3FC-4A3F-9657-A0C3E4E2121E}" type="datetime1">
              <a:rPr lang="en-US" smtClean="0"/>
              <a:pPr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0A083E-EB9F-4340-956E-441D2439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510016" cy="6400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600" b="1" dirty="0">
                <a:latin typeface="Eras Bold ITC" pitchFamily="34" charset="0"/>
              </a:rPr>
              <a:t>OVERVIEW OF THE </a:t>
            </a:r>
          </a:p>
          <a:p>
            <a:pPr marL="0" indent="0" algn="ctr">
              <a:buNone/>
            </a:pPr>
            <a:r>
              <a:rPr lang="en-US" sz="5600" b="1" dirty="0">
                <a:latin typeface="Eras Bold ITC" pitchFamily="34" charset="0"/>
              </a:rPr>
              <a:t>NEW PUBLIC SERVICE</a:t>
            </a:r>
          </a:p>
          <a:p>
            <a:pPr marL="0" indent="0" algn="ctr">
              <a:buNone/>
            </a:pPr>
            <a:r>
              <a:rPr lang="en-US" sz="5600" b="1" dirty="0">
                <a:latin typeface="Eras Bold ITC" pitchFamily="34" charset="0"/>
              </a:rPr>
              <a:t>  RULES (2021)</a:t>
            </a:r>
          </a:p>
          <a:p>
            <a:pPr marL="0" indent="0">
              <a:buNone/>
            </a:pPr>
            <a:r>
              <a:rPr lang="en-US" sz="4400" b="1" dirty="0">
                <a:latin typeface="Eras Bold ITC" pitchFamily="34" charset="0"/>
              </a:rPr>
              <a:t>			</a:t>
            </a:r>
          </a:p>
          <a:p>
            <a:pPr marL="0" indent="0">
              <a:buNone/>
            </a:pPr>
            <a:r>
              <a:rPr lang="en-US" sz="4400" b="1" dirty="0"/>
              <a:t>				</a:t>
            </a:r>
            <a:r>
              <a:rPr lang="en-US" sz="3500" b="1" dirty="0"/>
              <a:t>BY</a:t>
            </a:r>
          </a:p>
          <a:p>
            <a:pPr marL="0" indent="0">
              <a:buNone/>
            </a:pPr>
            <a:endParaRPr lang="en-US" sz="4400" b="1" dirty="0"/>
          </a:p>
          <a:p>
            <a:pPr algn="ctr">
              <a:buNone/>
            </a:pPr>
            <a:r>
              <a:rPr lang="en-GB" sz="3500" b="1" dirty="0"/>
              <a:t>MUSA SALEH, fwc</a:t>
            </a:r>
          </a:p>
          <a:p>
            <a:pPr algn="ctr">
              <a:buNone/>
            </a:pPr>
            <a:r>
              <a:rPr lang="en-GB" dirty="0"/>
              <a:t>08033784074</a:t>
            </a:r>
          </a:p>
          <a:p>
            <a:pPr algn="ctr">
              <a:buNone/>
            </a:pPr>
            <a:r>
              <a:rPr lang="en-GB" sz="1800" dirty="0"/>
              <a:t>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36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5384" y="152400"/>
            <a:ext cx="7824216" cy="6477000"/>
          </a:xfrm>
        </p:spPr>
        <p:txBody>
          <a:bodyPr>
            <a:noAutofit/>
          </a:bodyPr>
          <a:lstStyle/>
          <a:p>
            <a:pPr lvl="0" algn="just"/>
            <a:r>
              <a:rPr lang="en-US" sz="3000" dirty="0"/>
              <a:t>The book was reviewed in 2008 arising from many changes brought in by the Federal Government </a:t>
            </a:r>
            <a:r>
              <a:rPr lang="en-US" sz="3000" b="1" dirty="0"/>
              <a:t>Monetization</a:t>
            </a:r>
            <a:r>
              <a:rPr lang="en-US" sz="3000" dirty="0"/>
              <a:t> </a:t>
            </a:r>
            <a:r>
              <a:rPr lang="en-US" sz="3000" b="1" dirty="0"/>
              <a:t>Policy</a:t>
            </a:r>
            <a:r>
              <a:rPr lang="en-US" sz="3000" dirty="0"/>
              <a:t> and Government </a:t>
            </a:r>
            <a:r>
              <a:rPr lang="en-US" sz="3000" b="1" dirty="0"/>
              <a:t>general</a:t>
            </a:r>
            <a:r>
              <a:rPr lang="en-US" sz="3000" dirty="0"/>
              <a:t> </a:t>
            </a:r>
            <a:r>
              <a:rPr lang="en-US" sz="3000" b="1" dirty="0"/>
              <a:t>reforms</a:t>
            </a:r>
            <a:r>
              <a:rPr lang="en-US" sz="3000" dirty="0"/>
              <a:t>. </a:t>
            </a:r>
          </a:p>
          <a:p>
            <a:pPr lvl="0" algn="just">
              <a:buNone/>
            </a:pPr>
            <a:endParaRPr lang="en-US" sz="3000" dirty="0"/>
          </a:p>
          <a:p>
            <a:pPr lvl="0" algn="just"/>
            <a:r>
              <a:rPr lang="en-US" sz="3000" dirty="0"/>
              <a:t>The 2008 version compressed the document in 16 Chapters.</a:t>
            </a:r>
          </a:p>
          <a:p>
            <a:pPr marL="0" lvl="0" indent="0" algn="just">
              <a:buNone/>
            </a:pPr>
            <a:r>
              <a:rPr lang="en-US" sz="3000" b="1" dirty="0"/>
              <a:t>TODAY</a:t>
            </a:r>
          </a:p>
          <a:p>
            <a:pPr lvl="0" algn="just"/>
            <a:r>
              <a:rPr lang="en-US" sz="3000" dirty="0"/>
              <a:t>The book was further reviewed and titled 2021 version. Major changes made in new version are;</a:t>
            </a:r>
          </a:p>
          <a:p>
            <a:pPr marL="0" lvl="0" indent="0" algn="just">
              <a:buNone/>
            </a:pPr>
            <a:r>
              <a:rPr lang="en-US" sz="3000" dirty="0"/>
              <a:t>	-	A chapter on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1BAE-7379-40C1-BECB-6DB0E52EA3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0"/>
            <a:ext cx="7772400" cy="6473952"/>
          </a:xfrm>
        </p:spPr>
        <p:txBody>
          <a:bodyPr>
            <a:noAutofit/>
          </a:bodyPr>
          <a:lstStyle/>
          <a:p>
            <a:pPr marL="536575" lvl="1" indent="-449263" algn="just">
              <a:buNone/>
            </a:pPr>
            <a:r>
              <a:rPr lang="en-US" sz="2400" dirty="0"/>
              <a:t>-	</a:t>
            </a:r>
            <a:r>
              <a:rPr lang="en-US" sz="2000" dirty="0"/>
              <a:t>A provision on Paternity Leave - PSR</a:t>
            </a:r>
          </a:p>
          <a:p>
            <a:pPr marL="536575" lvl="1" indent="-449263" algn="just">
              <a:buNone/>
            </a:pPr>
            <a:r>
              <a:rPr lang="en-US" sz="2000" dirty="0"/>
              <a:t>-	Leave is calculated on workdays - PSR</a:t>
            </a:r>
          </a:p>
          <a:p>
            <a:pPr marL="536575" lvl="1" indent="-449263" algn="just">
              <a:buNone/>
            </a:pPr>
            <a:r>
              <a:rPr lang="en-US" sz="2000" dirty="0"/>
              <a:t>-	Backing of Virtual meetings with extant rules - PSR	</a:t>
            </a:r>
          </a:p>
          <a:p>
            <a:pPr marL="536575" lvl="1" indent="-449263" algn="just">
              <a:buNone/>
            </a:pPr>
            <a:r>
              <a:rPr lang="en-US" sz="2000" dirty="0"/>
              <a:t>-	Replacement of APER with Performance Management - PSR</a:t>
            </a:r>
          </a:p>
          <a:p>
            <a:pPr marL="536575" lvl="1" indent="-449263" algn="just">
              <a:buFontTx/>
              <a:buChar char="-"/>
            </a:pPr>
            <a:r>
              <a:rPr lang="en-US" sz="2000" dirty="0">
                <a:solidFill>
                  <a:srgbClr val="FF0000"/>
                </a:solidFill>
              </a:rPr>
              <a:t>Restoration of eight year tenure for the offices of Directors and Permanent Secretaries- PSR</a:t>
            </a:r>
          </a:p>
          <a:p>
            <a:pPr marL="536575" lvl="1" indent="-449263" algn="just">
              <a:buFontTx/>
              <a:buChar char="-"/>
            </a:pPr>
            <a:r>
              <a:rPr lang="en-US" sz="2000" dirty="0"/>
              <a:t>Introduction of short term appointments e.g. Volunteerism, Internship, Talent Sourcing, sabbatical leave </a:t>
            </a:r>
          </a:p>
          <a:p>
            <a:pPr marL="536575" lvl="1" indent="-449263" algn="just">
              <a:buFontTx/>
              <a:buChar char="-"/>
            </a:pPr>
            <a:r>
              <a:rPr lang="en-US" sz="2000" dirty="0"/>
              <a:t>Modes of appointment of Permanent Secretaries in the service</a:t>
            </a:r>
          </a:p>
          <a:p>
            <a:pPr marL="536575" lvl="1" indent="-449263" algn="just">
              <a:buFontTx/>
              <a:buChar char="-"/>
            </a:pPr>
            <a:r>
              <a:rPr lang="en-US" sz="2000" dirty="0"/>
              <a:t>Posting of pool officers in the Public Service  </a:t>
            </a:r>
          </a:p>
          <a:p>
            <a:pPr marL="536575" lvl="1" indent="-449263" algn="just">
              <a:buFontTx/>
              <a:buChar char="-"/>
            </a:pPr>
            <a:endParaRPr lang="en-US" sz="2000" dirty="0"/>
          </a:p>
          <a:p>
            <a:pPr lvl="0" algn="just">
              <a:buNone/>
            </a:pPr>
            <a:r>
              <a:rPr lang="en-US" sz="2700" b="1" dirty="0" err="1"/>
              <a:t>Utilisation</a:t>
            </a:r>
            <a:endParaRPr lang="en-US" sz="2700" b="1" dirty="0"/>
          </a:p>
          <a:p>
            <a:pPr algn="just"/>
            <a:r>
              <a:rPr lang="en-GB" sz="2700" dirty="0"/>
              <a:t>Each rule has been given a number containing six digits </a:t>
            </a:r>
            <a:r>
              <a:rPr lang="en-GB" sz="2700" dirty="0" err="1"/>
              <a:t>eg</a:t>
            </a:r>
            <a:r>
              <a:rPr lang="en-GB" sz="2700" dirty="0"/>
              <a:t> </a:t>
            </a:r>
            <a:r>
              <a:rPr lang="en-GB" sz="2700" b="1" dirty="0"/>
              <a:t>PSR</a:t>
            </a:r>
            <a:r>
              <a:rPr lang="en-GB" sz="2700" dirty="0"/>
              <a:t> </a:t>
            </a:r>
            <a:r>
              <a:rPr lang="en-GB" sz="2700" b="1" dirty="0"/>
              <a:t>010101</a:t>
            </a:r>
            <a:r>
              <a:rPr lang="en-GB" sz="2700" dirty="0"/>
              <a:t> to mean chapter one, section one and item one from the left.</a:t>
            </a:r>
          </a:p>
          <a:p>
            <a:endParaRPr lang="en-US" sz="2700" dirty="0"/>
          </a:p>
          <a:p>
            <a:endParaRPr lang="en-GB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71E8C-9C33-4924-97F4-F30BEBBCA8C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39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/>
              <a:t>Chapters of the Public Service Rules (PSR)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810500" cy="5791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accent1"/>
                </a:solidFill>
              </a:rPr>
              <a:t>Chapter 1: Introduction</a:t>
            </a:r>
          </a:p>
          <a:p>
            <a:pPr marL="0" indent="0" algn="just">
              <a:buNone/>
            </a:pPr>
            <a:r>
              <a:rPr lang="en-US" sz="2800" dirty="0"/>
              <a:t>- Application </a:t>
            </a:r>
          </a:p>
          <a:p>
            <a:pPr algn="just">
              <a:buFontTx/>
              <a:buChar char="-"/>
            </a:pPr>
            <a:r>
              <a:rPr lang="en-US" sz="2800" dirty="0"/>
              <a:t>Coverage –All Government employees except stated in appointment letter at listed in PSR </a:t>
            </a:r>
            <a:r>
              <a:rPr lang="en-US" sz="2800" b="1" dirty="0"/>
              <a:t>010101</a:t>
            </a:r>
            <a:r>
              <a:rPr lang="en-US" sz="2800" dirty="0"/>
              <a:t>  </a:t>
            </a:r>
          </a:p>
          <a:p>
            <a:pPr algn="just">
              <a:buFontTx/>
              <a:buChar char="-"/>
            </a:pPr>
            <a:r>
              <a:rPr lang="en-US" sz="2800" dirty="0"/>
              <a:t>Responsibility of officers – PSR 010103</a:t>
            </a:r>
          </a:p>
          <a:p>
            <a:pPr algn="just">
              <a:buFontTx/>
              <a:buChar char="-"/>
            </a:pPr>
            <a:r>
              <a:rPr lang="en-US" sz="2800" dirty="0"/>
              <a:t>Special definition of concepts used in the books </a:t>
            </a:r>
            <a:r>
              <a:rPr lang="en-US" sz="2800" dirty="0" err="1"/>
              <a:t>e.g</a:t>
            </a:r>
            <a:r>
              <a:rPr lang="en-US" sz="2800" dirty="0"/>
              <a:t> Emolument, Gazette, Head of the Department, Child of an Officers and Wife/Husband, classified correspondence cut off marks established post, suspension, interdiction, gazette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2814E-EEC4-4421-89CE-F831A6A686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76200"/>
            <a:ext cx="7519416" cy="63977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accent1"/>
                </a:solidFill>
              </a:rPr>
              <a:t>Chapter 2: Appointments &amp; Leaving the Service </a:t>
            </a:r>
          </a:p>
          <a:p>
            <a:pPr algn="just">
              <a:buFontTx/>
              <a:buChar char="-"/>
            </a:pPr>
            <a:r>
              <a:rPr lang="en-US" sz="2800" dirty="0"/>
              <a:t>Recruitment/appointments - definitions</a:t>
            </a:r>
          </a:p>
          <a:p>
            <a:pPr algn="just">
              <a:buFontTx/>
              <a:buChar char="-"/>
            </a:pPr>
            <a:r>
              <a:rPr lang="en-US" sz="2800" dirty="0"/>
              <a:t>Requirements of appointments </a:t>
            </a:r>
          </a:p>
          <a:p>
            <a:pPr algn="just">
              <a:buFontTx/>
              <a:buChar char="-"/>
            </a:pPr>
            <a:r>
              <a:rPr lang="en-US" sz="2800" dirty="0"/>
              <a:t>Probation/confirmation </a:t>
            </a:r>
          </a:p>
          <a:p>
            <a:pPr algn="just">
              <a:buFontTx/>
              <a:buChar char="-"/>
            </a:pPr>
            <a:r>
              <a:rPr lang="en-US" sz="2800" dirty="0"/>
              <a:t>Transfer of Service and Secondment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Short term appointments </a:t>
            </a:r>
            <a:r>
              <a:rPr lang="en-US" sz="2800" dirty="0"/>
              <a:t>– Sabbatical, volunteerism, talent sourcing and internship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Posting of officers</a:t>
            </a:r>
          </a:p>
          <a:p>
            <a:pPr algn="just">
              <a:buFontTx/>
              <a:buChar char="-"/>
            </a:pPr>
            <a:r>
              <a:rPr lang="en-US" sz="2800" dirty="0"/>
              <a:t>Acting appointments </a:t>
            </a:r>
          </a:p>
          <a:p>
            <a:pPr marL="0" indent="0" algn="just">
              <a:buNone/>
            </a:pPr>
            <a:endParaRPr lang="en-US" sz="2800" dirty="0"/>
          </a:p>
          <a:p>
            <a:pPr marL="261938" lvl="2" indent="-261938" algn="just">
              <a:buFontTx/>
              <a:buChar char="-"/>
            </a:pPr>
            <a:r>
              <a:rPr lang="en-US" sz="2800" b="1" dirty="0"/>
              <a:t>Promotion</a:t>
            </a:r>
          </a:p>
          <a:p>
            <a:pPr algn="just">
              <a:buFontTx/>
              <a:buChar char="-"/>
            </a:pPr>
            <a:r>
              <a:rPr lang="en-US" sz="3400" dirty="0"/>
              <a:t>Definitions</a:t>
            </a:r>
          </a:p>
          <a:p>
            <a:pPr algn="just">
              <a:buFontTx/>
              <a:buChar char="-"/>
            </a:pPr>
            <a:r>
              <a:rPr lang="en-US" sz="3400" dirty="0"/>
              <a:t>Requirements</a:t>
            </a:r>
          </a:p>
          <a:p>
            <a:pPr algn="just">
              <a:buFontTx/>
              <a:buChar char="-"/>
            </a:pPr>
            <a:endParaRPr lang="en-US" sz="2800" dirty="0"/>
          </a:p>
          <a:p>
            <a:pPr marL="731520" lvl="2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endParaRPr lang="en-GB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75918-7B24-464E-BF8E-C20CB358D4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72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001000" cy="60929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Maturity for various grades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Eligibility criteria for appointment of Permanent Secretary</a:t>
            </a:r>
          </a:p>
          <a:p>
            <a:pPr algn="just">
              <a:buFontTx/>
              <a:buChar char="-"/>
            </a:pPr>
            <a:r>
              <a:rPr lang="en-US" sz="2800" b="1" dirty="0"/>
              <a:t>Others </a:t>
            </a:r>
          </a:p>
          <a:p>
            <a:pPr lvl="1" algn="just">
              <a:buFontTx/>
              <a:buChar char="-"/>
            </a:pPr>
            <a:r>
              <a:rPr lang="en-US" sz="2500" dirty="0"/>
              <a:t>Leaving the Service </a:t>
            </a:r>
            <a:r>
              <a:rPr lang="en-US" sz="2500" dirty="0">
                <a:solidFill>
                  <a:srgbClr val="FF0000"/>
                </a:solidFill>
              </a:rPr>
              <a:t>(restoration of 8 year tenure)</a:t>
            </a:r>
          </a:p>
          <a:p>
            <a:pPr lvl="1" algn="just">
              <a:buFontTx/>
              <a:buChar char="-"/>
            </a:pPr>
            <a:r>
              <a:rPr lang="en-US" sz="2500" dirty="0"/>
              <a:t>Mandatory contribution to pension scheme</a:t>
            </a:r>
          </a:p>
          <a:p>
            <a:pPr lvl="1" algn="just">
              <a:buFontTx/>
              <a:buChar char="-"/>
            </a:pPr>
            <a:r>
              <a:rPr lang="en-US" sz="2500" dirty="0"/>
              <a:t>Requirements for smooth pension enrolment leading to retirement</a:t>
            </a:r>
          </a:p>
          <a:p>
            <a:pPr lvl="1" algn="just">
              <a:buFontTx/>
              <a:buChar char="-"/>
            </a:pPr>
            <a:r>
              <a:rPr lang="en-US" sz="2500" dirty="0"/>
              <a:t>Certificate of Service </a:t>
            </a:r>
          </a:p>
          <a:p>
            <a:pPr lvl="1" algn="just">
              <a:buFontTx/>
              <a:buChar char="-"/>
            </a:pPr>
            <a:r>
              <a:rPr lang="en-US" sz="2500" dirty="0">
                <a:solidFill>
                  <a:srgbClr val="FF0000"/>
                </a:solidFill>
              </a:rPr>
              <a:t>Schedules for pensionable appointments</a:t>
            </a:r>
          </a:p>
          <a:p>
            <a:pPr lvl="1" algn="just">
              <a:buFontTx/>
              <a:buChar char="-"/>
            </a:pPr>
            <a:endParaRPr lang="en-US" sz="2500" dirty="0"/>
          </a:p>
          <a:p>
            <a:pPr algn="just">
              <a:buFontTx/>
              <a:buChar char="-"/>
            </a:pPr>
            <a:endParaRPr lang="en-US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66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4EB4AC-30EF-452F-9BF2-2578EA90A02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304800"/>
            <a:ext cx="8333231" cy="640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dirty="0">
                <a:solidFill>
                  <a:schemeClr val="accent1"/>
                </a:solidFill>
              </a:rPr>
              <a:t>Chapter 3: Prescribed Examination for Confirmation </a:t>
            </a:r>
          </a:p>
          <a:p>
            <a:pPr algn="just">
              <a:buFontTx/>
              <a:buChar char="-"/>
            </a:pPr>
            <a:r>
              <a:rPr lang="en-US" sz="3000" b="1" dirty="0"/>
              <a:t>General </a:t>
            </a:r>
          </a:p>
          <a:p>
            <a:pPr algn="just">
              <a:buFontTx/>
              <a:buChar char="-"/>
            </a:pPr>
            <a:r>
              <a:rPr lang="en-US" sz="3000" b="1" dirty="0"/>
              <a:t>Compulsory confirmation / promotion exams</a:t>
            </a:r>
          </a:p>
          <a:p>
            <a:pPr algn="just">
              <a:buFontTx/>
              <a:buChar char="-"/>
            </a:pPr>
            <a:r>
              <a:rPr lang="en-US" sz="3000" b="1" dirty="0"/>
              <a:t>Compulsory examination for junior officers</a:t>
            </a:r>
          </a:p>
          <a:p>
            <a:pPr algn="just">
              <a:buFontTx/>
              <a:buChar char="-"/>
            </a:pPr>
            <a:r>
              <a:rPr lang="en-US" sz="3000" b="1" dirty="0"/>
              <a:t>Police and paramilitary officers</a:t>
            </a:r>
          </a:p>
          <a:p>
            <a:pPr algn="just">
              <a:buFontTx/>
              <a:buChar char="-"/>
            </a:pPr>
            <a:r>
              <a:rPr lang="en-US" sz="3000" b="1" dirty="0"/>
              <a:t>Officers required to pass the examination</a:t>
            </a:r>
          </a:p>
          <a:p>
            <a:pPr algn="just">
              <a:buFontTx/>
              <a:buChar char="-"/>
            </a:pPr>
            <a:r>
              <a:rPr lang="en-US" sz="3000" b="1" dirty="0"/>
              <a:t>Fees for invigilators and examiners</a:t>
            </a:r>
          </a:p>
        </p:txBody>
      </p:sp>
    </p:spTree>
    <p:extLst>
      <p:ext uri="{BB962C8B-B14F-4D97-AF65-F5344CB8AC3E}">
        <p14:creationId xmlns:p14="http://schemas.microsoft.com/office/powerpoint/2010/main" val="77275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4: Emoluments and Increments </a:t>
            </a:r>
          </a:p>
          <a:p>
            <a:pPr algn="just">
              <a:buFontTx/>
              <a:buChar char="-"/>
            </a:pPr>
            <a:r>
              <a:rPr lang="en-US" b="1" dirty="0"/>
              <a:t>Emoluments – IPPIS based on date of assumption to duty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Placed on IPPIS within two months</a:t>
            </a:r>
          </a:p>
          <a:p>
            <a:pPr algn="just">
              <a:buFontTx/>
              <a:buChar char="-"/>
            </a:pPr>
            <a:r>
              <a:rPr lang="en-US" b="1" dirty="0"/>
              <a:t>Annual increment </a:t>
            </a:r>
          </a:p>
          <a:p>
            <a:pPr marL="0" indent="0" algn="just">
              <a:buNone/>
            </a:pPr>
            <a:r>
              <a:rPr lang="en-US" b="1" dirty="0"/>
              <a:t>- Deferment of Increment </a:t>
            </a:r>
          </a:p>
          <a:p>
            <a:pPr marL="0" indent="0" algn="just">
              <a:buNone/>
            </a:pPr>
            <a:r>
              <a:rPr lang="en-US" b="1" dirty="0"/>
              <a:t>- Withholding of Increment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5: Performance Management System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Definition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Progress report on officers on probation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PMS for serving officers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Annual performance management timeline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Performance management cycle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Appraisal for employees on approved absents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Performance appraisal committees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Monitoring and evaluation </a:t>
            </a: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74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6: Reward &amp; Recognition for Outstanding  &amp; Meritorious Service</a:t>
            </a:r>
          </a:p>
          <a:p>
            <a:pPr algn="just">
              <a:buFontTx/>
              <a:buChar char="-"/>
            </a:pPr>
            <a:r>
              <a:rPr lang="en-US" b="1" dirty="0"/>
              <a:t>Motivation to improve work ethics and performance</a:t>
            </a:r>
          </a:p>
          <a:p>
            <a:pPr algn="just">
              <a:buFontTx/>
              <a:buChar char="-"/>
            </a:pPr>
            <a:r>
              <a:rPr lang="en-US" b="1" dirty="0"/>
              <a:t>Spelt out categories of awards and recognition (A-D)</a:t>
            </a:r>
          </a:p>
          <a:p>
            <a:pPr algn="just">
              <a:buFontTx/>
              <a:buChar char="-"/>
            </a:pPr>
            <a:r>
              <a:rPr lang="en-US" b="1" dirty="0"/>
              <a:t>Define selection criteria through selection committees </a:t>
            </a:r>
          </a:p>
          <a:p>
            <a:pPr algn="just">
              <a:buFontTx/>
              <a:buChar char="-"/>
            </a:pPr>
            <a:r>
              <a:rPr lang="en-US" b="1" dirty="0"/>
              <a:t>Annual award ceremony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43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accent1"/>
                </a:solidFill>
              </a:rPr>
              <a:t>Chapter 7:  Training &amp; Staff Development within &amp; Outside Nigeria</a:t>
            </a:r>
          </a:p>
          <a:p>
            <a:pPr algn="just">
              <a:buFontTx/>
              <a:buChar char="-"/>
            </a:pPr>
            <a:r>
              <a:rPr lang="en-US" sz="2600" b="1" dirty="0">
                <a:solidFill>
                  <a:srgbClr val="FF0000"/>
                </a:solidFill>
              </a:rPr>
              <a:t>General </a:t>
            </a:r>
          </a:p>
          <a:p>
            <a:pPr algn="just">
              <a:buFontTx/>
              <a:buChar char="-"/>
            </a:pPr>
            <a:r>
              <a:rPr lang="en-US" sz="2600" b="1" dirty="0">
                <a:solidFill>
                  <a:srgbClr val="FF0000"/>
                </a:solidFill>
              </a:rPr>
              <a:t>Definition of training &amp; capacity building</a:t>
            </a:r>
          </a:p>
          <a:p>
            <a:pPr algn="just">
              <a:buFontTx/>
              <a:buChar char="-"/>
            </a:pPr>
            <a:r>
              <a:rPr lang="en-US" sz="2600" b="1" dirty="0">
                <a:solidFill>
                  <a:srgbClr val="FF0000"/>
                </a:solidFill>
              </a:rPr>
              <a:t>Courses of instruction within Nigeria</a:t>
            </a:r>
          </a:p>
          <a:p>
            <a:pPr algn="just">
              <a:buFontTx/>
              <a:buChar char="-"/>
            </a:pPr>
            <a:r>
              <a:rPr lang="en-US" sz="2600" b="1" dirty="0">
                <a:solidFill>
                  <a:srgbClr val="FF0000"/>
                </a:solidFill>
              </a:rPr>
              <a:t>Categories </a:t>
            </a:r>
          </a:p>
          <a:p>
            <a:pPr lvl="1" algn="just">
              <a:buFontTx/>
              <a:buChar char="-"/>
            </a:pPr>
            <a:r>
              <a:rPr lang="en-US" sz="2300" b="1" dirty="0">
                <a:solidFill>
                  <a:srgbClr val="FF0000"/>
                </a:solidFill>
              </a:rPr>
              <a:t>Long term training</a:t>
            </a:r>
          </a:p>
          <a:p>
            <a:pPr lvl="1" algn="just">
              <a:buFontTx/>
              <a:buChar char="-"/>
            </a:pPr>
            <a:r>
              <a:rPr lang="en-US" sz="2300" b="1" dirty="0">
                <a:solidFill>
                  <a:srgbClr val="FF0000"/>
                </a:solidFill>
              </a:rPr>
              <a:t>In-house training</a:t>
            </a:r>
          </a:p>
          <a:p>
            <a:pPr lvl="1" algn="just">
              <a:buFontTx/>
              <a:buChar char="-"/>
            </a:pPr>
            <a:r>
              <a:rPr lang="en-US" sz="2300" b="1" dirty="0">
                <a:solidFill>
                  <a:srgbClr val="FF0000"/>
                </a:solidFill>
              </a:rPr>
              <a:t>Short term on line course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5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81416" cy="66294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accent1"/>
                </a:solidFill>
              </a:rPr>
              <a:t>Chapter 8: Free Transport Facilities on Official Assignment</a:t>
            </a:r>
          </a:p>
          <a:p>
            <a:pPr algn="just">
              <a:buFontTx/>
              <a:buChar char="-"/>
            </a:pPr>
            <a:r>
              <a:rPr lang="en-US" sz="2900" b="1" dirty="0"/>
              <a:t>End of tour</a:t>
            </a:r>
          </a:p>
          <a:p>
            <a:pPr algn="just">
              <a:buFontTx/>
              <a:buChar char="-"/>
            </a:pPr>
            <a:r>
              <a:rPr lang="en-US" sz="2900" b="1" dirty="0"/>
              <a:t>Use of transport facilities – air, sea &amp; land</a:t>
            </a:r>
          </a:p>
          <a:p>
            <a:pPr algn="just">
              <a:buFontTx/>
              <a:buChar char="-"/>
            </a:pPr>
            <a:r>
              <a:rPr lang="en-US" sz="2900" b="1" dirty="0"/>
              <a:t>Facilities for spouse, 4 children, baggage allowance </a:t>
            </a:r>
          </a:p>
          <a:p>
            <a:pPr algn="just">
              <a:buFontTx/>
              <a:buChar char="-"/>
            </a:pPr>
            <a:r>
              <a:rPr lang="en-US" sz="2900" b="1" dirty="0"/>
              <a:t>Types of journeys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Duty tour journey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Medical consultation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Dental treatment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Hospital treatment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Journeys to new station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Journeys proceeding on retirement </a:t>
            </a:r>
          </a:p>
          <a:p>
            <a:pPr algn="just">
              <a:buFontTx/>
              <a:buChar char="-"/>
            </a:pPr>
            <a:r>
              <a:rPr lang="en-US" sz="2900" b="1" dirty="0"/>
              <a:t>Journeys by air regulated as follows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Business class – PS, Ministers &amp; above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Economy – 07 – 17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Economy – Spouse &amp; 4Children</a:t>
            </a:r>
          </a:p>
          <a:p>
            <a:pPr algn="just">
              <a:buFontTx/>
              <a:buChar char="-"/>
            </a:pPr>
            <a:r>
              <a:rPr lang="en-US" sz="2900" b="1" dirty="0"/>
              <a:t>By road – by treasury circular</a:t>
            </a:r>
          </a:p>
          <a:p>
            <a:pPr algn="just">
              <a:buFontTx/>
              <a:buChar char="-"/>
            </a:pPr>
            <a:r>
              <a:rPr lang="en-US" sz="2900" b="1" dirty="0"/>
              <a:t>Duty visits outside Nigeria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DTA / </a:t>
            </a:r>
            <a:r>
              <a:rPr lang="en-US" sz="2600" b="1" dirty="0" err="1"/>
              <a:t>estacode</a:t>
            </a:r>
            <a:endParaRPr lang="en-US" sz="2600" b="1" dirty="0"/>
          </a:p>
          <a:p>
            <a:pPr lvl="1" algn="just">
              <a:buFontTx/>
              <a:buChar char="-"/>
            </a:pPr>
            <a:r>
              <a:rPr lang="en-US" sz="2600" b="1" dirty="0"/>
              <a:t>Local transportation re-imbursement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5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153400" cy="6321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u="sng" dirty="0"/>
              <a:t>PSR 2021: TABLE OF CONTENTS</a:t>
            </a:r>
            <a:r>
              <a:rPr lang="en-US" b="1" dirty="0">
                <a:solidFill>
                  <a:schemeClr val="accent1"/>
                </a:solidFill>
              </a:rPr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Appointments &amp; Leaving the Service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Prescribed Examination for Confirmation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Emoluments and Increments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Performance Management System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Reward &amp; Recognition for Outstanding  &amp; Meritorious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Training &amp; Staff Development within &amp; Outside Nigeria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Free Transport Facilities on Official Assignment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Visual Meetings &amp; Engagements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Discipline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Petitions &amp; Appeals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Leave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Medical &amp; Dental Procedures; Med Treatment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Allowance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Inventions &amp; Award Committee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Compensation &amp; Insurance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Application of the Public Service Rules to Federal Government Parastatals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Foreign Affairs Rules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Review of the Public Service Rules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077200" cy="6169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9: Virtual Meetings &amp; Engagements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Pre-scheduled conference or scheduled conference outside physical location via meeting medium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Respond to working demands remotely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Chapter shall affect the following meetings / engagement scenarios: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High level intra &amp; inter – Government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Meetings of Boards /Commissions &amp; Parastatals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HOS &amp; Permanent Secretary</a:t>
            </a:r>
          </a:p>
          <a:p>
            <a:pPr lvl="1" algn="just">
              <a:buFontTx/>
              <a:buChar char="-"/>
            </a:pPr>
            <a:r>
              <a:rPr lang="en-US" b="1" dirty="0" err="1">
                <a:solidFill>
                  <a:srgbClr val="FF0000"/>
                </a:solidFill>
              </a:rPr>
              <a:t>Adhoc</a:t>
            </a:r>
            <a:r>
              <a:rPr lang="en-US" b="1" dirty="0">
                <a:solidFill>
                  <a:srgbClr val="FF0000"/>
                </a:solidFill>
              </a:rPr>
              <a:t> Committees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Bilateral negotiations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Local &amp; international webinars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Any other engagement of MDAs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Protocol for virtual engagement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Agenda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Attendance confirm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Circulation of meeting, materials</a:t>
            </a:r>
          </a:p>
          <a:p>
            <a:pPr lvl="1"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Ground rules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45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23C8D52-C580-4D03-A116-FD93062DD2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304800"/>
            <a:ext cx="8333231" cy="640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accent1"/>
                </a:solidFill>
              </a:rPr>
              <a:t>Chapter 10: Discipline </a:t>
            </a:r>
          </a:p>
          <a:p>
            <a:pPr algn="just">
              <a:buFontTx/>
              <a:buChar char="-"/>
            </a:pPr>
            <a:r>
              <a:rPr lang="en-US" b="1" dirty="0"/>
              <a:t>Introduction</a:t>
            </a:r>
          </a:p>
          <a:p>
            <a:pPr algn="just">
              <a:buFontTx/>
              <a:buChar char="-"/>
            </a:pPr>
            <a:r>
              <a:rPr lang="en-US" b="1" dirty="0"/>
              <a:t>General Inefficiency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Definitions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Necessary action to take before instituting a disciplinary action </a:t>
            </a:r>
          </a:p>
          <a:p>
            <a:pPr algn="just">
              <a:buFontTx/>
              <a:buChar char="-"/>
            </a:pPr>
            <a:r>
              <a:rPr lang="en-US" b="1" dirty="0"/>
              <a:t>Misconduct 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Definition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Examples of acts of misconduct – PSR 030301 (a-p)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Disciplinary procedure for misconduct</a:t>
            </a:r>
          </a:p>
          <a:p>
            <a:pPr algn="just">
              <a:buFontTx/>
              <a:buChar char="-"/>
            </a:pPr>
            <a:r>
              <a:rPr lang="en-US" b="1" dirty="0"/>
              <a:t>Serious Misconduct 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Definition</a:t>
            </a:r>
          </a:p>
          <a:p>
            <a:pPr algn="just">
              <a:buFontTx/>
              <a:buChar char="-"/>
            </a:pPr>
            <a:r>
              <a:rPr lang="en-US" b="1" dirty="0"/>
              <a:t>Example of acts of Serious Misconduct – PSR 030402 (a-w)</a:t>
            </a:r>
          </a:p>
          <a:p>
            <a:pPr lvl="2" algn="just">
              <a:buFontTx/>
              <a:buChar char="-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09705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E864EA0-E853-4E06-A6FE-EE637E58F2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152400"/>
            <a:ext cx="8129016" cy="64770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b="1" dirty="0"/>
              <a:t>Disciplinary action for Serious Misconduct</a:t>
            </a:r>
          </a:p>
          <a:p>
            <a:pPr algn="just">
              <a:buFontTx/>
              <a:buChar char="-"/>
            </a:pPr>
            <a:r>
              <a:rPr lang="en-US" b="1" dirty="0"/>
              <a:t>Disciplinary Procedures - General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Report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Query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Committee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FCSC/Board 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Implementation</a:t>
            </a:r>
          </a:p>
          <a:p>
            <a:pPr lvl="2" algn="just">
              <a:buFontTx/>
              <a:buChar char="-"/>
            </a:pPr>
            <a:r>
              <a:rPr lang="en-US" sz="2400" b="1" dirty="0"/>
              <a:t>(Suspension/Interdiction) </a:t>
            </a:r>
          </a:p>
          <a:p>
            <a:pPr algn="just">
              <a:buFontTx/>
              <a:buChar char="-"/>
            </a:pPr>
            <a:r>
              <a:rPr lang="en-US" dirty="0"/>
              <a:t>Conduct prejudicial to Security of the State </a:t>
            </a:r>
          </a:p>
          <a:p>
            <a:pPr algn="just">
              <a:buFontTx/>
              <a:buChar char="-"/>
            </a:pPr>
            <a:r>
              <a:rPr lang="en-US" dirty="0"/>
              <a:t>Retirement in Public Interest </a:t>
            </a:r>
          </a:p>
          <a:p>
            <a:pPr algn="just">
              <a:buFontTx/>
              <a:buChar char="-"/>
            </a:pPr>
            <a:r>
              <a:rPr lang="en-US" dirty="0"/>
              <a:t>Disciplinary measures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Disciplinary procedure for Permanent Secretary [FCSMC-PRESIDENT]</a:t>
            </a:r>
          </a:p>
          <a:p>
            <a:pPr algn="just">
              <a:buFontTx/>
              <a:buChar char="-"/>
            </a:pPr>
            <a:endParaRPr lang="en-US" b="1" dirty="0"/>
          </a:p>
          <a:p>
            <a:pPr lvl="2" algn="just">
              <a:buFontTx/>
              <a:buChar char="-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36506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B5A2E98-255C-4CAC-855C-6E70722B3F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304800"/>
            <a:ext cx="8333231" cy="5943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accent1"/>
                </a:solidFill>
              </a:rPr>
              <a:t>Chapter 11: Petitions &amp; Appeals</a:t>
            </a:r>
          </a:p>
          <a:p>
            <a:pPr algn="just">
              <a:buFontTx/>
              <a:buChar char="-"/>
            </a:pPr>
            <a:r>
              <a:rPr lang="en-US" sz="2600" b="1" dirty="0"/>
              <a:t>Appeal reconsideration of a decision made </a:t>
            </a:r>
          </a:p>
          <a:p>
            <a:pPr algn="just">
              <a:buFontTx/>
              <a:buChar char="-"/>
            </a:pPr>
            <a:r>
              <a:rPr lang="en-US" sz="2600" b="1" dirty="0"/>
              <a:t>Petition – Complain to an ultimate authority of a matter affecting an officer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FCSC – APD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HOS – Conditions of Service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Heads MDAs or Head Government – General issues / Public interest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Head of Government – in triplicate and unsealed and passed through the channels of communication</a:t>
            </a:r>
          </a:p>
          <a:p>
            <a:pPr marL="0" indent="0" algn="just">
              <a:buNone/>
            </a:pP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4131541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2600" b="1" dirty="0"/>
              <a:t>Requirements of good appeals / petition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No political issues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Proper routing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Duplicate / advanced copy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Identity of petitioner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For an illiterate person should be stated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Before  court of law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Illegible / meaningless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Abusive, improper language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Merely repeats itself</a:t>
            </a:r>
          </a:p>
          <a:p>
            <a:pPr lvl="1" algn="just">
              <a:buFontTx/>
              <a:buChar char="-"/>
            </a:pPr>
            <a:r>
              <a:rPr lang="en-US" sz="2400" b="1" dirty="0"/>
              <a:t>Not time barred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52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924800" cy="6092952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12: Leave</a:t>
            </a:r>
          </a:p>
          <a:p>
            <a:pPr algn="just">
              <a:buFontTx/>
              <a:buChar char="-"/>
            </a:pPr>
            <a:r>
              <a:rPr lang="en-US" b="1" dirty="0"/>
              <a:t>General  - definitions of terms like leave, leave address, and leave, leave year, date of resumption</a:t>
            </a:r>
          </a:p>
          <a:p>
            <a:pPr algn="just">
              <a:buFontTx/>
              <a:buChar char="-"/>
            </a:pPr>
            <a:r>
              <a:rPr lang="en-US" b="1" dirty="0"/>
              <a:t>Types of leave</a:t>
            </a:r>
          </a:p>
          <a:p>
            <a:pPr algn="just">
              <a:buFontTx/>
              <a:buChar char="-"/>
            </a:pPr>
            <a:r>
              <a:rPr lang="en-US" b="1" dirty="0"/>
              <a:t>Deferment/Forfeiture of Leave – deferment of leave is abolished 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Paternal leave of 14 days for the male serving officers for every two years</a:t>
            </a:r>
          </a:p>
          <a:p>
            <a:pPr algn="just"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Calculation of leave based on work days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58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153400" cy="65532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3000" b="1" dirty="0">
                <a:solidFill>
                  <a:schemeClr val="accent1"/>
                </a:solidFill>
              </a:rPr>
              <a:t>Chapter 13: Medical &amp; Dental Procedures; Med Treatment </a:t>
            </a:r>
          </a:p>
          <a:p>
            <a:pPr algn="just">
              <a:buFontTx/>
              <a:buChar char="-"/>
            </a:pPr>
            <a:r>
              <a:rPr lang="en-US" sz="3000" b="1" dirty="0"/>
              <a:t> definitions – Healthcare provide, Hospital, medical officer, private practitioner &amp; NHIS/NHIA</a:t>
            </a:r>
          </a:p>
          <a:p>
            <a:pPr algn="just">
              <a:buFontTx/>
              <a:buChar char="-"/>
            </a:pPr>
            <a:r>
              <a:rPr lang="en-US" sz="3000" b="1" dirty="0"/>
              <a:t>Medical examination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At appointment – at entry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In service – every five year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Medical documents as confidential</a:t>
            </a:r>
          </a:p>
          <a:p>
            <a:pPr algn="just">
              <a:buFontTx/>
              <a:buChar char="-"/>
            </a:pPr>
            <a:r>
              <a:rPr lang="en-US" sz="3000" b="1" dirty="0"/>
              <a:t>Facilities for medical treatment – NHIS</a:t>
            </a:r>
          </a:p>
          <a:p>
            <a:pPr algn="just">
              <a:buFontTx/>
              <a:buChar char="-"/>
            </a:pPr>
            <a:r>
              <a:rPr lang="en-US" sz="3000" b="1" dirty="0"/>
              <a:t>Medical treatment overseas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Approval by Head of Service based on recommendation of Healthcare provider to FMH, where it is a life threatening ailment that cannot be treated from within the country – DTA/</a:t>
            </a:r>
            <a:r>
              <a:rPr lang="en-US" sz="2700" b="1" dirty="0" err="1"/>
              <a:t>Estacode</a:t>
            </a:r>
            <a:endParaRPr lang="en-US" sz="2700" b="1" dirty="0"/>
          </a:p>
          <a:p>
            <a:pPr lvl="1" algn="just">
              <a:buFontTx/>
              <a:buChar char="-"/>
            </a:pPr>
            <a:r>
              <a:rPr lang="en-US" sz="2700" b="1" dirty="0"/>
              <a:t>Departments of the officer – half the expenses</a:t>
            </a:r>
          </a:p>
          <a:p>
            <a:pPr algn="just">
              <a:buFontTx/>
              <a:buChar char="-"/>
            </a:pPr>
            <a:endParaRPr lang="en-US" sz="3000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935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001000" cy="61691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3000" b="1" dirty="0"/>
              <a:t>Mandatory comprehensive medical check up – 130208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GLS 16 &amp; above – medical check up locally once in a year 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Such could be escalated by check up abroad but approved by OHOS or President as the case may be</a:t>
            </a:r>
          </a:p>
          <a:p>
            <a:pPr lvl="1" algn="just">
              <a:buFontTx/>
              <a:buChar char="-"/>
            </a:pPr>
            <a:r>
              <a:rPr lang="en-US" sz="2700" b="1" dirty="0"/>
              <a:t>GLS 12 – 15 – once in two years locally – abroad with approval of HOS</a:t>
            </a:r>
          </a:p>
          <a:p>
            <a:pPr lvl="1" algn="just">
              <a:buFontTx/>
              <a:buChar char="-"/>
            </a:pPr>
            <a:r>
              <a:rPr lang="en-US" sz="2700" b="1" dirty="0">
                <a:solidFill>
                  <a:srgbClr val="FF0000"/>
                </a:solidFill>
              </a:rPr>
              <a:t>Others – Medical check up locally every three years – check up by government and not </a:t>
            </a:r>
            <a:r>
              <a:rPr lang="en-US" sz="2700" b="1" dirty="0" err="1">
                <a:solidFill>
                  <a:srgbClr val="FF0000"/>
                </a:solidFill>
              </a:rPr>
              <a:t>monitized</a:t>
            </a:r>
            <a:r>
              <a:rPr lang="en-US" sz="2700" b="1" dirty="0">
                <a:solidFill>
                  <a:srgbClr val="FF0000"/>
                </a:solidFill>
              </a:rPr>
              <a:t> – by MDAs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139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81416" cy="6169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AUTHORITIES OF APPROVALS</a:t>
            </a:r>
          </a:p>
          <a:p>
            <a:pPr marL="514350" indent="-514350">
              <a:buAutoNum type="romanLcPeriod"/>
            </a:pPr>
            <a:r>
              <a:rPr lang="en-GB" dirty="0"/>
              <a:t>President – Council of States, FEC, IGP, Chairmen, SGF, HOS, PS (DGS/CEOs, Brig &amp; above, AIG, Accountant General)</a:t>
            </a:r>
          </a:p>
          <a:p>
            <a:pPr marL="514350" indent="-514350">
              <a:buAutoNum type="romanLcPeriod"/>
            </a:pPr>
            <a:r>
              <a:rPr lang="en-GB" dirty="0"/>
              <a:t>President to be informed – Senate President, Speaker, Member of National Assembly, Chief Justice, Justice of Supreme Court &amp; Appeal Court</a:t>
            </a:r>
          </a:p>
          <a:p>
            <a:pPr marL="514350" indent="-514350">
              <a:buAutoNum type="romanLcPeriod"/>
            </a:pPr>
            <a:r>
              <a:rPr lang="en-GB" dirty="0"/>
              <a:t>HOS – All staff GL 12 and above – Ministries, Extra-ministerial 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Absence from duty on account of ill-health</a:t>
            </a:r>
          </a:p>
          <a:p>
            <a:pPr>
              <a:buFontTx/>
              <a:buChar char="-"/>
            </a:pPr>
            <a:r>
              <a:rPr lang="en-GB" dirty="0"/>
              <a:t>Sick leave rules</a:t>
            </a:r>
          </a:p>
          <a:p>
            <a:pPr>
              <a:buFontTx/>
              <a:buChar char="-"/>
            </a:pPr>
            <a:r>
              <a:rPr lang="en-GB" dirty="0"/>
              <a:t>Burial expenses</a:t>
            </a:r>
          </a:p>
          <a:p>
            <a:pPr lvl="1">
              <a:buFontTx/>
              <a:buChar char="-"/>
            </a:pPr>
            <a:r>
              <a:rPr lang="en-GB" dirty="0"/>
              <a:t>Overseas – repatriate to Nigeria corps of an officer or his spouse limited to the following (a) embalming (b) coffin (c) transportation (d) advert</a:t>
            </a:r>
          </a:p>
          <a:p>
            <a:pPr>
              <a:buFontTx/>
              <a:buChar char="-"/>
            </a:pPr>
            <a:r>
              <a:rPr lang="en-GB" dirty="0"/>
              <a:t>At home – pensionable officer dies</a:t>
            </a:r>
          </a:p>
          <a:p>
            <a:pPr marL="365760" lvl="1" indent="0" defTabSz="623888">
              <a:buNone/>
            </a:pP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. 	Cost of burial (embalmment, mortuary bills, coffin/casket at an appropriate    	percentage of total emolument 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GL 03 -06 110%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GL 07-10 – 90%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GL 12-14 – 80%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GL 15-16 -  70%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GL 17 – 70%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Consolidated – 100%</a:t>
            </a:r>
          </a:p>
          <a:p>
            <a:pPr marL="365760" lvl="1" indent="0">
              <a:buNone/>
            </a:pPr>
            <a:r>
              <a:rPr lang="en-GB" dirty="0"/>
              <a:t>ii.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995688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accent1"/>
                </a:solidFill>
              </a:rPr>
              <a:t>Chapter 14: Allowance 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Definition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Types (</a:t>
            </a:r>
            <a:r>
              <a:rPr lang="en-US" sz="2600" b="1" dirty="0" err="1"/>
              <a:t>a-v</a:t>
            </a:r>
            <a:r>
              <a:rPr lang="en-US" sz="2600" b="1" dirty="0"/>
              <a:t>)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Grading for purpose of allowance</a:t>
            </a:r>
          </a:p>
          <a:p>
            <a:pPr lvl="1" algn="just">
              <a:buFontTx/>
              <a:buChar char="-"/>
            </a:pPr>
            <a:r>
              <a:rPr lang="en-US" sz="2600" b="1" dirty="0"/>
              <a:t>Definitions of the types of allowance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15: Inventions &amp; Award Committee</a:t>
            </a:r>
          </a:p>
          <a:p>
            <a:pPr algn="just">
              <a:buFontTx/>
              <a:buChar char="-"/>
            </a:pPr>
            <a:r>
              <a:rPr lang="en-US" b="1" dirty="0"/>
              <a:t>Inventions and award committees and their functions</a:t>
            </a:r>
          </a:p>
          <a:p>
            <a:pPr algn="just">
              <a:buFontTx/>
              <a:buChar char="-"/>
            </a:pPr>
            <a:r>
              <a:rPr lang="en-US" b="1" dirty="0"/>
              <a:t>Controlling rights &amp; patents</a:t>
            </a:r>
          </a:p>
          <a:p>
            <a:pPr algn="just">
              <a:buFontTx/>
              <a:buChar char="-"/>
            </a:pPr>
            <a:r>
              <a:rPr lang="en-US" b="1" dirty="0"/>
              <a:t>Awards &amp; share of commercial proceeds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16: Compensation &amp; Insurance</a:t>
            </a:r>
          </a:p>
          <a:p>
            <a:pPr algn="just">
              <a:buFontTx/>
              <a:buChar char="-"/>
            </a:pPr>
            <a:r>
              <a:rPr lang="en-US" b="1" dirty="0"/>
              <a:t>Loss of property</a:t>
            </a:r>
          </a:p>
          <a:p>
            <a:pPr algn="just">
              <a:buFontTx/>
              <a:buChar char="-"/>
            </a:pPr>
            <a:r>
              <a:rPr lang="en-US" b="1" dirty="0"/>
              <a:t>Loss of Life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5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510016" cy="655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b="1" dirty="0"/>
              <a:t>Session Objectives</a:t>
            </a:r>
            <a:endParaRPr lang="en-US" sz="3000" dirty="0"/>
          </a:p>
          <a:p>
            <a:pPr marL="0" indent="0" algn="just">
              <a:buNone/>
            </a:pPr>
            <a:r>
              <a:rPr lang="en-US" sz="3000" dirty="0"/>
              <a:t>At the end of the session, participants will be able to: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3000" dirty="0"/>
              <a:t>discuss the difference between Civil and Public Services at the federal level;</a:t>
            </a:r>
          </a:p>
          <a:p>
            <a:pPr lvl="0" algn="just">
              <a:lnSpc>
                <a:spcPct val="150000"/>
              </a:lnSpc>
            </a:pPr>
            <a:r>
              <a:rPr lang="en-US" sz="3000" dirty="0"/>
              <a:t>define the new Public Service Rules;</a:t>
            </a:r>
          </a:p>
          <a:p>
            <a:pPr lvl="0" algn="just">
              <a:lnSpc>
                <a:spcPct val="150000"/>
              </a:lnSpc>
            </a:pPr>
            <a:r>
              <a:rPr lang="en-US" sz="3000" dirty="0"/>
              <a:t>discuss the chapters in the new Public Service Rules; and</a:t>
            </a:r>
          </a:p>
          <a:p>
            <a:pPr lvl="0" algn="just">
              <a:lnSpc>
                <a:spcPct val="150000"/>
              </a:lnSpc>
            </a:pPr>
            <a:r>
              <a:rPr lang="en-US" sz="3000" dirty="0" err="1"/>
              <a:t>itemise</a:t>
            </a:r>
            <a:r>
              <a:rPr lang="en-US" sz="3000" dirty="0"/>
              <a:t> the importance of the new Public Service Rules in governance.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60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553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1"/>
                </a:solidFill>
              </a:rPr>
              <a:t>Chapter 17: Application of the Public Service Rules to Federal Government Parastatals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General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Home enabling laws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Conditions of service to be approved by Head of Service based on Board’s recommendation 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No deviations from the general rules of the PSR 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Where no Internal Rules; PSR applies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Board/Council matters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Full time and part time members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APD - Appropriate Committees (JSC &amp; SSC) </a:t>
            </a:r>
          </a:p>
          <a:p>
            <a:pPr lvl="1"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All appointments and promotion of Senior Officers have to be approved by the board</a:t>
            </a:r>
          </a:p>
          <a:p>
            <a:pPr lvl="1"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 provision of PSR 020802 b, c, &amp; d on eligibility for promotion shall apply to all parastatals </a:t>
            </a:r>
          </a:p>
          <a:p>
            <a:pPr lvl="1"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Provisions of sections 2-6 in chapter 10 shall guide parastatals on disciplinary matter</a:t>
            </a:r>
          </a:p>
          <a:p>
            <a:pPr lvl="1" algn="just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 in case of paramilitary service, the disciplinary procedures adopted in the respective services shall </a:t>
            </a:r>
            <a:r>
              <a:rPr lang="en-US" b="1" dirty="0">
                <a:solidFill>
                  <a:srgbClr val="FF0000"/>
                </a:solidFill>
              </a:rPr>
              <a:t>also</a:t>
            </a:r>
            <a:r>
              <a:rPr lang="en-US" dirty="0">
                <a:solidFill>
                  <a:srgbClr val="FF0000"/>
                </a:solidFill>
              </a:rPr>
              <a:t> apply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674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001000" cy="60929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dirty="0"/>
              <a:t>Leaving the service – section 9 in chapter 2 of the PSR applies</a:t>
            </a:r>
          </a:p>
          <a:p>
            <a:pPr algn="just">
              <a:buFontTx/>
              <a:buChar char="-"/>
            </a:pPr>
            <a:r>
              <a:rPr lang="en-US" dirty="0"/>
              <a:t>Appeals &amp; petition – Office will comply with Section 2 of Chapter 11 of PSR </a:t>
            </a:r>
            <a:r>
              <a:rPr lang="en-US" dirty="0" err="1"/>
              <a:t>i.e</a:t>
            </a:r>
            <a:r>
              <a:rPr lang="en-US" dirty="0"/>
              <a:t> appeal to the Government shall be by submission through the immediate superior, Chief Executive, Board, Supervising Ministry</a:t>
            </a:r>
          </a:p>
          <a:p>
            <a:pPr algn="just">
              <a:buFontTx/>
              <a:buChar char="-"/>
            </a:pPr>
            <a:endParaRPr lang="en-US" dirty="0"/>
          </a:p>
          <a:p>
            <a:pPr algn="just">
              <a:buFontTx/>
              <a:buChar char="-"/>
            </a:pPr>
            <a:endParaRPr lang="en-US" dirty="0"/>
          </a:p>
          <a:p>
            <a:pPr algn="just">
              <a:buFontTx/>
              <a:buChar char="-"/>
            </a:pPr>
            <a:endParaRPr lang="en-US" dirty="0"/>
          </a:p>
          <a:p>
            <a:pPr algn="just">
              <a:buFontTx/>
              <a:buChar char="-"/>
            </a:pP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E66928-687A-4D46-90AC-0F0D096AB2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7924800" cy="63215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200" b="1" dirty="0"/>
              <a:t>Importance of the Public Service Rules (PSR) </a:t>
            </a:r>
            <a:endParaRPr lang="en-US" sz="3200" dirty="0"/>
          </a:p>
          <a:p>
            <a:pPr lvl="0" algn="just"/>
            <a:r>
              <a:rPr lang="en-US" sz="3200" dirty="0" err="1"/>
              <a:t>Standardises</a:t>
            </a:r>
            <a:r>
              <a:rPr lang="en-US" sz="3200" dirty="0"/>
              <a:t> and unifies the principles /rules governing the conduct of the Civil Service business.</a:t>
            </a:r>
          </a:p>
          <a:p>
            <a:pPr lvl="0" algn="just"/>
            <a:r>
              <a:rPr lang="en-US" sz="3200" dirty="0"/>
              <a:t>Provides guidance and direction in the proper conduct of the management of the Public Service.</a:t>
            </a:r>
          </a:p>
          <a:p>
            <a:pPr lvl="0" algn="just"/>
            <a:r>
              <a:rPr lang="en-US" sz="3200" dirty="0"/>
              <a:t>Ensures discipline and proper conduct and practices by public officers.</a:t>
            </a:r>
            <a:endParaRPr lang="en-US" sz="3000" dirty="0"/>
          </a:p>
          <a:p>
            <a:pPr lvl="0" algn="just"/>
            <a:r>
              <a:rPr lang="en-US" sz="3000" dirty="0"/>
              <a:t>Enhances fairness, accountability and Good Governance.</a:t>
            </a:r>
          </a:p>
          <a:p>
            <a:pPr algn="just"/>
            <a:r>
              <a:rPr lang="en-US" sz="3000" dirty="0"/>
              <a:t>Material used for career development of public/civil servants (Promotion Examination)</a:t>
            </a:r>
          </a:p>
          <a:p>
            <a:pPr algn="just"/>
            <a:r>
              <a:rPr lang="en-US" sz="3000" dirty="0"/>
              <a:t>Defines Conditions of Service and Human Resource Management Procedures</a:t>
            </a:r>
          </a:p>
          <a:p>
            <a:pPr marL="0" indent="0" algn="just">
              <a:buNone/>
            </a:pPr>
            <a:endParaRPr lang="en-US" sz="3200" b="1" dirty="0"/>
          </a:p>
          <a:p>
            <a:pPr algn="just"/>
            <a:endParaRPr lang="en-US" sz="3000" dirty="0"/>
          </a:p>
          <a:p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95194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295834"/>
            <a:ext cx="8109966" cy="63335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dirty="0"/>
              <a:t>Conclusion</a:t>
            </a:r>
            <a:endParaRPr lang="en-US" sz="3000" dirty="0"/>
          </a:p>
          <a:p>
            <a:pPr lvl="0" algn="just"/>
            <a:r>
              <a:rPr lang="en-US" sz="3000" dirty="0"/>
              <a:t>The Public Service Rules are very essential in ensuring that proper implementation of government policies and businesses are achieved.</a:t>
            </a:r>
          </a:p>
          <a:p>
            <a:pPr lvl="0" algn="just"/>
            <a:r>
              <a:rPr lang="en-US" sz="3000" dirty="0"/>
              <a:t>Public officers should acquaint themselves with these Rules and Regulations that guide Public sector administration. </a:t>
            </a:r>
          </a:p>
          <a:p>
            <a:pPr algn="just"/>
            <a:r>
              <a:rPr lang="en-US" sz="3000" dirty="0"/>
              <a:t>To achieve this, the book should therefore be among important reference materials for consultation and guidance.</a:t>
            </a:r>
          </a:p>
          <a:p>
            <a:pPr marL="0" indent="0" algn="just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06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A75CA-2AEA-4C0C-8EAD-FC737AEF8B3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/>
              <a:t>THANK YOU FOR YOUR ATTENTION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71378-0A8C-42F2-B56C-20C4B9C352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2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510016" cy="6705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dirty="0"/>
              <a:t>Introduction</a:t>
            </a:r>
            <a:endParaRPr lang="en-US" sz="3000" dirty="0"/>
          </a:p>
          <a:p>
            <a:pPr lvl="0" algn="just"/>
            <a:r>
              <a:rPr lang="en-US" sz="3000" dirty="0"/>
              <a:t>As a social animal, man is in need of rules for guidance, orderliness and peaceful co existence.</a:t>
            </a:r>
          </a:p>
          <a:p>
            <a:pPr lvl="0" algn="just"/>
            <a:r>
              <a:rPr lang="en-US" sz="3000" dirty="0"/>
              <a:t>In the same vein, every organization must have a set of rules intended to regulate the conduct of it’s members if it must function effectively.</a:t>
            </a:r>
          </a:p>
          <a:p>
            <a:pPr lvl="0" algn="just"/>
            <a:r>
              <a:rPr lang="en-US" sz="3000" dirty="0"/>
              <a:t>This underscores the importance of Service Rules in an organization especially Public Service.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099C-7704-4805-872D-8C1C77CD4A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711952"/>
          </a:xfrm>
        </p:spPr>
        <p:txBody>
          <a:bodyPr/>
          <a:lstStyle/>
          <a:p>
            <a:pPr lvl="0" algn="just"/>
            <a:r>
              <a:rPr lang="en-US" sz="3000" b="1" dirty="0"/>
              <a:t>Such rules include among others Public Service Rules (PSR), Financial Regulations (FR), Public Procurement Act, Fiscal Responsibility Act and Internal Rules of the organizations. </a:t>
            </a:r>
          </a:p>
          <a:p>
            <a:pPr lvl="0" algn="just"/>
            <a:r>
              <a:rPr lang="en-US" sz="3000" dirty="0"/>
              <a:t>The purpose of this presentation is to discuss the book “Public Service Rules” (2021).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CB8CD-14D0-463D-9C4D-88DF7EE336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53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GB" b="1">
                <a:solidFill>
                  <a:schemeClr val="tx1"/>
                </a:solidFill>
              </a:rPr>
              <a:t>CIVIL SERVICE/PUBLIC </a:t>
            </a:r>
            <a:r>
              <a:rPr lang="en-GB" b="1" dirty="0">
                <a:solidFill>
                  <a:schemeClr val="tx1"/>
                </a:solidFill>
              </a:rPr>
              <a:t>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81416" cy="5559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All work for government</a:t>
            </a:r>
          </a:p>
          <a:p>
            <a:pPr algn="just"/>
            <a:r>
              <a:rPr lang="en-GB" dirty="0"/>
              <a:t>All are paid by tax-payers money</a:t>
            </a:r>
          </a:p>
          <a:p>
            <a:pPr algn="just"/>
            <a:r>
              <a:rPr lang="en-GB" dirty="0"/>
              <a:t>All expected to provide public service.</a:t>
            </a:r>
          </a:p>
          <a:p>
            <a:pPr marL="0" indent="0" algn="just">
              <a:buNone/>
            </a:pPr>
            <a:r>
              <a:rPr lang="en-GB" b="1" dirty="0"/>
              <a:t>Civil Service:</a:t>
            </a:r>
          </a:p>
          <a:p>
            <a:pPr algn="just"/>
            <a:r>
              <a:rPr lang="en-GB" dirty="0"/>
              <a:t>Employees of government in civil capacity found in the offices of President, V-President, Ministries and Extra-Ministerial Offices.</a:t>
            </a:r>
          </a:p>
          <a:p>
            <a:pPr algn="just"/>
            <a:r>
              <a:rPr lang="en-GB" dirty="0"/>
              <a:t>Their Appointments, promotion and discipline are centrally handled by Federal Civil Commission and managed by the Office of the Head of Civil Service of the Federation.</a:t>
            </a:r>
          </a:p>
          <a:p>
            <a:pPr algn="just"/>
            <a:r>
              <a:rPr lang="en-GB" dirty="0"/>
              <a:t>Provide oversight function on their parastatals / agencies</a:t>
            </a:r>
          </a:p>
          <a:p>
            <a:pPr algn="just"/>
            <a:r>
              <a:rPr lang="en-GB" dirty="0"/>
              <a:t>Service in the federation in Civil capacity as a staff of President, Vice-President, Ministry, and Extra-ministerial offices of Federation assign with responsibility for any business of the Government of the Federation. It is a body or organ which enjoys continuity </a:t>
            </a:r>
          </a:p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5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Public Service:</a:t>
            </a:r>
          </a:p>
          <a:p>
            <a:pPr algn="just"/>
            <a:r>
              <a:rPr lang="en-GB" dirty="0"/>
              <a:t>Appointees of government </a:t>
            </a:r>
            <a:r>
              <a:rPr lang="en-GB" dirty="0" err="1"/>
              <a:t>e.g</a:t>
            </a:r>
            <a:r>
              <a:rPr lang="en-GB" dirty="0"/>
              <a:t> Hon. Ministers, Chairmen of Boards, Directors General, Managing Directors.</a:t>
            </a:r>
          </a:p>
          <a:p>
            <a:pPr algn="just"/>
            <a:r>
              <a:rPr lang="en-GB" dirty="0"/>
              <a:t>Employees of government e.g. All Agencies, Police, Military and other uniformed. Have their enabling laws for their appointments, promotion, discipline and approved condition of service.</a:t>
            </a:r>
          </a:p>
          <a:p>
            <a:pPr algn="just"/>
            <a:r>
              <a:rPr lang="en-GB" dirty="0"/>
              <a:t>Electees of public to work in government e.g. elected members of the National Assembly</a:t>
            </a:r>
          </a:p>
          <a:p>
            <a:pPr algn="just"/>
            <a:r>
              <a:rPr lang="en-GB" dirty="0"/>
              <a:t>Service of the Federation in any capacity in respect of the Government of the Federation as defined in part 4 section 318 of 1999 constitution as amended.</a:t>
            </a:r>
          </a:p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01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077200" cy="640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/>
              <a:t>THE PUBLIC SERVICE RULES</a:t>
            </a:r>
            <a:endParaRPr lang="en-US" sz="3600" dirty="0"/>
          </a:p>
          <a:p>
            <a:pPr algn="just"/>
            <a:r>
              <a:rPr lang="en-US" sz="3000" dirty="0"/>
              <a:t>A book containing policies, guidelines, and rules for the administration of the Nigeria Public Service including the Civil Service. </a:t>
            </a:r>
          </a:p>
          <a:p>
            <a:pPr algn="just"/>
            <a:r>
              <a:rPr lang="en-US" sz="3000" dirty="0"/>
              <a:t>They are the principles and procedures that guide the conduct of Government business emphasising transparency, accountability, justice and equity.</a:t>
            </a:r>
          </a:p>
          <a:p>
            <a:pPr algn="just"/>
            <a:r>
              <a:rPr lang="en-US" sz="3000" dirty="0"/>
              <a:t>They define conditions of service and Human Resource Management procedures.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2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39F9A-87F9-4605-A35E-A6BD5BD419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0"/>
            <a:ext cx="7519416" cy="6473952"/>
          </a:xfrm>
        </p:spPr>
        <p:txBody>
          <a:bodyPr>
            <a:normAutofit lnSpcReduction="10000"/>
          </a:bodyPr>
          <a:lstStyle/>
          <a:p>
            <a:pPr algn="just"/>
            <a:endParaRPr lang="en-US" sz="3000" b="1" dirty="0"/>
          </a:p>
          <a:p>
            <a:pPr marL="0" lvl="0" indent="0" algn="just">
              <a:buNone/>
            </a:pPr>
            <a:r>
              <a:rPr lang="en-US" sz="3000" b="1" dirty="0"/>
              <a:t>Historical Background: Yesterday</a:t>
            </a:r>
          </a:p>
          <a:p>
            <a:pPr algn="just"/>
            <a:r>
              <a:rPr lang="en-US" sz="3000" b="1" dirty="0"/>
              <a:t>Before and immediately</a:t>
            </a:r>
            <a:r>
              <a:rPr lang="en-US" sz="3000" dirty="0"/>
              <a:t> after Independence, the rules used to be known as </a:t>
            </a:r>
            <a:r>
              <a:rPr lang="en-US" sz="3000" b="1" dirty="0"/>
              <a:t>General Orders.</a:t>
            </a:r>
            <a:endParaRPr lang="en-US" sz="3000" dirty="0"/>
          </a:p>
          <a:p>
            <a:pPr marL="0" lvl="0" indent="0" algn="just">
              <a:buNone/>
            </a:pPr>
            <a:endParaRPr lang="en-US" sz="3000" dirty="0"/>
          </a:p>
          <a:p>
            <a:pPr lvl="0" algn="just"/>
            <a:r>
              <a:rPr lang="en-US" sz="3000" dirty="0"/>
              <a:t>From 1970, they were known as </a:t>
            </a:r>
            <a:r>
              <a:rPr lang="en-US" sz="3000" b="1" dirty="0"/>
              <a:t>Civil</a:t>
            </a:r>
            <a:r>
              <a:rPr lang="en-US" sz="3000" dirty="0"/>
              <a:t> </a:t>
            </a:r>
            <a:r>
              <a:rPr lang="en-US" sz="3000" b="1" dirty="0"/>
              <a:t>Service</a:t>
            </a:r>
            <a:r>
              <a:rPr lang="en-US" sz="3000" dirty="0"/>
              <a:t> </a:t>
            </a:r>
            <a:r>
              <a:rPr lang="en-US" sz="3000" b="1" dirty="0"/>
              <a:t>Rules</a:t>
            </a:r>
            <a:r>
              <a:rPr lang="en-US" sz="3000" dirty="0"/>
              <a:t>. </a:t>
            </a:r>
          </a:p>
          <a:p>
            <a:pPr lvl="0" algn="just"/>
            <a:r>
              <a:rPr lang="en-US" sz="3000" dirty="0"/>
              <a:t>In 2000, the Civil Service Rules were reviewed and made all encompassing in  application to include Public Officers and civil servants. The book became  “</a:t>
            </a:r>
            <a:r>
              <a:rPr lang="en-US" sz="3000" b="1" dirty="0"/>
              <a:t>Public</a:t>
            </a:r>
            <a:r>
              <a:rPr lang="en-US" sz="3000" dirty="0"/>
              <a:t> </a:t>
            </a:r>
            <a:r>
              <a:rPr lang="en-US" sz="3000" b="1" dirty="0"/>
              <a:t>Service</a:t>
            </a:r>
            <a:r>
              <a:rPr lang="en-US" sz="3000" dirty="0"/>
              <a:t> </a:t>
            </a:r>
            <a:r>
              <a:rPr lang="en-US" sz="3000" b="1" dirty="0"/>
              <a:t>Rules</a:t>
            </a:r>
            <a:r>
              <a:rPr lang="en-US" sz="3000" dirty="0"/>
              <a:t>’’. It had 23 Chapters. </a:t>
            </a:r>
          </a:p>
          <a:p>
            <a:pPr lvl="0" algn="just"/>
            <a:endParaRPr lang="en-US" sz="3000" dirty="0"/>
          </a:p>
          <a:p>
            <a:pPr marL="0" indent="0" algn="just">
              <a:buNone/>
            </a:pPr>
            <a:endParaRPr lang="en-US" sz="3000" dirty="0"/>
          </a:p>
          <a:p>
            <a:endParaRPr lang="en-GB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AC367-123D-41D7-91FE-8B307AEBE39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0A083E-EB9F-4340-956E-441D2439923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2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832</TotalTime>
  <Words>2328</Words>
  <Application>Microsoft Office PowerPoint</Application>
  <PresentationFormat>On-screen Show (4:3)</PresentationFormat>
  <Paragraphs>344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Calibri</vt:lpstr>
      <vt:lpstr>Century Schoolbook</vt:lpstr>
      <vt:lpstr>Courier New</vt:lpstr>
      <vt:lpstr>Eras Bold ITC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CIVIL SERVICE/PUBLIC SERVICE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Chapters of the Public Service Rules (PSR)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Saleh</dc:creator>
  <cp:lastModifiedBy>SAMU MGT</cp:lastModifiedBy>
  <cp:revision>106</cp:revision>
  <cp:lastPrinted>2023-09-29T16:47:23Z</cp:lastPrinted>
  <dcterms:created xsi:type="dcterms:W3CDTF">2016-08-03T17:53:08Z</dcterms:created>
  <dcterms:modified xsi:type="dcterms:W3CDTF">2024-02-28T08:44:56Z</dcterms:modified>
</cp:coreProperties>
</file>