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9"/>
  </p:notesMasterIdLst>
  <p:sldIdLst>
    <p:sldId id="256" r:id="rId3"/>
    <p:sldId id="257" r:id="rId4"/>
    <p:sldId id="286" r:id="rId5"/>
    <p:sldId id="317" r:id="rId6"/>
    <p:sldId id="318" r:id="rId7"/>
    <p:sldId id="319" r:id="rId8"/>
    <p:sldId id="320" r:id="rId9"/>
    <p:sldId id="324" r:id="rId10"/>
    <p:sldId id="258" r:id="rId11"/>
    <p:sldId id="323" r:id="rId12"/>
    <p:sldId id="259" r:id="rId13"/>
    <p:sldId id="260" r:id="rId14"/>
    <p:sldId id="261" r:id="rId15"/>
    <p:sldId id="262" r:id="rId16"/>
    <p:sldId id="263" r:id="rId17"/>
    <p:sldId id="264" r:id="rId18"/>
    <p:sldId id="265" r:id="rId19"/>
    <p:sldId id="283" r:id="rId20"/>
    <p:sldId id="284" r:id="rId21"/>
    <p:sldId id="267" r:id="rId22"/>
    <p:sldId id="268" r:id="rId23"/>
    <p:sldId id="269" r:id="rId24"/>
    <p:sldId id="711" r:id="rId25"/>
    <p:sldId id="712" r:id="rId26"/>
    <p:sldId id="270" r:id="rId27"/>
    <p:sldId id="707" r:id="rId28"/>
    <p:sldId id="708" r:id="rId29"/>
    <p:sldId id="709" r:id="rId30"/>
    <p:sldId id="710" r:id="rId31"/>
    <p:sldId id="271" r:id="rId32"/>
    <p:sldId id="272" r:id="rId33"/>
    <p:sldId id="273" r:id="rId34"/>
    <p:sldId id="274" r:id="rId35"/>
    <p:sldId id="275" r:id="rId36"/>
    <p:sldId id="278" r:id="rId37"/>
    <p:sldId id="322" r:id="rId38"/>
    <p:sldId id="321" r:id="rId39"/>
    <p:sldId id="714" r:id="rId40"/>
    <p:sldId id="715" r:id="rId41"/>
    <p:sldId id="716" r:id="rId42"/>
    <p:sldId id="717" r:id="rId43"/>
    <p:sldId id="718" r:id="rId44"/>
    <p:sldId id="719" r:id="rId45"/>
    <p:sldId id="720" r:id="rId46"/>
    <p:sldId id="713" r:id="rId47"/>
    <p:sldId id="28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DA400-2C65-44BE-91B6-BB2663E6D2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236B308-8DB4-427D-8A15-F2752064A7A8}">
      <dgm:prSet/>
      <dgm:spPr/>
      <dgm:t>
        <a:bodyPr/>
        <a:lstStyle/>
        <a:p>
          <a:r>
            <a:rPr lang="en-US"/>
            <a:t>Introduction</a:t>
          </a:r>
          <a:endParaRPr lang="en-GB"/>
        </a:p>
      </dgm:t>
    </dgm:pt>
    <dgm:pt modelId="{C84CE7B9-11BB-4941-8BA0-DA73FA092066}" type="parTrans" cxnId="{7C92E9E6-2871-4E7B-B928-7824B638644A}">
      <dgm:prSet/>
      <dgm:spPr/>
      <dgm:t>
        <a:bodyPr/>
        <a:lstStyle/>
        <a:p>
          <a:endParaRPr lang="en-GB"/>
        </a:p>
      </dgm:t>
    </dgm:pt>
    <dgm:pt modelId="{137756E0-F025-490F-A0E2-DB444A18B11E}" type="sibTrans" cxnId="{7C92E9E6-2871-4E7B-B928-7824B638644A}">
      <dgm:prSet/>
      <dgm:spPr/>
      <dgm:t>
        <a:bodyPr/>
        <a:lstStyle/>
        <a:p>
          <a:endParaRPr lang="en-GB"/>
        </a:p>
      </dgm:t>
    </dgm:pt>
    <dgm:pt modelId="{26FA9959-A0C6-4EA7-B578-874D88D48817}" type="pres">
      <dgm:prSet presAssocID="{EABDA400-2C65-44BE-91B6-BB2663E6D2ED}" presName="linear" presStyleCnt="0">
        <dgm:presLayoutVars>
          <dgm:animLvl val="lvl"/>
          <dgm:resizeHandles val="exact"/>
        </dgm:presLayoutVars>
      </dgm:prSet>
      <dgm:spPr/>
    </dgm:pt>
    <dgm:pt modelId="{ECB88F80-C74A-47A4-AD1B-2B9C034819A6}" type="pres">
      <dgm:prSet presAssocID="{F236B308-8DB4-427D-8A15-F2752064A7A8}" presName="parentText" presStyleLbl="node1" presStyleIdx="0" presStyleCnt="1">
        <dgm:presLayoutVars>
          <dgm:chMax val="0"/>
          <dgm:bulletEnabled val="1"/>
        </dgm:presLayoutVars>
      </dgm:prSet>
      <dgm:spPr/>
    </dgm:pt>
  </dgm:ptLst>
  <dgm:cxnLst>
    <dgm:cxn modelId="{23A3E241-03BF-4C6E-B95E-5D1845C41E10}" type="presOf" srcId="{F236B308-8DB4-427D-8A15-F2752064A7A8}" destId="{ECB88F80-C74A-47A4-AD1B-2B9C034819A6}" srcOrd="0" destOrd="0" presId="urn:microsoft.com/office/officeart/2005/8/layout/vList2"/>
    <dgm:cxn modelId="{792100CD-2CB7-49F1-BB41-82E66DD3DAFF}" type="presOf" srcId="{EABDA400-2C65-44BE-91B6-BB2663E6D2ED}" destId="{26FA9959-A0C6-4EA7-B578-874D88D48817}" srcOrd="0" destOrd="0" presId="urn:microsoft.com/office/officeart/2005/8/layout/vList2"/>
    <dgm:cxn modelId="{7C92E9E6-2871-4E7B-B928-7824B638644A}" srcId="{EABDA400-2C65-44BE-91B6-BB2663E6D2ED}" destId="{F236B308-8DB4-427D-8A15-F2752064A7A8}" srcOrd="0" destOrd="0" parTransId="{C84CE7B9-11BB-4941-8BA0-DA73FA092066}" sibTransId="{137756E0-F025-490F-A0E2-DB444A18B11E}"/>
    <dgm:cxn modelId="{DD9B1188-DE4C-4CA2-99A6-66789A98ABCC}" type="presParOf" srcId="{26FA9959-A0C6-4EA7-B578-874D88D48817}" destId="{ECB88F80-C74A-47A4-AD1B-2B9C034819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3F2AE-08CE-4496-89CB-4C3DBD898F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1172140-A3C0-4DD2-BED7-7016CEF10C3E}">
      <dgm:prSet/>
      <dgm:spPr/>
      <dgm:t>
        <a:bodyPr/>
        <a:lstStyle/>
        <a:p>
          <a:r>
            <a:rPr lang="en-US" dirty="0"/>
            <a:t>Research studies are revealing that ‘Non-Muslim Countries Reflect Islamic Values Better than Muslim Countries’</a:t>
          </a:r>
          <a:endParaRPr lang="en-GB" dirty="0"/>
        </a:p>
      </dgm:t>
    </dgm:pt>
    <dgm:pt modelId="{CBBF295F-37AB-4287-959B-7A6904075231}" type="parTrans" cxnId="{CA466877-1C5A-48B9-965E-A26D329F9F1E}">
      <dgm:prSet/>
      <dgm:spPr/>
      <dgm:t>
        <a:bodyPr/>
        <a:lstStyle/>
        <a:p>
          <a:endParaRPr lang="en-GB"/>
        </a:p>
      </dgm:t>
    </dgm:pt>
    <dgm:pt modelId="{713B40C1-E965-40E8-9FD3-FEA2068B1FCE}" type="sibTrans" cxnId="{CA466877-1C5A-48B9-965E-A26D329F9F1E}">
      <dgm:prSet/>
      <dgm:spPr/>
      <dgm:t>
        <a:bodyPr/>
        <a:lstStyle/>
        <a:p>
          <a:endParaRPr lang="en-GB"/>
        </a:p>
      </dgm:t>
    </dgm:pt>
    <dgm:pt modelId="{2C96A52C-DE3C-433F-8468-C88710E5C4A2}">
      <dgm:prSet/>
      <dgm:spPr/>
      <dgm:t>
        <a:bodyPr/>
        <a:lstStyle/>
        <a:p>
          <a:r>
            <a:rPr lang="en-US"/>
            <a:t>The highest ranked Muslims countries (such as Malaysia, UAE and Qatar) only managed mid-table positions. </a:t>
          </a:r>
          <a:endParaRPr lang="en-GB"/>
        </a:p>
      </dgm:t>
    </dgm:pt>
    <dgm:pt modelId="{34333386-471A-4C73-8BA7-26ADAFC7F2FF}" type="parTrans" cxnId="{AC1AC8E7-A2A4-450A-BB06-F2EB375F6396}">
      <dgm:prSet/>
      <dgm:spPr/>
      <dgm:t>
        <a:bodyPr/>
        <a:lstStyle/>
        <a:p>
          <a:endParaRPr lang="en-GB"/>
        </a:p>
      </dgm:t>
    </dgm:pt>
    <dgm:pt modelId="{0DC7CFE8-9FB4-4F05-B0F7-AF4F93091E37}" type="sibTrans" cxnId="{AC1AC8E7-A2A4-450A-BB06-F2EB375F6396}">
      <dgm:prSet/>
      <dgm:spPr/>
      <dgm:t>
        <a:bodyPr/>
        <a:lstStyle/>
        <a:p>
          <a:endParaRPr lang="en-GB"/>
        </a:p>
      </dgm:t>
    </dgm:pt>
    <dgm:pt modelId="{6FB24009-BC2D-4EB1-A9BE-5B2743E3F5A4}">
      <dgm:prSet/>
      <dgm:spPr/>
      <dgm:t>
        <a:bodyPr/>
        <a:lstStyle/>
        <a:p>
          <a:r>
            <a:rPr lang="en-US"/>
            <a:t>Most other Muslim countries could not even make the top-100 positions.</a:t>
          </a:r>
          <a:endParaRPr lang="en-GB"/>
        </a:p>
      </dgm:t>
    </dgm:pt>
    <dgm:pt modelId="{7D3FBA08-4960-4914-872C-7CD6E8695DE3}" type="parTrans" cxnId="{253137B8-5826-4B47-A0DB-9B9467FDC4CE}">
      <dgm:prSet/>
      <dgm:spPr/>
      <dgm:t>
        <a:bodyPr/>
        <a:lstStyle/>
        <a:p>
          <a:endParaRPr lang="en-GB"/>
        </a:p>
      </dgm:t>
    </dgm:pt>
    <dgm:pt modelId="{DA960FD3-45B4-48EF-83C2-3EB00FC3D6AF}" type="sibTrans" cxnId="{253137B8-5826-4B47-A0DB-9B9467FDC4CE}">
      <dgm:prSet/>
      <dgm:spPr/>
      <dgm:t>
        <a:bodyPr/>
        <a:lstStyle/>
        <a:p>
          <a:endParaRPr lang="en-GB"/>
        </a:p>
      </dgm:t>
    </dgm:pt>
    <dgm:pt modelId="{875A048F-604A-403D-9366-AB260D4F9802}" type="pres">
      <dgm:prSet presAssocID="{7A83F2AE-08CE-4496-89CB-4C3DBD898F7E}" presName="linear" presStyleCnt="0">
        <dgm:presLayoutVars>
          <dgm:animLvl val="lvl"/>
          <dgm:resizeHandles val="exact"/>
        </dgm:presLayoutVars>
      </dgm:prSet>
      <dgm:spPr/>
    </dgm:pt>
    <dgm:pt modelId="{619B9089-278E-4A7F-BBB9-3FB0700F8EFA}" type="pres">
      <dgm:prSet presAssocID="{E1172140-A3C0-4DD2-BED7-7016CEF10C3E}" presName="parentText" presStyleLbl="node1" presStyleIdx="0" presStyleCnt="3">
        <dgm:presLayoutVars>
          <dgm:chMax val="0"/>
          <dgm:bulletEnabled val="1"/>
        </dgm:presLayoutVars>
      </dgm:prSet>
      <dgm:spPr/>
    </dgm:pt>
    <dgm:pt modelId="{F35EDE55-35AA-4B34-B3C0-4C8BDB874947}" type="pres">
      <dgm:prSet presAssocID="{713B40C1-E965-40E8-9FD3-FEA2068B1FCE}" presName="spacer" presStyleCnt="0"/>
      <dgm:spPr/>
    </dgm:pt>
    <dgm:pt modelId="{0657E37A-7763-4092-9A18-C4872B8A08C5}" type="pres">
      <dgm:prSet presAssocID="{2C96A52C-DE3C-433F-8468-C88710E5C4A2}" presName="parentText" presStyleLbl="node1" presStyleIdx="1" presStyleCnt="3">
        <dgm:presLayoutVars>
          <dgm:chMax val="0"/>
          <dgm:bulletEnabled val="1"/>
        </dgm:presLayoutVars>
      </dgm:prSet>
      <dgm:spPr/>
    </dgm:pt>
    <dgm:pt modelId="{F02960AF-2673-4FE3-BC1F-0BA1E5436C22}" type="pres">
      <dgm:prSet presAssocID="{0DC7CFE8-9FB4-4F05-B0F7-AF4F93091E37}" presName="spacer" presStyleCnt="0"/>
      <dgm:spPr/>
    </dgm:pt>
    <dgm:pt modelId="{4C92A739-9035-4E21-9C92-EB2409B97131}" type="pres">
      <dgm:prSet presAssocID="{6FB24009-BC2D-4EB1-A9BE-5B2743E3F5A4}" presName="parentText" presStyleLbl="node1" presStyleIdx="2" presStyleCnt="3">
        <dgm:presLayoutVars>
          <dgm:chMax val="0"/>
          <dgm:bulletEnabled val="1"/>
        </dgm:presLayoutVars>
      </dgm:prSet>
      <dgm:spPr/>
    </dgm:pt>
  </dgm:ptLst>
  <dgm:cxnLst>
    <dgm:cxn modelId="{9A2CF337-C355-40EC-91DB-04212AB4C58D}" type="presOf" srcId="{2C96A52C-DE3C-433F-8468-C88710E5C4A2}" destId="{0657E37A-7763-4092-9A18-C4872B8A08C5}" srcOrd="0" destOrd="0" presId="urn:microsoft.com/office/officeart/2005/8/layout/vList2"/>
    <dgm:cxn modelId="{CA466877-1C5A-48B9-965E-A26D329F9F1E}" srcId="{7A83F2AE-08CE-4496-89CB-4C3DBD898F7E}" destId="{E1172140-A3C0-4DD2-BED7-7016CEF10C3E}" srcOrd="0" destOrd="0" parTransId="{CBBF295F-37AB-4287-959B-7A6904075231}" sibTransId="{713B40C1-E965-40E8-9FD3-FEA2068B1FCE}"/>
    <dgm:cxn modelId="{87AB198C-32AA-4368-A55B-96D9698F67BB}" type="presOf" srcId="{E1172140-A3C0-4DD2-BED7-7016CEF10C3E}" destId="{619B9089-278E-4A7F-BBB9-3FB0700F8EFA}" srcOrd="0" destOrd="0" presId="urn:microsoft.com/office/officeart/2005/8/layout/vList2"/>
    <dgm:cxn modelId="{1129C68D-1148-4FA7-AB2C-7E81417701E8}" type="presOf" srcId="{7A83F2AE-08CE-4496-89CB-4C3DBD898F7E}" destId="{875A048F-604A-403D-9366-AB260D4F9802}" srcOrd="0" destOrd="0" presId="urn:microsoft.com/office/officeart/2005/8/layout/vList2"/>
    <dgm:cxn modelId="{253137B8-5826-4B47-A0DB-9B9467FDC4CE}" srcId="{7A83F2AE-08CE-4496-89CB-4C3DBD898F7E}" destId="{6FB24009-BC2D-4EB1-A9BE-5B2743E3F5A4}" srcOrd="2" destOrd="0" parTransId="{7D3FBA08-4960-4914-872C-7CD6E8695DE3}" sibTransId="{DA960FD3-45B4-48EF-83C2-3EB00FC3D6AF}"/>
    <dgm:cxn modelId="{AC1AC8E7-A2A4-450A-BB06-F2EB375F6396}" srcId="{7A83F2AE-08CE-4496-89CB-4C3DBD898F7E}" destId="{2C96A52C-DE3C-433F-8468-C88710E5C4A2}" srcOrd="1" destOrd="0" parTransId="{34333386-471A-4C73-8BA7-26ADAFC7F2FF}" sibTransId="{0DC7CFE8-9FB4-4F05-B0F7-AF4F93091E37}"/>
    <dgm:cxn modelId="{E854EAFC-6DF9-4B8C-9A33-9B744D02D098}" type="presOf" srcId="{6FB24009-BC2D-4EB1-A9BE-5B2743E3F5A4}" destId="{4C92A739-9035-4E21-9C92-EB2409B97131}" srcOrd="0" destOrd="0" presId="urn:microsoft.com/office/officeart/2005/8/layout/vList2"/>
    <dgm:cxn modelId="{DA2655F4-AA9C-4CD9-A677-8A3E2E7A3DBE}" type="presParOf" srcId="{875A048F-604A-403D-9366-AB260D4F9802}" destId="{619B9089-278E-4A7F-BBB9-3FB0700F8EFA}" srcOrd="0" destOrd="0" presId="urn:microsoft.com/office/officeart/2005/8/layout/vList2"/>
    <dgm:cxn modelId="{DDE8579C-BAC8-4E83-99A3-AC131F26CF98}" type="presParOf" srcId="{875A048F-604A-403D-9366-AB260D4F9802}" destId="{F35EDE55-35AA-4B34-B3C0-4C8BDB874947}" srcOrd="1" destOrd="0" presId="urn:microsoft.com/office/officeart/2005/8/layout/vList2"/>
    <dgm:cxn modelId="{1FE61448-E67C-4BC1-81F5-64930CAC8BE5}" type="presParOf" srcId="{875A048F-604A-403D-9366-AB260D4F9802}" destId="{0657E37A-7763-4092-9A18-C4872B8A08C5}" srcOrd="2" destOrd="0" presId="urn:microsoft.com/office/officeart/2005/8/layout/vList2"/>
    <dgm:cxn modelId="{FFF950D7-B435-45E5-969C-7943C711D008}" type="presParOf" srcId="{875A048F-604A-403D-9366-AB260D4F9802}" destId="{F02960AF-2673-4FE3-BC1F-0BA1E5436C22}" srcOrd="3" destOrd="0" presId="urn:microsoft.com/office/officeart/2005/8/layout/vList2"/>
    <dgm:cxn modelId="{1F3C2097-417B-4628-84D7-F990A12E6055}" type="presParOf" srcId="{875A048F-604A-403D-9366-AB260D4F9802}" destId="{4C92A739-9035-4E21-9C92-EB2409B971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4865A6-E129-4196-9F5D-715536CCB58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EE147280-A9A8-4285-996C-90D4919017D1}">
      <dgm:prSet/>
      <dgm:spPr/>
      <dgm:t>
        <a:bodyPr/>
        <a:lstStyle/>
        <a:p>
          <a:pPr algn="ctr"/>
          <a:r>
            <a:rPr lang="en-US" b="1" dirty="0"/>
            <a:t>“I went to the West and saw Islam, but no Muslims; I got back to the East and saw Muslims, but no Islam.” (Mohammad Abduh)</a:t>
          </a:r>
          <a:endParaRPr lang="en-GB" dirty="0"/>
        </a:p>
      </dgm:t>
    </dgm:pt>
    <dgm:pt modelId="{F7521276-3F9B-40F2-9A5E-70AD3420BCB1}" type="parTrans" cxnId="{AD9C8546-1D41-4090-9FC2-D0FFD6D2FD9A}">
      <dgm:prSet/>
      <dgm:spPr/>
      <dgm:t>
        <a:bodyPr/>
        <a:lstStyle/>
        <a:p>
          <a:endParaRPr lang="en-GB"/>
        </a:p>
      </dgm:t>
    </dgm:pt>
    <dgm:pt modelId="{8C8AEC68-A272-4FCC-BB4F-0CB0746D84AB}" type="sibTrans" cxnId="{AD9C8546-1D41-4090-9FC2-D0FFD6D2FD9A}">
      <dgm:prSet/>
      <dgm:spPr/>
      <dgm:t>
        <a:bodyPr/>
        <a:lstStyle/>
        <a:p>
          <a:endParaRPr lang="en-GB"/>
        </a:p>
      </dgm:t>
    </dgm:pt>
    <dgm:pt modelId="{D46657EC-D31A-48A7-A4FE-D62E084BDFDC}" type="pres">
      <dgm:prSet presAssocID="{254865A6-E129-4196-9F5D-715536CCB582}" presName="linear" presStyleCnt="0">
        <dgm:presLayoutVars>
          <dgm:animLvl val="lvl"/>
          <dgm:resizeHandles val="exact"/>
        </dgm:presLayoutVars>
      </dgm:prSet>
      <dgm:spPr/>
    </dgm:pt>
    <dgm:pt modelId="{9771BC60-B9ED-4279-8E8B-570DB56753F0}" type="pres">
      <dgm:prSet presAssocID="{EE147280-A9A8-4285-996C-90D4919017D1}" presName="parentText" presStyleLbl="node1" presStyleIdx="0" presStyleCnt="1">
        <dgm:presLayoutVars>
          <dgm:chMax val="0"/>
          <dgm:bulletEnabled val="1"/>
        </dgm:presLayoutVars>
      </dgm:prSet>
      <dgm:spPr/>
    </dgm:pt>
  </dgm:ptLst>
  <dgm:cxnLst>
    <dgm:cxn modelId="{7D996F46-19D3-42D7-9327-C28B4CBB0AD2}" type="presOf" srcId="{EE147280-A9A8-4285-996C-90D4919017D1}" destId="{9771BC60-B9ED-4279-8E8B-570DB56753F0}" srcOrd="0" destOrd="0" presId="urn:microsoft.com/office/officeart/2005/8/layout/vList2"/>
    <dgm:cxn modelId="{AD9C8546-1D41-4090-9FC2-D0FFD6D2FD9A}" srcId="{254865A6-E129-4196-9F5D-715536CCB582}" destId="{EE147280-A9A8-4285-996C-90D4919017D1}" srcOrd="0" destOrd="0" parTransId="{F7521276-3F9B-40F2-9A5E-70AD3420BCB1}" sibTransId="{8C8AEC68-A272-4FCC-BB4F-0CB0746D84AB}"/>
    <dgm:cxn modelId="{70B4DA4D-3D7A-4A66-9262-8A84B3C93AF2}" type="presOf" srcId="{254865A6-E129-4196-9F5D-715536CCB582}" destId="{D46657EC-D31A-48A7-A4FE-D62E084BDFDC}" srcOrd="0" destOrd="0" presId="urn:microsoft.com/office/officeart/2005/8/layout/vList2"/>
    <dgm:cxn modelId="{712D7322-BC39-45BA-A230-6ECC2DD7F50E}" type="presParOf" srcId="{D46657EC-D31A-48A7-A4FE-D62E084BDFDC}" destId="{9771BC60-B9ED-4279-8E8B-570DB56753F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79EAFD-692A-4E75-9BB5-31ABF76336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6430D885-5C5C-4CE6-8FCD-4C42F963BB41}">
      <dgm:prSet/>
      <dgm:spPr/>
      <dgm:t>
        <a:bodyPr/>
        <a:lstStyle/>
        <a:p>
          <a:r>
            <a:rPr lang="en-US"/>
            <a:t>Islam has promoted strategic use of all resources as Allah has created all that is in the heavens, and the earth for man’s optimal use ( 2:29).</a:t>
          </a:r>
          <a:endParaRPr lang="en-GB"/>
        </a:p>
      </dgm:t>
    </dgm:pt>
    <dgm:pt modelId="{B3DA574B-8684-4865-9E69-14E186FB7D7C}" type="parTrans" cxnId="{69D60274-0CEA-4972-B453-F1C3D48E9CB8}">
      <dgm:prSet/>
      <dgm:spPr/>
      <dgm:t>
        <a:bodyPr/>
        <a:lstStyle/>
        <a:p>
          <a:endParaRPr lang="en-GB"/>
        </a:p>
      </dgm:t>
    </dgm:pt>
    <dgm:pt modelId="{6128B66B-482A-48EB-A3DA-18889A1D235A}" type="sibTrans" cxnId="{69D60274-0CEA-4972-B453-F1C3D48E9CB8}">
      <dgm:prSet/>
      <dgm:spPr/>
      <dgm:t>
        <a:bodyPr/>
        <a:lstStyle/>
        <a:p>
          <a:endParaRPr lang="en-GB"/>
        </a:p>
      </dgm:t>
    </dgm:pt>
    <dgm:pt modelId="{09D575EE-D119-4637-8F4A-9C89FF1C4C71}">
      <dgm:prSet/>
      <dgm:spPr/>
      <dgm:t>
        <a:bodyPr/>
        <a:lstStyle/>
        <a:p>
          <a:r>
            <a:rPr lang="en-US"/>
            <a:t>“Allah does not love those who are wasteful.” (5:64)</a:t>
          </a:r>
          <a:endParaRPr lang="en-GB"/>
        </a:p>
      </dgm:t>
    </dgm:pt>
    <dgm:pt modelId="{227B6C51-5F47-4064-A296-4792E46F5144}" type="parTrans" cxnId="{102D5CB6-A0D0-4EE2-B637-F6BA32DC53FC}">
      <dgm:prSet/>
      <dgm:spPr/>
      <dgm:t>
        <a:bodyPr/>
        <a:lstStyle/>
        <a:p>
          <a:endParaRPr lang="en-GB"/>
        </a:p>
      </dgm:t>
    </dgm:pt>
    <dgm:pt modelId="{C7C2D9CD-9C6B-4B85-9C78-E6931B778CA0}" type="sibTrans" cxnId="{102D5CB6-A0D0-4EE2-B637-F6BA32DC53FC}">
      <dgm:prSet/>
      <dgm:spPr/>
      <dgm:t>
        <a:bodyPr/>
        <a:lstStyle/>
        <a:p>
          <a:endParaRPr lang="en-GB"/>
        </a:p>
      </dgm:t>
    </dgm:pt>
    <dgm:pt modelId="{1D47DC4D-647D-410A-959D-5C531F32EDB0}">
      <dgm:prSet/>
      <dgm:spPr/>
      <dgm:t>
        <a:bodyPr/>
        <a:lstStyle/>
        <a:p>
          <a:r>
            <a:rPr lang="en-US"/>
            <a:t>The Prophet (SAW) ordered the optimal use of water in ablution and the ritual bath. </a:t>
          </a:r>
          <a:endParaRPr lang="en-GB"/>
        </a:p>
      </dgm:t>
    </dgm:pt>
    <dgm:pt modelId="{631A7B65-3089-455B-B18E-DA3C746DB743}" type="parTrans" cxnId="{EF3A518B-86A6-40FF-A456-A8C4FDDBF64E}">
      <dgm:prSet/>
      <dgm:spPr/>
      <dgm:t>
        <a:bodyPr/>
        <a:lstStyle/>
        <a:p>
          <a:endParaRPr lang="en-GB"/>
        </a:p>
      </dgm:t>
    </dgm:pt>
    <dgm:pt modelId="{C8F6B42E-59D6-4541-B71B-B2D44F75D38E}" type="sibTrans" cxnId="{EF3A518B-86A6-40FF-A456-A8C4FDDBF64E}">
      <dgm:prSet/>
      <dgm:spPr/>
      <dgm:t>
        <a:bodyPr/>
        <a:lstStyle/>
        <a:p>
          <a:endParaRPr lang="en-GB"/>
        </a:p>
      </dgm:t>
    </dgm:pt>
    <dgm:pt modelId="{A43AFD1F-3AC1-4FAA-892A-483CA524D586}">
      <dgm:prSet/>
      <dgm:spPr/>
      <dgm:t>
        <a:bodyPr/>
        <a:lstStyle/>
        <a:p>
          <a:r>
            <a:rPr lang="en-US"/>
            <a:t>He has instructed us to restrict our food consumption to one-third of our bellies and to leave the rest for water and air. </a:t>
          </a:r>
          <a:endParaRPr lang="en-GB"/>
        </a:p>
      </dgm:t>
    </dgm:pt>
    <dgm:pt modelId="{BA1F9752-D195-44DC-BA4B-2B97E98DCFAA}" type="parTrans" cxnId="{2EC1DB10-7EFF-42B5-A1D7-73EF1DC9CED4}">
      <dgm:prSet/>
      <dgm:spPr/>
      <dgm:t>
        <a:bodyPr/>
        <a:lstStyle/>
        <a:p>
          <a:endParaRPr lang="en-GB"/>
        </a:p>
      </dgm:t>
    </dgm:pt>
    <dgm:pt modelId="{54E4FF6D-6658-4AD9-BF69-D22B196B8300}" type="sibTrans" cxnId="{2EC1DB10-7EFF-42B5-A1D7-73EF1DC9CED4}">
      <dgm:prSet/>
      <dgm:spPr/>
      <dgm:t>
        <a:bodyPr/>
        <a:lstStyle/>
        <a:p>
          <a:endParaRPr lang="en-GB"/>
        </a:p>
      </dgm:t>
    </dgm:pt>
    <dgm:pt modelId="{57EC266F-70B2-4D12-A01C-005B1755A927}">
      <dgm:prSet/>
      <dgm:spPr/>
      <dgm:t>
        <a:bodyPr/>
        <a:lstStyle/>
        <a:p>
          <a:r>
            <a:rPr lang="en-US"/>
            <a:t>He used to plan out his battles and apply strategy for the best results …. (Al-Qur’an:2; 38;26.</a:t>
          </a:r>
          <a:endParaRPr lang="en-GB"/>
        </a:p>
      </dgm:t>
    </dgm:pt>
    <dgm:pt modelId="{D60AA4A0-F881-4A36-9886-90AB16F68395}" type="parTrans" cxnId="{3377D61D-BF7C-4100-AC2C-2BC1D282F290}">
      <dgm:prSet/>
      <dgm:spPr/>
      <dgm:t>
        <a:bodyPr/>
        <a:lstStyle/>
        <a:p>
          <a:endParaRPr lang="en-GB"/>
        </a:p>
      </dgm:t>
    </dgm:pt>
    <dgm:pt modelId="{D14F4525-3CC9-4FFD-9417-4EEF5DA5406F}" type="sibTrans" cxnId="{3377D61D-BF7C-4100-AC2C-2BC1D282F290}">
      <dgm:prSet/>
      <dgm:spPr/>
      <dgm:t>
        <a:bodyPr/>
        <a:lstStyle/>
        <a:p>
          <a:endParaRPr lang="en-GB"/>
        </a:p>
      </dgm:t>
    </dgm:pt>
    <dgm:pt modelId="{196EFB1F-8B65-44EB-BFB0-940FF5F52696}" type="pres">
      <dgm:prSet presAssocID="{8F79EAFD-692A-4E75-9BB5-31ABF76336AF}" presName="linear" presStyleCnt="0">
        <dgm:presLayoutVars>
          <dgm:animLvl val="lvl"/>
          <dgm:resizeHandles val="exact"/>
        </dgm:presLayoutVars>
      </dgm:prSet>
      <dgm:spPr/>
    </dgm:pt>
    <dgm:pt modelId="{27560FB1-E4CE-40D8-88EB-8EF9EE8A1E87}" type="pres">
      <dgm:prSet presAssocID="{6430D885-5C5C-4CE6-8FCD-4C42F963BB41}" presName="parentText" presStyleLbl="node1" presStyleIdx="0" presStyleCnt="5">
        <dgm:presLayoutVars>
          <dgm:chMax val="0"/>
          <dgm:bulletEnabled val="1"/>
        </dgm:presLayoutVars>
      </dgm:prSet>
      <dgm:spPr/>
    </dgm:pt>
    <dgm:pt modelId="{04029D08-0421-4063-8B94-3500EBDC96CF}" type="pres">
      <dgm:prSet presAssocID="{6128B66B-482A-48EB-A3DA-18889A1D235A}" presName="spacer" presStyleCnt="0"/>
      <dgm:spPr/>
    </dgm:pt>
    <dgm:pt modelId="{697FDC77-3F68-4DFE-85DC-6D0540A4E281}" type="pres">
      <dgm:prSet presAssocID="{09D575EE-D119-4637-8F4A-9C89FF1C4C71}" presName="parentText" presStyleLbl="node1" presStyleIdx="1" presStyleCnt="5">
        <dgm:presLayoutVars>
          <dgm:chMax val="0"/>
          <dgm:bulletEnabled val="1"/>
        </dgm:presLayoutVars>
      </dgm:prSet>
      <dgm:spPr/>
    </dgm:pt>
    <dgm:pt modelId="{A2C2B6BF-1F08-453B-B219-C2765650E600}" type="pres">
      <dgm:prSet presAssocID="{C7C2D9CD-9C6B-4B85-9C78-E6931B778CA0}" presName="spacer" presStyleCnt="0"/>
      <dgm:spPr/>
    </dgm:pt>
    <dgm:pt modelId="{82A05B58-6560-4406-931C-4FF3498071E5}" type="pres">
      <dgm:prSet presAssocID="{1D47DC4D-647D-410A-959D-5C531F32EDB0}" presName="parentText" presStyleLbl="node1" presStyleIdx="2" presStyleCnt="5">
        <dgm:presLayoutVars>
          <dgm:chMax val="0"/>
          <dgm:bulletEnabled val="1"/>
        </dgm:presLayoutVars>
      </dgm:prSet>
      <dgm:spPr/>
    </dgm:pt>
    <dgm:pt modelId="{47A6BEEB-A318-4FB6-9516-18FC4BABBEC7}" type="pres">
      <dgm:prSet presAssocID="{C8F6B42E-59D6-4541-B71B-B2D44F75D38E}" presName="spacer" presStyleCnt="0"/>
      <dgm:spPr/>
    </dgm:pt>
    <dgm:pt modelId="{422BD178-30B4-422E-BEF5-E617EEF64637}" type="pres">
      <dgm:prSet presAssocID="{A43AFD1F-3AC1-4FAA-892A-483CA524D586}" presName="parentText" presStyleLbl="node1" presStyleIdx="3" presStyleCnt="5">
        <dgm:presLayoutVars>
          <dgm:chMax val="0"/>
          <dgm:bulletEnabled val="1"/>
        </dgm:presLayoutVars>
      </dgm:prSet>
      <dgm:spPr/>
    </dgm:pt>
    <dgm:pt modelId="{ED99F4A5-02AA-4A16-9841-FD0D150DCEC4}" type="pres">
      <dgm:prSet presAssocID="{54E4FF6D-6658-4AD9-BF69-D22B196B8300}" presName="spacer" presStyleCnt="0"/>
      <dgm:spPr/>
    </dgm:pt>
    <dgm:pt modelId="{2A8B42AD-89CB-41BC-B207-BCBDECE94214}" type="pres">
      <dgm:prSet presAssocID="{57EC266F-70B2-4D12-A01C-005B1755A927}" presName="parentText" presStyleLbl="node1" presStyleIdx="4" presStyleCnt="5">
        <dgm:presLayoutVars>
          <dgm:chMax val="0"/>
          <dgm:bulletEnabled val="1"/>
        </dgm:presLayoutVars>
      </dgm:prSet>
      <dgm:spPr/>
    </dgm:pt>
  </dgm:ptLst>
  <dgm:cxnLst>
    <dgm:cxn modelId="{2EC1DB10-7EFF-42B5-A1D7-73EF1DC9CED4}" srcId="{8F79EAFD-692A-4E75-9BB5-31ABF76336AF}" destId="{A43AFD1F-3AC1-4FAA-892A-483CA524D586}" srcOrd="3" destOrd="0" parTransId="{BA1F9752-D195-44DC-BA4B-2B97E98DCFAA}" sibTransId="{54E4FF6D-6658-4AD9-BF69-D22B196B8300}"/>
    <dgm:cxn modelId="{00E38C1A-998D-46C0-9BAC-E3BC3EA05A2F}" type="presOf" srcId="{09D575EE-D119-4637-8F4A-9C89FF1C4C71}" destId="{697FDC77-3F68-4DFE-85DC-6D0540A4E281}" srcOrd="0" destOrd="0" presId="urn:microsoft.com/office/officeart/2005/8/layout/vList2"/>
    <dgm:cxn modelId="{3377D61D-BF7C-4100-AC2C-2BC1D282F290}" srcId="{8F79EAFD-692A-4E75-9BB5-31ABF76336AF}" destId="{57EC266F-70B2-4D12-A01C-005B1755A927}" srcOrd="4" destOrd="0" parTransId="{D60AA4A0-F881-4A36-9886-90AB16F68395}" sibTransId="{D14F4525-3CC9-4FFD-9417-4EEF5DA5406F}"/>
    <dgm:cxn modelId="{69D60274-0CEA-4972-B453-F1C3D48E9CB8}" srcId="{8F79EAFD-692A-4E75-9BB5-31ABF76336AF}" destId="{6430D885-5C5C-4CE6-8FCD-4C42F963BB41}" srcOrd="0" destOrd="0" parTransId="{B3DA574B-8684-4865-9E69-14E186FB7D7C}" sibTransId="{6128B66B-482A-48EB-A3DA-18889A1D235A}"/>
    <dgm:cxn modelId="{0D470876-CF9F-4B61-AC95-3AA4C4EDD0C6}" type="presOf" srcId="{1D47DC4D-647D-410A-959D-5C531F32EDB0}" destId="{82A05B58-6560-4406-931C-4FF3498071E5}" srcOrd="0" destOrd="0" presId="urn:microsoft.com/office/officeart/2005/8/layout/vList2"/>
    <dgm:cxn modelId="{EF3A518B-86A6-40FF-A456-A8C4FDDBF64E}" srcId="{8F79EAFD-692A-4E75-9BB5-31ABF76336AF}" destId="{1D47DC4D-647D-410A-959D-5C531F32EDB0}" srcOrd="2" destOrd="0" parTransId="{631A7B65-3089-455B-B18E-DA3C746DB743}" sibTransId="{C8F6B42E-59D6-4541-B71B-B2D44F75D38E}"/>
    <dgm:cxn modelId="{B2A5C1A1-8479-4FF1-9E67-239F8DBCF602}" type="presOf" srcId="{6430D885-5C5C-4CE6-8FCD-4C42F963BB41}" destId="{27560FB1-E4CE-40D8-88EB-8EF9EE8A1E87}" srcOrd="0" destOrd="0" presId="urn:microsoft.com/office/officeart/2005/8/layout/vList2"/>
    <dgm:cxn modelId="{E76FD2A7-A5E8-4A7E-8363-8ACBCAF44D46}" type="presOf" srcId="{8F79EAFD-692A-4E75-9BB5-31ABF76336AF}" destId="{196EFB1F-8B65-44EB-BFB0-940FF5F52696}" srcOrd="0" destOrd="0" presId="urn:microsoft.com/office/officeart/2005/8/layout/vList2"/>
    <dgm:cxn modelId="{102D5CB6-A0D0-4EE2-B637-F6BA32DC53FC}" srcId="{8F79EAFD-692A-4E75-9BB5-31ABF76336AF}" destId="{09D575EE-D119-4637-8F4A-9C89FF1C4C71}" srcOrd="1" destOrd="0" parTransId="{227B6C51-5F47-4064-A296-4792E46F5144}" sibTransId="{C7C2D9CD-9C6B-4B85-9C78-E6931B778CA0}"/>
    <dgm:cxn modelId="{136FE5D4-C0D8-4159-B5A8-8B2F1A5EE365}" type="presOf" srcId="{A43AFD1F-3AC1-4FAA-892A-483CA524D586}" destId="{422BD178-30B4-422E-BEF5-E617EEF64637}" srcOrd="0" destOrd="0" presId="urn:microsoft.com/office/officeart/2005/8/layout/vList2"/>
    <dgm:cxn modelId="{2B3FABDD-BE07-40F1-B0C9-35542B72E105}" type="presOf" srcId="{57EC266F-70B2-4D12-A01C-005B1755A927}" destId="{2A8B42AD-89CB-41BC-B207-BCBDECE94214}" srcOrd="0" destOrd="0" presId="urn:microsoft.com/office/officeart/2005/8/layout/vList2"/>
    <dgm:cxn modelId="{69A14933-AAB7-4BC0-8C00-A27DC1636466}" type="presParOf" srcId="{196EFB1F-8B65-44EB-BFB0-940FF5F52696}" destId="{27560FB1-E4CE-40D8-88EB-8EF9EE8A1E87}" srcOrd="0" destOrd="0" presId="urn:microsoft.com/office/officeart/2005/8/layout/vList2"/>
    <dgm:cxn modelId="{4104DCF6-5DEE-492C-B272-071E2FDE290C}" type="presParOf" srcId="{196EFB1F-8B65-44EB-BFB0-940FF5F52696}" destId="{04029D08-0421-4063-8B94-3500EBDC96CF}" srcOrd="1" destOrd="0" presId="urn:microsoft.com/office/officeart/2005/8/layout/vList2"/>
    <dgm:cxn modelId="{567AC888-5A53-4235-ABFF-3EBEFD42957B}" type="presParOf" srcId="{196EFB1F-8B65-44EB-BFB0-940FF5F52696}" destId="{697FDC77-3F68-4DFE-85DC-6D0540A4E281}" srcOrd="2" destOrd="0" presId="urn:microsoft.com/office/officeart/2005/8/layout/vList2"/>
    <dgm:cxn modelId="{632BDAF0-F704-4761-98F2-AD321169D0A3}" type="presParOf" srcId="{196EFB1F-8B65-44EB-BFB0-940FF5F52696}" destId="{A2C2B6BF-1F08-453B-B219-C2765650E600}" srcOrd="3" destOrd="0" presId="urn:microsoft.com/office/officeart/2005/8/layout/vList2"/>
    <dgm:cxn modelId="{324719CC-E521-41D0-A683-1EE55B46B848}" type="presParOf" srcId="{196EFB1F-8B65-44EB-BFB0-940FF5F52696}" destId="{82A05B58-6560-4406-931C-4FF3498071E5}" srcOrd="4" destOrd="0" presId="urn:microsoft.com/office/officeart/2005/8/layout/vList2"/>
    <dgm:cxn modelId="{D02779EF-933F-49EC-BE55-689FC9AE34D7}" type="presParOf" srcId="{196EFB1F-8B65-44EB-BFB0-940FF5F52696}" destId="{47A6BEEB-A318-4FB6-9516-18FC4BABBEC7}" srcOrd="5" destOrd="0" presId="urn:microsoft.com/office/officeart/2005/8/layout/vList2"/>
    <dgm:cxn modelId="{C04641C7-65C6-4C41-AC5D-721E7AF3DD4B}" type="presParOf" srcId="{196EFB1F-8B65-44EB-BFB0-940FF5F52696}" destId="{422BD178-30B4-422E-BEF5-E617EEF64637}" srcOrd="6" destOrd="0" presId="urn:microsoft.com/office/officeart/2005/8/layout/vList2"/>
    <dgm:cxn modelId="{569F2536-94F6-4D02-81F9-94D72B889C52}" type="presParOf" srcId="{196EFB1F-8B65-44EB-BFB0-940FF5F52696}" destId="{ED99F4A5-02AA-4A16-9841-FD0D150DCEC4}" srcOrd="7" destOrd="0" presId="urn:microsoft.com/office/officeart/2005/8/layout/vList2"/>
    <dgm:cxn modelId="{017C9D0C-7735-4B79-B268-A0BD77C204DA}" type="presParOf" srcId="{196EFB1F-8B65-44EB-BFB0-940FF5F52696}" destId="{2A8B42AD-89CB-41BC-B207-BCBDECE9421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302F4F-3FFC-4623-AEC5-CF36943771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EA68AB4-E001-4A6C-A6DB-0EAC0C5F5923}">
      <dgm:prSet/>
      <dgm:spPr/>
      <dgm:t>
        <a:bodyPr/>
        <a:lstStyle/>
        <a:p>
          <a:r>
            <a:rPr lang="en-US"/>
            <a:t>Dates back to ancient Greek civilization</a:t>
          </a:r>
          <a:endParaRPr lang="en-GB"/>
        </a:p>
      </dgm:t>
    </dgm:pt>
    <dgm:pt modelId="{8B5E7BE0-9C96-4C26-90E1-9AC5DF842511}" type="parTrans" cxnId="{6DDAA03B-7C08-4665-A87B-34FE830B6BF4}">
      <dgm:prSet/>
      <dgm:spPr/>
      <dgm:t>
        <a:bodyPr/>
        <a:lstStyle/>
        <a:p>
          <a:endParaRPr lang="en-GB"/>
        </a:p>
      </dgm:t>
    </dgm:pt>
    <dgm:pt modelId="{DFC30253-9FDF-47B4-9E6E-961F1051BE33}" type="sibTrans" cxnId="{6DDAA03B-7C08-4665-A87B-34FE830B6BF4}">
      <dgm:prSet/>
      <dgm:spPr/>
      <dgm:t>
        <a:bodyPr/>
        <a:lstStyle/>
        <a:p>
          <a:endParaRPr lang="en-GB"/>
        </a:p>
      </dgm:t>
    </dgm:pt>
    <dgm:pt modelId="{39CB9B9D-EAFA-4CAF-92DF-16BB2B45A7DF}">
      <dgm:prSet/>
      <dgm:spPr/>
      <dgm:t>
        <a:bodyPr/>
        <a:lstStyle/>
        <a:p>
          <a:r>
            <a:rPr lang="en-US"/>
            <a:t>"STRATEGY" is derived from the Greek word "STRATEGOS" meaning "General" or army leader</a:t>
          </a:r>
          <a:endParaRPr lang="en-GB"/>
        </a:p>
      </dgm:t>
    </dgm:pt>
    <dgm:pt modelId="{9E7BEA0B-92AA-4E2B-91F8-9E01537C878C}" type="parTrans" cxnId="{B9D6A380-F50A-47CE-967D-108B2E4C04FC}">
      <dgm:prSet/>
      <dgm:spPr/>
      <dgm:t>
        <a:bodyPr/>
        <a:lstStyle/>
        <a:p>
          <a:endParaRPr lang="en-GB"/>
        </a:p>
      </dgm:t>
    </dgm:pt>
    <dgm:pt modelId="{38CD737E-FFF3-4C99-83AA-BB17C604C04B}" type="sibTrans" cxnId="{B9D6A380-F50A-47CE-967D-108B2E4C04FC}">
      <dgm:prSet/>
      <dgm:spPr/>
      <dgm:t>
        <a:bodyPr/>
        <a:lstStyle/>
        <a:p>
          <a:endParaRPr lang="en-GB"/>
        </a:p>
      </dgm:t>
    </dgm:pt>
    <dgm:pt modelId="{582EAFF8-E89A-473C-BD4C-CDAEB365D5B4}">
      <dgm:prSet/>
      <dgm:spPr/>
      <dgm:t>
        <a:bodyPr/>
        <a:lstStyle/>
        <a:p>
          <a:r>
            <a:rPr lang="en-US"/>
            <a:t>Modern SP has its roots from the Harvard Business School. The Harvard Policy Model was developed and taught in the early 1920s to students of the Harvard Business School.</a:t>
          </a:r>
          <a:endParaRPr lang="en-GB"/>
        </a:p>
      </dgm:t>
    </dgm:pt>
    <dgm:pt modelId="{FABB9510-A192-4FA2-B40A-1A7FFA2E80D5}" type="parTrans" cxnId="{B8DC5CEE-03BE-40E3-B4BF-64CF3515FD75}">
      <dgm:prSet/>
      <dgm:spPr/>
      <dgm:t>
        <a:bodyPr/>
        <a:lstStyle/>
        <a:p>
          <a:endParaRPr lang="en-GB"/>
        </a:p>
      </dgm:t>
    </dgm:pt>
    <dgm:pt modelId="{8B4B8D60-FD9A-4EE0-8440-52249C36268B}" type="sibTrans" cxnId="{B8DC5CEE-03BE-40E3-B4BF-64CF3515FD75}">
      <dgm:prSet/>
      <dgm:spPr/>
      <dgm:t>
        <a:bodyPr/>
        <a:lstStyle/>
        <a:p>
          <a:endParaRPr lang="en-GB"/>
        </a:p>
      </dgm:t>
    </dgm:pt>
    <dgm:pt modelId="{2A440286-D7F6-4ECE-955B-007192B94024}">
      <dgm:prSet/>
      <dgm:spPr/>
      <dgm:t>
        <a:bodyPr/>
        <a:lstStyle/>
        <a:p>
          <a:r>
            <a:rPr lang="en-US"/>
            <a:t>Systematic assessment of Strengths, Weaknesses, Opportunities, and Threats or SWOT Analysis came from the Harvard Policy Model</a:t>
          </a:r>
          <a:endParaRPr lang="en-GB"/>
        </a:p>
      </dgm:t>
    </dgm:pt>
    <dgm:pt modelId="{545F5271-D8AA-49EC-9DE5-E557775FAC5D}" type="parTrans" cxnId="{6AD5371F-47C8-4E60-A0A1-8380C1786530}">
      <dgm:prSet/>
      <dgm:spPr/>
      <dgm:t>
        <a:bodyPr/>
        <a:lstStyle/>
        <a:p>
          <a:endParaRPr lang="en-GB"/>
        </a:p>
      </dgm:t>
    </dgm:pt>
    <dgm:pt modelId="{008F0E4E-7878-49FF-BB94-C16589468ACE}" type="sibTrans" cxnId="{6AD5371F-47C8-4E60-A0A1-8380C1786530}">
      <dgm:prSet/>
      <dgm:spPr/>
      <dgm:t>
        <a:bodyPr/>
        <a:lstStyle/>
        <a:p>
          <a:endParaRPr lang="en-GB"/>
        </a:p>
      </dgm:t>
    </dgm:pt>
    <dgm:pt modelId="{63349498-E299-4F1A-90C2-AADEA77C0CE2}">
      <dgm:prSet/>
      <dgm:spPr/>
      <dgm:t>
        <a:bodyPr/>
        <a:lstStyle/>
        <a:p>
          <a:r>
            <a:rPr lang="en-US"/>
            <a:t>In the late 1980s, the public sector steadily embraced SP and expressed their desire to run government more like a business..</a:t>
          </a:r>
          <a:endParaRPr lang="en-GB"/>
        </a:p>
      </dgm:t>
    </dgm:pt>
    <dgm:pt modelId="{9B7FBE84-1CC2-4BDB-B3E2-EFA96A9847EF}" type="parTrans" cxnId="{AA108029-E294-4F90-8F9A-E89ABD9DC643}">
      <dgm:prSet/>
      <dgm:spPr/>
      <dgm:t>
        <a:bodyPr/>
        <a:lstStyle/>
        <a:p>
          <a:endParaRPr lang="en-GB"/>
        </a:p>
      </dgm:t>
    </dgm:pt>
    <dgm:pt modelId="{4B29E91B-DAAF-4C23-BA2A-FEC1A7E7CCEE}" type="sibTrans" cxnId="{AA108029-E294-4F90-8F9A-E89ABD9DC643}">
      <dgm:prSet/>
      <dgm:spPr/>
      <dgm:t>
        <a:bodyPr/>
        <a:lstStyle/>
        <a:p>
          <a:endParaRPr lang="en-GB"/>
        </a:p>
      </dgm:t>
    </dgm:pt>
    <dgm:pt modelId="{29384DB2-5AFF-4945-8C66-EF2926A901A8}">
      <dgm:prSet/>
      <dgm:spPr/>
      <dgm:t>
        <a:bodyPr/>
        <a:lstStyle/>
        <a:p>
          <a:r>
            <a:rPr lang="en-US"/>
            <a:t>In 2004, the Marrakech Action Plan for Statistics (MAPS) highlighted the need for African Countries to mainstream strategic planning in their statistical systems.</a:t>
          </a:r>
          <a:endParaRPr lang="en-GB"/>
        </a:p>
      </dgm:t>
    </dgm:pt>
    <dgm:pt modelId="{FFFC5C2E-6F8A-4C24-BE22-7AE3E5CBE706}" type="parTrans" cxnId="{AE66ECA2-D4AB-4099-AC4F-975DEFE8D356}">
      <dgm:prSet/>
      <dgm:spPr/>
      <dgm:t>
        <a:bodyPr/>
        <a:lstStyle/>
        <a:p>
          <a:endParaRPr lang="en-GB"/>
        </a:p>
      </dgm:t>
    </dgm:pt>
    <dgm:pt modelId="{2B6989ED-D91F-49B6-A243-6BB7C209B2D9}" type="sibTrans" cxnId="{AE66ECA2-D4AB-4099-AC4F-975DEFE8D356}">
      <dgm:prSet/>
      <dgm:spPr/>
      <dgm:t>
        <a:bodyPr/>
        <a:lstStyle/>
        <a:p>
          <a:endParaRPr lang="en-GB"/>
        </a:p>
      </dgm:t>
    </dgm:pt>
    <dgm:pt modelId="{498C957D-D18A-4C20-8780-CE5C1046D017}" type="pres">
      <dgm:prSet presAssocID="{04302F4F-3FFC-4623-AEC5-CF3694377104}" presName="linear" presStyleCnt="0">
        <dgm:presLayoutVars>
          <dgm:animLvl val="lvl"/>
          <dgm:resizeHandles val="exact"/>
        </dgm:presLayoutVars>
      </dgm:prSet>
      <dgm:spPr/>
    </dgm:pt>
    <dgm:pt modelId="{80906C50-5523-44AE-9390-6DC4C07436CA}" type="pres">
      <dgm:prSet presAssocID="{0EA68AB4-E001-4A6C-A6DB-0EAC0C5F5923}" presName="parentText" presStyleLbl="node1" presStyleIdx="0" presStyleCnt="6">
        <dgm:presLayoutVars>
          <dgm:chMax val="0"/>
          <dgm:bulletEnabled val="1"/>
        </dgm:presLayoutVars>
      </dgm:prSet>
      <dgm:spPr/>
    </dgm:pt>
    <dgm:pt modelId="{6925B159-DC69-4BE8-8BD9-3F15D93BDBFD}" type="pres">
      <dgm:prSet presAssocID="{DFC30253-9FDF-47B4-9E6E-961F1051BE33}" presName="spacer" presStyleCnt="0"/>
      <dgm:spPr/>
    </dgm:pt>
    <dgm:pt modelId="{0A5EDC0F-C08A-421D-ACE2-EC8EA481BB61}" type="pres">
      <dgm:prSet presAssocID="{39CB9B9D-EAFA-4CAF-92DF-16BB2B45A7DF}" presName="parentText" presStyleLbl="node1" presStyleIdx="1" presStyleCnt="6">
        <dgm:presLayoutVars>
          <dgm:chMax val="0"/>
          <dgm:bulletEnabled val="1"/>
        </dgm:presLayoutVars>
      </dgm:prSet>
      <dgm:spPr/>
    </dgm:pt>
    <dgm:pt modelId="{C15271FB-2814-45E1-A5CD-F9EDD5165166}" type="pres">
      <dgm:prSet presAssocID="{38CD737E-FFF3-4C99-83AA-BB17C604C04B}" presName="spacer" presStyleCnt="0"/>
      <dgm:spPr/>
    </dgm:pt>
    <dgm:pt modelId="{5EC81B79-A607-413F-9AA4-D9F2C5A490D4}" type="pres">
      <dgm:prSet presAssocID="{582EAFF8-E89A-473C-BD4C-CDAEB365D5B4}" presName="parentText" presStyleLbl="node1" presStyleIdx="2" presStyleCnt="6">
        <dgm:presLayoutVars>
          <dgm:chMax val="0"/>
          <dgm:bulletEnabled val="1"/>
        </dgm:presLayoutVars>
      </dgm:prSet>
      <dgm:spPr/>
    </dgm:pt>
    <dgm:pt modelId="{FF1158E6-E41D-48FE-9136-E10CCF71C409}" type="pres">
      <dgm:prSet presAssocID="{8B4B8D60-FD9A-4EE0-8440-52249C36268B}" presName="spacer" presStyleCnt="0"/>
      <dgm:spPr/>
    </dgm:pt>
    <dgm:pt modelId="{27B56BFF-5D98-4309-8AB5-9CC9C5D278D7}" type="pres">
      <dgm:prSet presAssocID="{2A440286-D7F6-4ECE-955B-007192B94024}" presName="parentText" presStyleLbl="node1" presStyleIdx="3" presStyleCnt="6">
        <dgm:presLayoutVars>
          <dgm:chMax val="0"/>
          <dgm:bulletEnabled val="1"/>
        </dgm:presLayoutVars>
      </dgm:prSet>
      <dgm:spPr/>
    </dgm:pt>
    <dgm:pt modelId="{BC88560E-3CB5-4D85-8C05-3DA8B4634AC8}" type="pres">
      <dgm:prSet presAssocID="{008F0E4E-7878-49FF-BB94-C16589468ACE}" presName="spacer" presStyleCnt="0"/>
      <dgm:spPr/>
    </dgm:pt>
    <dgm:pt modelId="{47A69F0C-8E20-4ED6-A5DE-33DFB5153A27}" type="pres">
      <dgm:prSet presAssocID="{63349498-E299-4F1A-90C2-AADEA77C0CE2}" presName="parentText" presStyleLbl="node1" presStyleIdx="4" presStyleCnt="6">
        <dgm:presLayoutVars>
          <dgm:chMax val="0"/>
          <dgm:bulletEnabled val="1"/>
        </dgm:presLayoutVars>
      </dgm:prSet>
      <dgm:spPr/>
    </dgm:pt>
    <dgm:pt modelId="{1213460A-12BE-4B73-BFD6-80F1905D3CC3}" type="pres">
      <dgm:prSet presAssocID="{4B29E91B-DAAF-4C23-BA2A-FEC1A7E7CCEE}" presName="spacer" presStyleCnt="0"/>
      <dgm:spPr/>
    </dgm:pt>
    <dgm:pt modelId="{649FB1FA-CEBD-4774-8394-896A348BB9EB}" type="pres">
      <dgm:prSet presAssocID="{29384DB2-5AFF-4945-8C66-EF2926A901A8}" presName="parentText" presStyleLbl="node1" presStyleIdx="5" presStyleCnt="6">
        <dgm:presLayoutVars>
          <dgm:chMax val="0"/>
          <dgm:bulletEnabled val="1"/>
        </dgm:presLayoutVars>
      </dgm:prSet>
      <dgm:spPr/>
    </dgm:pt>
  </dgm:ptLst>
  <dgm:cxnLst>
    <dgm:cxn modelId="{55FBB615-147F-42B0-9EA5-FF1A561343EF}" type="presOf" srcId="{39CB9B9D-EAFA-4CAF-92DF-16BB2B45A7DF}" destId="{0A5EDC0F-C08A-421D-ACE2-EC8EA481BB61}" srcOrd="0" destOrd="0" presId="urn:microsoft.com/office/officeart/2005/8/layout/vList2"/>
    <dgm:cxn modelId="{6AD5371F-47C8-4E60-A0A1-8380C1786530}" srcId="{04302F4F-3FFC-4623-AEC5-CF3694377104}" destId="{2A440286-D7F6-4ECE-955B-007192B94024}" srcOrd="3" destOrd="0" parTransId="{545F5271-D8AA-49EC-9DE5-E557775FAC5D}" sibTransId="{008F0E4E-7878-49FF-BB94-C16589468ACE}"/>
    <dgm:cxn modelId="{AA108029-E294-4F90-8F9A-E89ABD9DC643}" srcId="{04302F4F-3FFC-4623-AEC5-CF3694377104}" destId="{63349498-E299-4F1A-90C2-AADEA77C0CE2}" srcOrd="4" destOrd="0" parTransId="{9B7FBE84-1CC2-4BDB-B3E2-EFA96A9847EF}" sibTransId="{4B29E91B-DAAF-4C23-BA2A-FEC1A7E7CCEE}"/>
    <dgm:cxn modelId="{6DDAA03B-7C08-4665-A87B-34FE830B6BF4}" srcId="{04302F4F-3FFC-4623-AEC5-CF3694377104}" destId="{0EA68AB4-E001-4A6C-A6DB-0EAC0C5F5923}" srcOrd="0" destOrd="0" parTransId="{8B5E7BE0-9C96-4C26-90E1-9AC5DF842511}" sibTransId="{DFC30253-9FDF-47B4-9E6E-961F1051BE33}"/>
    <dgm:cxn modelId="{7B8C624A-F5CE-4D0A-9CBE-598142712F91}" type="presOf" srcId="{29384DB2-5AFF-4945-8C66-EF2926A901A8}" destId="{649FB1FA-CEBD-4774-8394-896A348BB9EB}" srcOrd="0" destOrd="0" presId="urn:microsoft.com/office/officeart/2005/8/layout/vList2"/>
    <dgm:cxn modelId="{AD54317F-6C22-4850-AA5C-4D9A755C586D}" type="presOf" srcId="{0EA68AB4-E001-4A6C-A6DB-0EAC0C5F5923}" destId="{80906C50-5523-44AE-9390-6DC4C07436CA}" srcOrd="0" destOrd="0" presId="urn:microsoft.com/office/officeart/2005/8/layout/vList2"/>
    <dgm:cxn modelId="{B9D6A380-F50A-47CE-967D-108B2E4C04FC}" srcId="{04302F4F-3FFC-4623-AEC5-CF3694377104}" destId="{39CB9B9D-EAFA-4CAF-92DF-16BB2B45A7DF}" srcOrd="1" destOrd="0" parTransId="{9E7BEA0B-92AA-4E2B-91F8-9E01537C878C}" sibTransId="{38CD737E-FFF3-4C99-83AA-BB17C604C04B}"/>
    <dgm:cxn modelId="{AE66ECA2-D4AB-4099-AC4F-975DEFE8D356}" srcId="{04302F4F-3FFC-4623-AEC5-CF3694377104}" destId="{29384DB2-5AFF-4945-8C66-EF2926A901A8}" srcOrd="5" destOrd="0" parTransId="{FFFC5C2E-6F8A-4C24-BE22-7AE3E5CBE706}" sibTransId="{2B6989ED-D91F-49B6-A243-6BB7C209B2D9}"/>
    <dgm:cxn modelId="{E49267D5-4D65-4E55-BD10-1E22BDC31318}" type="presOf" srcId="{582EAFF8-E89A-473C-BD4C-CDAEB365D5B4}" destId="{5EC81B79-A607-413F-9AA4-D9F2C5A490D4}" srcOrd="0" destOrd="0" presId="urn:microsoft.com/office/officeart/2005/8/layout/vList2"/>
    <dgm:cxn modelId="{E7CF0ED8-36FD-4939-92D9-16D098F0FB53}" type="presOf" srcId="{04302F4F-3FFC-4623-AEC5-CF3694377104}" destId="{498C957D-D18A-4C20-8780-CE5C1046D017}" srcOrd="0" destOrd="0" presId="urn:microsoft.com/office/officeart/2005/8/layout/vList2"/>
    <dgm:cxn modelId="{B8DC5CEE-03BE-40E3-B4BF-64CF3515FD75}" srcId="{04302F4F-3FFC-4623-AEC5-CF3694377104}" destId="{582EAFF8-E89A-473C-BD4C-CDAEB365D5B4}" srcOrd="2" destOrd="0" parTransId="{FABB9510-A192-4FA2-B40A-1A7FFA2E80D5}" sibTransId="{8B4B8D60-FD9A-4EE0-8440-52249C36268B}"/>
    <dgm:cxn modelId="{A0B106F9-249A-4BD8-B1F7-B23A9504466F}" type="presOf" srcId="{63349498-E299-4F1A-90C2-AADEA77C0CE2}" destId="{47A69F0C-8E20-4ED6-A5DE-33DFB5153A27}" srcOrd="0" destOrd="0" presId="urn:microsoft.com/office/officeart/2005/8/layout/vList2"/>
    <dgm:cxn modelId="{494596FC-CA10-460A-ACEE-E8987EA08F71}" type="presOf" srcId="{2A440286-D7F6-4ECE-955B-007192B94024}" destId="{27B56BFF-5D98-4309-8AB5-9CC9C5D278D7}" srcOrd="0" destOrd="0" presId="urn:microsoft.com/office/officeart/2005/8/layout/vList2"/>
    <dgm:cxn modelId="{0DFDA0A4-2265-432C-B35B-43001129398C}" type="presParOf" srcId="{498C957D-D18A-4C20-8780-CE5C1046D017}" destId="{80906C50-5523-44AE-9390-6DC4C07436CA}" srcOrd="0" destOrd="0" presId="urn:microsoft.com/office/officeart/2005/8/layout/vList2"/>
    <dgm:cxn modelId="{7A4DB6DB-EF94-4016-800F-AFC6D800F2BB}" type="presParOf" srcId="{498C957D-D18A-4C20-8780-CE5C1046D017}" destId="{6925B159-DC69-4BE8-8BD9-3F15D93BDBFD}" srcOrd="1" destOrd="0" presId="urn:microsoft.com/office/officeart/2005/8/layout/vList2"/>
    <dgm:cxn modelId="{F1B538EA-54BB-4E2B-9845-7A94AFBD691E}" type="presParOf" srcId="{498C957D-D18A-4C20-8780-CE5C1046D017}" destId="{0A5EDC0F-C08A-421D-ACE2-EC8EA481BB61}" srcOrd="2" destOrd="0" presId="urn:microsoft.com/office/officeart/2005/8/layout/vList2"/>
    <dgm:cxn modelId="{0F9DD7BA-E75B-4145-ABAC-90E1ED6AD5B6}" type="presParOf" srcId="{498C957D-D18A-4C20-8780-CE5C1046D017}" destId="{C15271FB-2814-45E1-A5CD-F9EDD5165166}" srcOrd="3" destOrd="0" presId="urn:microsoft.com/office/officeart/2005/8/layout/vList2"/>
    <dgm:cxn modelId="{0B526F4F-44C8-4CD2-8014-301D24087E2E}" type="presParOf" srcId="{498C957D-D18A-4C20-8780-CE5C1046D017}" destId="{5EC81B79-A607-413F-9AA4-D9F2C5A490D4}" srcOrd="4" destOrd="0" presId="urn:microsoft.com/office/officeart/2005/8/layout/vList2"/>
    <dgm:cxn modelId="{1ACF8223-F1D5-4240-96ED-410E540EF10C}" type="presParOf" srcId="{498C957D-D18A-4C20-8780-CE5C1046D017}" destId="{FF1158E6-E41D-48FE-9136-E10CCF71C409}" srcOrd="5" destOrd="0" presId="urn:microsoft.com/office/officeart/2005/8/layout/vList2"/>
    <dgm:cxn modelId="{F9F1D5E9-6549-4322-B2DC-4EFA3C2B8BD6}" type="presParOf" srcId="{498C957D-D18A-4C20-8780-CE5C1046D017}" destId="{27B56BFF-5D98-4309-8AB5-9CC9C5D278D7}" srcOrd="6" destOrd="0" presId="urn:microsoft.com/office/officeart/2005/8/layout/vList2"/>
    <dgm:cxn modelId="{E95C13FD-77D7-471E-B91E-A9047190D6DA}" type="presParOf" srcId="{498C957D-D18A-4C20-8780-CE5C1046D017}" destId="{BC88560E-3CB5-4D85-8C05-3DA8B4634AC8}" srcOrd="7" destOrd="0" presId="urn:microsoft.com/office/officeart/2005/8/layout/vList2"/>
    <dgm:cxn modelId="{48D13642-FE80-48AC-99F5-D4A524B8DBE8}" type="presParOf" srcId="{498C957D-D18A-4C20-8780-CE5C1046D017}" destId="{47A69F0C-8E20-4ED6-A5DE-33DFB5153A27}" srcOrd="8" destOrd="0" presId="urn:microsoft.com/office/officeart/2005/8/layout/vList2"/>
    <dgm:cxn modelId="{B01546C0-DDC3-42E8-A614-8CA4D500BFD2}" type="presParOf" srcId="{498C957D-D18A-4C20-8780-CE5C1046D017}" destId="{1213460A-12BE-4B73-BFD6-80F1905D3CC3}" srcOrd="9" destOrd="0" presId="urn:microsoft.com/office/officeart/2005/8/layout/vList2"/>
    <dgm:cxn modelId="{4B19DFCD-088F-4370-A7E7-E5E773A0A8DB}" type="presParOf" srcId="{498C957D-D18A-4C20-8780-CE5C1046D017}" destId="{649FB1FA-CEBD-4774-8394-896A348BB9E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88F80-C74A-47A4-AD1B-2B9C034819A6}">
      <dsp:nvSpPr>
        <dsp:cNvPr id="0" name=""/>
        <dsp:cNvSpPr/>
      </dsp:nvSpPr>
      <dsp:spPr>
        <a:xfrm>
          <a:off x="0" y="2268"/>
          <a:ext cx="9613860" cy="10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Introduction</a:t>
          </a:r>
          <a:endParaRPr lang="en-GB" sz="4600" kern="1200"/>
        </a:p>
      </dsp:txBody>
      <dsp:txXfrm>
        <a:off x="52546" y="54814"/>
        <a:ext cx="9508768" cy="971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9089-278E-4A7F-BBB9-3FB0700F8EFA}">
      <dsp:nvSpPr>
        <dsp:cNvPr id="0" name=""/>
        <dsp:cNvSpPr/>
      </dsp:nvSpPr>
      <dsp:spPr>
        <a:xfrm>
          <a:off x="0" y="32159"/>
          <a:ext cx="8610599"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Research studies are revealing that ‘Non-Muslim Countries Reflect Islamic Values Better than Muslim Countries’</a:t>
          </a:r>
          <a:endParaRPr lang="en-GB" sz="2800" kern="1200" dirty="0"/>
        </a:p>
      </dsp:txBody>
      <dsp:txXfrm>
        <a:off x="71965" y="104124"/>
        <a:ext cx="8466669" cy="1330270"/>
      </dsp:txXfrm>
    </dsp:sp>
    <dsp:sp modelId="{0657E37A-7763-4092-9A18-C4872B8A08C5}">
      <dsp:nvSpPr>
        <dsp:cNvPr id="0" name=""/>
        <dsp:cNvSpPr/>
      </dsp:nvSpPr>
      <dsp:spPr>
        <a:xfrm>
          <a:off x="0" y="1586999"/>
          <a:ext cx="8610599"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highest ranked Muslims countries (such as Malaysia, UAE and Qatar) only managed mid-table positions. </a:t>
          </a:r>
          <a:endParaRPr lang="en-GB" sz="2800" kern="1200"/>
        </a:p>
      </dsp:txBody>
      <dsp:txXfrm>
        <a:off x="71965" y="1658964"/>
        <a:ext cx="8466669" cy="1330270"/>
      </dsp:txXfrm>
    </dsp:sp>
    <dsp:sp modelId="{4C92A739-9035-4E21-9C92-EB2409B97131}">
      <dsp:nvSpPr>
        <dsp:cNvPr id="0" name=""/>
        <dsp:cNvSpPr/>
      </dsp:nvSpPr>
      <dsp:spPr>
        <a:xfrm>
          <a:off x="0" y="3141839"/>
          <a:ext cx="8610599"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Most other Muslim countries could not even make the top-100 positions.</a:t>
          </a:r>
          <a:endParaRPr lang="en-GB" sz="2800" kern="1200"/>
        </a:p>
      </dsp:txBody>
      <dsp:txXfrm>
        <a:off x="71965" y="3213804"/>
        <a:ext cx="8466669" cy="133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1BC60-B9ED-4279-8E8B-570DB56753F0}">
      <dsp:nvSpPr>
        <dsp:cNvPr id="0" name=""/>
        <dsp:cNvSpPr/>
      </dsp:nvSpPr>
      <dsp:spPr>
        <a:xfrm>
          <a:off x="0" y="6452"/>
          <a:ext cx="9144000" cy="694980"/>
        </a:xfrm>
        <a:prstGeom prst="round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 went to the West and saw Islam, but no Muslims; I got back to the East and saw Muslims, but no Islam.” (Mohammad Abduh)</a:t>
          </a:r>
          <a:endParaRPr lang="en-GB" sz="1800" kern="1200" dirty="0"/>
        </a:p>
      </dsp:txBody>
      <dsp:txXfrm>
        <a:off x="33926" y="40378"/>
        <a:ext cx="9076148" cy="62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0FB1-E4CE-40D8-88EB-8EF9EE8A1E87}">
      <dsp:nvSpPr>
        <dsp:cNvPr id="0" name=""/>
        <dsp:cNvSpPr/>
      </dsp:nvSpPr>
      <dsp:spPr>
        <a:xfrm>
          <a:off x="0" y="29293"/>
          <a:ext cx="961386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Islam has promoted strategic use of all resources as Allah has created all that is in the heavens, and the earth for man’s optimal use ( 2:29).</a:t>
          </a:r>
          <a:endParaRPr lang="en-GB" sz="2000" kern="1200"/>
        </a:p>
      </dsp:txBody>
      <dsp:txXfrm>
        <a:off x="37696" y="66989"/>
        <a:ext cx="9538468" cy="696808"/>
      </dsp:txXfrm>
    </dsp:sp>
    <dsp:sp modelId="{697FDC77-3F68-4DFE-85DC-6D0540A4E281}">
      <dsp:nvSpPr>
        <dsp:cNvPr id="0" name=""/>
        <dsp:cNvSpPr/>
      </dsp:nvSpPr>
      <dsp:spPr>
        <a:xfrm>
          <a:off x="0" y="859094"/>
          <a:ext cx="961386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“Allah does not love those who are wasteful.” (5:64)</a:t>
          </a:r>
          <a:endParaRPr lang="en-GB" sz="2000" kern="1200"/>
        </a:p>
      </dsp:txBody>
      <dsp:txXfrm>
        <a:off x="37696" y="896790"/>
        <a:ext cx="9538468" cy="696808"/>
      </dsp:txXfrm>
    </dsp:sp>
    <dsp:sp modelId="{82A05B58-6560-4406-931C-4FF3498071E5}">
      <dsp:nvSpPr>
        <dsp:cNvPr id="0" name=""/>
        <dsp:cNvSpPr/>
      </dsp:nvSpPr>
      <dsp:spPr>
        <a:xfrm>
          <a:off x="0" y="1688894"/>
          <a:ext cx="961386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Prophet (SAW) ordered the optimal use of water in ablution and the ritual bath. </a:t>
          </a:r>
          <a:endParaRPr lang="en-GB" sz="2000" kern="1200"/>
        </a:p>
      </dsp:txBody>
      <dsp:txXfrm>
        <a:off x="37696" y="1726590"/>
        <a:ext cx="9538468" cy="696808"/>
      </dsp:txXfrm>
    </dsp:sp>
    <dsp:sp modelId="{422BD178-30B4-422E-BEF5-E617EEF64637}">
      <dsp:nvSpPr>
        <dsp:cNvPr id="0" name=""/>
        <dsp:cNvSpPr/>
      </dsp:nvSpPr>
      <dsp:spPr>
        <a:xfrm>
          <a:off x="0" y="2518694"/>
          <a:ext cx="961386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has instructed us to restrict our food consumption to one-third of our bellies and to leave the rest for water and air. </a:t>
          </a:r>
          <a:endParaRPr lang="en-GB" sz="2000" kern="1200"/>
        </a:p>
      </dsp:txBody>
      <dsp:txXfrm>
        <a:off x="37696" y="2556390"/>
        <a:ext cx="9538468" cy="696808"/>
      </dsp:txXfrm>
    </dsp:sp>
    <dsp:sp modelId="{2A8B42AD-89CB-41BC-B207-BCBDECE94214}">
      <dsp:nvSpPr>
        <dsp:cNvPr id="0" name=""/>
        <dsp:cNvSpPr/>
      </dsp:nvSpPr>
      <dsp:spPr>
        <a:xfrm>
          <a:off x="0" y="3348493"/>
          <a:ext cx="9613860"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used to plan out his battles and apply strategy for the best results …. (Al-Qur’an:2; 38;26.</a:t>
          </a:r>
          <a:endParaRPr lang="en-GB" sz="2000" kern="1200"/>
        </a:p>
      </dsp:txBody>
      <dsp:txXfrm>
        <a:off x="37696" y="3386189"/>
        <a:ext cx="953846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06C50-5523-44AE-9390-6DC4C07436CA}">
      <dsp:nvSpPr>
        <dsp:cNvPr id="0" name=""/>
        <dsp:cNvSpPr/>
      </dsp:nvSpPr>
      <dsp:spPr>
        <a:xfrm>
          <a:off x="0" y="140701"/>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Dates back to ancient Greek civilization</a:t>
          </a:r>
          <a:endParaRPr lang="en-GB" sz="1800" kern="1200"/>
        </a:p>
      </dsp:txBody>
      <dsp:txXfrm>
        <a:off x="33412" y="174113"/>
        <a:ext cx="9547036" cy="617626"/>
      </dsp:txXfrm>
    </dsp:sp>
    <dsp:sp modelId="{0A5EDC0F-C08A-421D-ACE2-EC8EA481BB61}">
      <dsp:nvSpPr>
        <dsp:cNvPr id="0" name=""/>
        <dsp:cNvSpPr/>
      </dsp:nvSpPr>
      <dsp:spPr>
        <a:xfrm>
          <a:off x="0" y="876991"/>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"STRATEGY" is derived from the Greek word "STRATEGOS" meaning "General" or army leader</a:t>
          </a:r>
          <a:endParaRPr lang="en-GB" sz="1800" kern="1200"/>
        </a:p>
      </dsp:txBody>
      <dsp:txXfrm>
        <a:off x="33412" y="910403"/>
        <a:ext cx="9547036" cy="617626"/>
      </dsp:txXfrm>
    </dsp:sp>
    <dsp:sp modelId="{5EC81B79-A607-413F-9AA4-D9F2C5A490D4}">
      <dsp:nvSpPr>
        <dsp:cNvPr id="0" name=""/>
        <dsp:cNvSpPr/>
      </dsp:nvSpPr>
      <dsp:spPr>
        <a:xfrm>
          <a:off x="0" y="1613281"/>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Modern SP has its roots from the Harvard Business School. The Harvard Policy Model was developed and taught in the early 1920s to students of the Harvard Business School.</a:t>
          </a:r>
          <a:endParaRPr lang="en-GB" sz="1800" kern="1200"/>
        </a:p>
      </dsp:txBody>
      <dsp:txXfrm>
        <a:off x="33412" y="1646693"/>
        <a:ext cx="9547036" cy="617626"/>
      </dsp:txXfrm>
    </dsp:sp>
    <dsp:sp modelId="{27B56BFF-5D98-4309-8AB5-9CC9C5D278D7}">
      <dsp:nvSpPr>
        <dsp:cNvPr id="0" name=""/>
        <dsp:cNvSpPr/>
      </dsp:nvSpPr>
      <dsp:spPr>
        <a:xfrm>
          <a:off x="0" y="2349571"/>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Systematic assessment of Strengths, Weaknesses, Opportunities, and Threats or SWOT Analysis came from the Harvard Policy Model</a:t>
          </a:r>
          <a:endParaRPr lang="en-GB" sz="1800" kern="1200"/>
        </a:p>
      </dsp:txBody>
      <dsp:txXfrm>
        <a:off x="33412" y="2382983"/>
        <a:ext cx="9547036" cy="617626"/>
      </dsp:txXfrm>
    </dsp:sp>
    <dsp:sp modelId="{47A69F0C-8E20-4ED6-A5DE-33DFB5153A27}">
      <dsp:nvSpPr>
        <dsp:cNvPr id="0" name=""/>
        <dsp:cNvSpPr/>
      </dsp:nvSpPr>
      <dsp:spPr>
        <a:xfrm>
          <a:off x="0" y="3085861"/>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the late 1980s, the public sector steadily embraced SP and expressed their desire to run government more like a business..</a:t>
          </a:r>
          <a:endParaRPr lang="en-GB" sz="1800" kern="1200"/>
        </a:p>
      </dsp:txBody>
      <dsp:txXfrm>
        <a:off x="33412" y="3119273"/>
        <a:ext cx="9547036" cy="617626"/>
      </dsp:txXfrm>
    </dsp:sp>
    <dsp:sp modelId="{649FB1FA-CEBD-4774-8394-896A348BB9EB}">
      <dsp:nvSpPr>
        <dsp:cNvPr id="0" name=""/>
        <dsp:cNvSpPr/>
      </dsp:nvSpPr>
      <dsp:spPr>
        <a:xfrm>
          <a:off x="0" y="3822152"/>
          <a:ext cx="9613860" cy="684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2004, the Marrakech Action Plan for Statistics (MAPS) highlighted the need for African Countries to mainstream strategic planning in their statistical systems.</a:t>
          </a:r>
          <a:endParaRPr lang="en-GB" sz="1800" kern="1200"/>
        </a:p>
      </dsp:txBody>
      <dsp:txXfrm>
        <a:off x="33412" y="3855564"/>
        <a:ext cx="954703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AF505-03BC-4C95-ACB1-5C34A9617274}"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DCBEB-AA70-4D20-A3C1-47FC06671200}" type="slidenum">
              <a:rPr lang="en-GB" smtClean="0"/>
              <a:t>‹#›</a:t>
            </a:fld>
            <a:endParaRPr lang="en-GB"/>
          </a:p>
        </p:txBody>
      </p:sp>
    </p:spTree>
    <p:extLst>
      <p:ext uri="{BB962C8B-B14F-4D97-AF65-F5344CB8AC3E}">
        <p14:creationId xmlns:p14="http://schemas.microsoft.com/office/powerpoint/2010/main" val="380194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500">
                <a:solidFill>
                  <a:schemeClr val="tx1"/>
                </a:solidFill>
                <a:latin typeface="Times New Roman" panose="02020603050405020304" pitchFamily="18" charset="0"/>
                <a:ea typeface="MS PGothic" panose="020B0600070205080204" pitchFamily="34" charset="-128"/>
              </a:defRPr>
            </a:lvl1pPr>
            <a:lvl2pPr marL="763530" indent="-293665" eaLnBrk="0" hangingPunct="0">
              <a:defRPr sz="2500">
                <a:solidFill>
                  <a:schemeClr val="tx1"/>
                </a:solidFill>
                <a:latin typeface="Times New Roman" panose="02020603050405020304" pitchFamily="18" charset="0"/>
                <a:ea typeface="MS PGothic" panose="020B0600070205080204" pitchFamily="34" charset="-128"/>
              </a:defRPr>
            </a:lvl2pPr>
            <a:lvl3pPr marL="1174661" indent="-234932" eaLnBrk="0" hangingPunct="0">
              <a:defRPr sz="2500">
                <a:solidFill>
                  <a:schemeClr val="tx1"/>
                </a:solidFill>
                <a:latin typeface="Times New Roman" panose="02020603050405020304" pitchFamily="18" charset="0"/>
                <a:ea typeface="MS PGothic" panose="020B0600070205080204" pitchFamily="34" charset="-128"/>
              </a:defRPr>
            </a:lvl3pPr>
            <a:lvl4pPr marL="1644526" indent="-234932" eaLnBrk="0" hangingPunct="0">
              <a:defRPr sz="2500">
                <a:solidFill>
                  <a:schemeClr val="tx1"/>
                </a:solidFill>
                <a:latin typeface="Times New Roman" panose="02020603050405020304" pitchFamily="18" charset="0"/>
                <a:ea typeface="MS PGothic" panose="020B0600070205080204" pitchFamily="34" charset="-128"/>
              </a:defRPr>
            </a:lvl4pPr>
            <a:lvl5pPr marL="2114390" indent="-234932" eaLnBrk="0" hangingPunct="0">
              <a:defRPr sz="2500">
                <a:solidFill>
                  <a:schemeClr val="tx1"/>
                </a:solidFill>
                <a:latin typeface="Times New Roman" panose="02020603050405020304" pitchFamily="18" charset="0"/>
                <a:ea typeface="MS PGothic" panose="020B0600070205080204" pitchFamily="34" charset="-128"/>
              </a:defRPr>
            </a:lvl5pPr>
            <a:lvl6pPr marL="2584254"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054119"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23983"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3993848"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marL="0" marR="0" lvl="0" indent="0" algn="r" defTabSz="965832" rtl="0" eaLnBrk="0" fontAlgn="base" latinLnBrk="0" hangingPunct="0">
              <a:lnSpc>
                <a:spcPct val="100000"/>
              </a:lnSpc>
              <a:spcBef>
                <a:spcPct val="0"/>
              </a:spcBef>
              <a:spcAft>
                <a:spcPct val="0"/>
              </a:spcAft>
              <a:buClrTx/>
              <a:buSzTx/>
              <a:buFontTx/>
              <a:buNone/>
              <a:tabLst/>
              <a:defRPr/>
            </a:pPr>
            <a:fld id="{4A41A9E7-601D-4497-AB07-0C066240C94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65832"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2706"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56581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500">
                <a:solidFill>
                  <a:schemeClr val="tx1"/>
                </a:solidFill>
                <a:latin typeface="Times New Roman" panose="02020603050405020304" pitchFamily="18" charset="0"/>
                <a:ea typeface="MS PGothic" panose="020B0600070205080204" pitchFamily="34" charset="-128"/>
              </a:defRPr>
            </a:lvl1pPr>
            <a:lvl2pPr marL="763530" indent="-293665" eaLnBrk="0" hangingPunct="0">
              <a:defRPr sz="2500">
                <a:solidFill>
                  <a:schemeClr val="tx1"/>
                </a:solidFill>
                <a:latin typeface="Times New Roman" panose="02020603050405020304" pitchFamily="18" charset="0"/>
                <a:ea typeface="MS PGothic" panose="020B0600070205080204" pitchFamily="34" charset="-128"/>
              </a:defRPr>
            </a:lvl2pPr>
            <a:lvl3pPr marL="1174661" indent="-234932" eaLnBrk="0" hangingPunct="0">
              <a:defRPr sz="2500">
                <a:solidFill>
                  <a:schemeClr val="tx1"/>
                </a:solidFill>
                <a:latin typeface="Times New Roman" panose="02020603050405020304" pitchFamily="18" charset="0"/>
                <a:ea typeface="MS PGothic" panose="020B0600070205080204" pitchFamily="34" charset="-128"/>
              </a:defRPr>
            </a:lvl3pPr>
            <a:lvl4pPr marL="1644526" indent="-234932" eaLnBrk="0" hangingPunct="0">
              <a:defRPr sz="2500">
                <a:solidFill>
                  <a:schemeClr val="tx1"/>
                </a:solidFill>
                <a:latin typeface="Times New Roman" panose="02020603050405020304" pitchFamily="18" charset="0"/>
                <a:ea typeface="MS PGothic" panose="020B0600070205080204" pitchFamily="34" charset="-128"/>
              </a:defRPr>
            </a:lvl4pPr>
            <a:lvl5pPr marL="2114390" indent="-234932" eaLnBrk="0" hangingPunct="0">
              <a:defRPr sz="2500">
                <a:solidFill>
                  <a:schemeClr val="tx1"/>
                </a:solidFill>
                <a:latin typeface="Times New Roman" panose="02020603050405020304" pitchFamily="18" charset="0"/>
                <a:ea typeface="MS PGothic" panose="020B0600070205080204" pitchFamily="34" charset="-128"/>
              </a:defRPr>
            </a:lvl5pPr>
            <a:lvl6pPr marL="2584254"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054119"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23983"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3993848"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marL="0" marR="0" lvl="0" indent="0" algn="r" defTabSz="965832" rtl="0" eaLnBrk="0" fontAlgn="base" latinLnBrk="0" hangingPunct="0">
              <a:lnSpc>
                <a:spcPct val="100000"/>
              </a:lnSpc>
              <a:spcBef>
                <a:spcPct val="0"/>
              </a:spcBef>
              <a:spcAft>
                <a:spcPct val="0"/>
              </a:spcAft>
              <a:buClrTx/>
              <a:buSzTx/>
              <a:buFontTx/>
              <a:buNone/>
              <a:tabLst/>
              <a:defRPr/>
            </a:pPr>
            <a:fld id="{F815A327-7565-4155-80F8-86D6C6DEBA0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65832"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4754"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96830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500">
                <a:solidFill>
                  <a:schemeClr val="tx1"/>
                </a:solidFill>
                <a:latin typeface="Times New Roman" panose="02020603050405020304" pitchFamily="18" charset="0"/>
                <a:ea typeface="MS PGothic" panose="020B0600070205080204" pitchFamily="34" charset="-128"/>
              </a:defRPr>
            </a:lvl1pPr>
            <a:lvl2pPr marL="763530" indent="-293665" eaLnBrk="0" hangingPunct="0">
              <a:defRPr sz="2500">
                <a:solidFill>
                  <a:schemeClr val="tx1"/>
                </a:solidFill>
                <a:latin typeface="Times New Roman" panose="02020603050405020304" pitchFamily="18" charset="0"/>
                <a:ea typeface="MS PGothic" panose="020B0600070205080204" pitchFamily="34" charset="-128"/>
              </a:defRPr>
            </a:lvl2pPr>
            <a:lvl3pPr marL="1174661" indent="-234932" eaLnBrk="0" hangingPunct="0">
              <a:defRPr sz="2500">
                <a:solidFill>
                  <a:schemeClr val="tx1"/>
                </a:solidFill>
                <a:latin typeface="Times New Roman" panose="02020603050405020304" pitchFamily="18" charset="0"/>
                <a:ea typeface="MS PGothic" panose="020B0600070205080204" pitchFamily="34" charset="-128"/>
              </a:defRPr>
            </a:lvl3pPr>
            <a:lvl4pPr marL="1644526" indent="-234932" eaLnBrk="0" hangingPunct="0">
              <a:defRPr sz="2500">
                <a:solidFill>
                  <a:schemeClr val="tx1"/>
                </a:solidFill>
                <a:latin typeface="Times New Roman" panose="02020603050405020304" pitchFamily="18" charset="0"/>
                <a:ea typeface="MS PGothic" panose="020B0600070205080204" pitchFamily="34" charset="-128"/>
              </a:defRPr>
            </a:lvl4pPr>
            <a:lvl5pPr marL="2114390" indent="-234932" eaLnBrk="0" hangingPunct="0">
              <a:defRPr sz="2500">
                <a:solidFill>
                  <a:schemeClr val="tx1"/>
                </a:solidFill>
                <a:latin typeface="Times New Roman" panose="02020603050405020304" pitchFamily="18" charset="0"/>
                <a:ea typeface="MS PGothic" panose="020B0600070205080204" pitchFamily="34" charset="-128"/>
              </a:defRPr>
            </a:lvl5pPr>
            <a:lvl6pPr marL="2584254"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054119"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23983"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3993848"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marL="0" marR="0" lvl="0" indent="0" algn="r" defTabSz="965832" rtl="0" eaLnBrk="0" fontAlgn="base" latinLnBrk="0" hangingPunct="0">
              <a:lnSpc>
                <a:spcPct val="100000"/>
              </a:lnSpc>
              <a:spcBef>
                <a:spcPct val="0"/>
              </a:spcBef>
              <a:spcAft>
                <a:spcPct val="0"/>
              </a:spcAft>
              <a:buClrTx/>
              <a:buSzTx/>
              <a:buFontTx/>
              <a:buNone/>
              <a:tabLst/>
              <a:defRPr/>
            </a:pPr>
            <a:fld id="{FA3D0ADB-5289-457A-9AC9-F8701E55A5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65832"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6802"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8287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500">
                <a:solidFill>
                  <a:schemeClr val="tx1"/>
                </a:solidFill>
                <a:latin typeface="Times New Roman" panose="02020603050405020304" pitchFamily="18" charset="0"/>
                <a:ea typeface="MS PGothic" panose="020B0600070205080204" pitchFamily="34" charset="-128"/>
              </a:defRPr>
            </a:lvl1pPr>
            <a:lvl2pPr marL="763530" indent="-293665" eaLnBrk="0" hangingPunct="0">
              <a:defRPr sz="2500">
                <a:solidFill>
                  <a:schemeClr val="tx1"/>
                </a:solidFill>
                <a:latin typeface="Times New Roman" panose="02020603050405020304" pitchFamily="18" charset="0"/>
                <a:ea typeface="MS PGothic" panose="020B0600070205080204" pitchFamily="34" charset="-128"/>
              </a:defRPr>
            </a:lvl2pPr>
            <a:lvl3pPr marL="1174661" indent="-234932" eaLnBrk="0" hangingPunct="0">
              <a:defRPr sz="2500">
                <a:solidFill>
                  <a:schemeClr val="tx1"/>
                </a:solidFill>
                <a:latin typeface="Times New Roman" panose="02020603050405020304" pitchFamily="18" charset="0"/>
                <a:ea typeface="MS PGothic" panose="020B0600070205080204" pitchFamily="34" charset="-128"/>
              </a:defRPr>
            </a:lvl3pPr>
            <a:lvl4pPr marL="1644526" indent="-234932" eaLnBrk="0" hangingPunct="0">
              <a:defRPr sz="2500">
                <a:solidFill>
                  <a:schemeClr val="tx1"/>
                </a:solidFill>
                <a:latin typeface="Times New Roman" panose="02020603050405020304" pitchFamily="18" charset="0"/>
                <a:ea typeface="MS PGothic" panose="020B0600070205080204" pitchFamily="34" charset="-128"/>
              </a:defRPr>
            </a:lvl4pPr>
            <a:lvl5pPr marL="2114390" indent="-234932" eaLnBrk="0" hangingPunct="0">
              <a:defRPr sz="2500">
                <a:solidFill>
                  <a:schemeClr val="tx1"/>
                </a:solidFill>
                <a:latin typeface="Times New Roman" panose="02020603050405020304" pitchFamily="18" charset="0"/>
                <a:ea typeface="MS PGothic" panose="020B0600070205080204" pitchFamily="34" charset="-128"/>
              </a:defRPr>
            </a:lvl5pPr>
            <a:lvl6pPr marL="2584254"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054119"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23983"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3993848" indent="-234932" algn="ctr"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marL="0" marR="0" lvl="0" indent="0" algn="r" defTabSz="965832" rtl="0" eaLnBrk="0" fontAlgn="base" latinLnBrk="0" hangingPunct="0">
              <a:lnSpc>
                <a:spcPct val="100000"/>
              </a:lnSpc>
              <a:spcBef>
                <a:spcPct val="0"/>
              </a:spcBef>
              <a:spcAft>
                <a:spcPct val="0"/>
              </a:spcAft>
              <a:buClrTx/>
              <a:buSzTx/>
              <a:buFontTx/>
              <a:buNone/>
              <a:tabLst/>
              <a:defRPr/>
            </a:pPr>
            <a:fld id="{79731401-AD5A-4699-8827-3965484181C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65832"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885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774216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8AF22B-5F54-44C5-A657-79D8394D0EE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378298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57609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940553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87D9DA6-CC3C-4D8F-A738-F880D97422E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1599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1021313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8AF22B-5F54-44C5-A657-79D8394D0EEB}"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316018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8AF22B-5F54-44C5-A657-79D8394D0EEB}"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121692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AF22B-5F54-44C5-A657-79D8394D0EE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47216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A8AF22B-5F54-44C5-A657-79D8394D0EEB}" type="datetimeFigureOut">
              <a:rPr lang="en-US" smtClean="0"/>
              <a:t>3/6/2024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87D9DA6-CC3C-4D8F-A738-F880D97422E6}" type="slidenum">
              <a:rPr lang="en-US" smtClean="0"/>
              <a:t>‹#›</a:t>
            </a:fld>
            <a:endParaRPr lang="en-US"/>
          </a:p>
        </p:txBody>
      </p:sp>
    </p:spTree>
    <p:extLst>
      <p:ext uri="{BB962C8B-B14F-4D97-AF65-F5344CB8AC3E}">
        <p14:creationId xmlns:p14="http://schemas.microsoft.com/office/powerpoint/2010/main" val="3056382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kumimoji="1" lang="en-GB" sz="2400">
              <a:solidFill>
                <a:srgbClr val="FFFFFF"/>
              </a:solidFill>
              <a:latin typeface="Times New Roman" panose="02020603050405020304" pitchFamily="18" charset="0"/>
              <a:ea typeface="MS PGothic" panose="020B0600070205080204" pitchFamily="34" charset="-128"/>
            </a:endParaRPr>
          </a:p>
        </p:txBody>
      </p:sp>
      <p:sp>
        <p:nvSpPr>
          <p:cNvPr id="5" name="Rectangle 3"/>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kumimoji="1" lang="en-GB" sz="2400">
              <a:solidFill>
                <a:srgbClr val="FFFFFF"/>
              </a:solidFill>
              <a:latin typeface="Times New Roman" panose="02020603050405020304" pitchFamily="18" charset="0"/>
              <a:ea typeface="MS PGothic" panose="020B0600070205080204" pitchFamily="34" charset="-128"/>
            </a:endParaRPr>
          </a:p>
        </p:txBody>
      </p:sp>
      <p:sp>
        <p:nvSpPr>
          <p:cNvPr id="6" name="Rectangle 9"/>
          <p:cNvSpPr>
            <a:spLocks noChangeArrowheads="1"/>
          </p:cNvSpPr>
          <p:nvPr/>
        </p:nvSpPr>
        <p:spPr bwMode="auto">
          <a:xfrm>
            <a:off x="0" y="3505200"/>
            <a:ext cx="62992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kumimoji="1" lang="en-GB" altLang="en-US" sz="2400">
              <a:solidFill>
                <a:srgbClr val="FFFFFF"/>
              </a:solidFill>
            </a:endParaRPr>
          </a:p>
        </p:txBody>
      </p:sp>
      <p:sp>
        <p:nvSpPr>
          <p:cNvPr id="3076" name="Rectangle 4"/>
          <p:cNvSpPr>
            <a:spLocks noGrp="1" noChangeArrowheads="1"/>
          </p:cNvSpPr>
          <p:nvPr>
            <p:ph type="ctrTitle" sz="quarter"/>
          </p:nvPr>
        </p:nvSpPr>
        <p:spPr>
          <a:xfrm>
            <a:off x="914400" y="2286000"/>
            <a:ext cx="103632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4CE6E552-5392-4A10-A45C-C2924FC9CD4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25588448"/>
      </p:ext>
    </p:extLst>
  </p:cSld>
  <p:clrMapOvr>
    <a:masterClrMapping/>
  </p:clrMapOvr>
  <p:transition spd="med">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fld id="{56CEE9C7-F5D6-405A-9138-047F2686F5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31511927"/>
      </p:ext>
    </p:extLst>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AF22B-5F54-44C5-A657-79D8394D0EE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4165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fld id="{B820AF93-D56F-42C8-8C3B-F447F2C7F0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8292024"/>
      </p:ext>
    </p:extLst>
  </p:cSld>
  <p:clrMapOvr>
    <a:masterClrMapping/>
  </p:clrMapOvr>
  <p:transition spd="med">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fld id="{1E389705-70D5-4FD4-9249-D7111486A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0166217"/>
      </p:ext>
    </p:extLst>
  </p:cSld>
  <p:clrMapOvr>
    <a:masterClrMapping/>
  </p:clrMapOvr>
  <p:transition spd="med">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fld id="{5D77EE99-FB13-4212-A010-F3530B1706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83601489"/>
      </p:ext>
    </p:extLst>
  </p:cSld>
  <p:clrMapOvr>
    <a:masterClrMapping/>
  </p:clrMapOvr>
  <p:transition spd="med">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fld id="{9192EBDE-8E2B-4B6F-9756-7A8FCB506F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4566273"/>
      </p:ext>
    </p:extLst>
  </p:cSld>
  <p:clrMapOvr>
    <a:masterClrMapping/>
  </p:clrMapOvr>
  <p:transition spd="med">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fld id="{845A5284-A388-408C-BFE1-B6C82B6A82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0153741"/>
      </p:ext>
    </p:extLst>
  </p:cSld>
  <p:clrMapOvr>
    <a:masterClrMapping/>
  </p:clrMapOvr>
  <p:transition spd="med">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fld id="{923EC83A-C14E-46F7-B465-BEADCD4FDA3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61120761"/>
      </p:ext>
    </p:extLst>
  </p:cSld>
  <p:clrMapOvr>
    <a:masterClrMapping/>
  </p:clrMapOvr>
  <p:transition spd="med">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fld id="{6E27A482-E1E5-4783-84BB-14A1ABAE7E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84457326"/>
      </p:ext>
    </p:extLst>
  </p:cSld>
  <p:clrMapOvr>
    <a:masterClrMapping/>
  </p:clrMapOvr>
  <p:transition spd="med">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fld id="{C69D1D6B-1E4F-4FD1-920E-7FDDB8C993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6944177"/>
      </p:ext>
    </p:extLst>
  </p:cSld>
  <p:clrMapOvr>
    <a:masterClrMapping/>
  </p:clrMapOvr>
  <p:transition spd="med">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fld id="{AFD2F50A-65D4-45FB-A2D2-9B90FB783F0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35069729"/>
      </p:ext>
    </p:extLst>
  </p:cSld>
  <p:clrMapOvr>
    <a:masterClrMapping/>
  </p:clrMapOvr>
  <p:transition spd="med">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fld id="{154FAEE3-90DD-46E3-B55A-D0AD2563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46563577"/>
      </p:ext>
    </p:extLst>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AF22B-5F54-44C5-A657-79D8394D0EEB}"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3802142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defRPr/>
            </a:pPr>
            <a:endParaRPr lang="en-GB">
              <a:solidFill>
                <a:srgbClr val="FFFFFF"/>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FFFFFF"/>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39705670-2CC0-45DA-A499-0B9357DDF9C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4064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94363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8AF22B-5F54-44C5-A657-79D8394D0EEB}"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93914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AF22B-5F54-44C5-A657-79D8394D0EEB}"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24150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A8AF22B-5F54-44C5-A657-79D8394D0EEB}"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406380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40339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AF22B-5F54-44C5-A657-79D8394D0EEB}"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D9DA6-CC3C-4D8F-A738-F880D97422E6}" type="slidenum">
              <a:rPr lang="en-US" smtClean="0"/>
              <a:t>‹#›</a:t>
            </a:fld>
            <a:endParaRPr lang="en-US"/>
          </a:p>
        </p:txBody>
      </p:sp>
    </p:spTree>
    <p:extLst>
      <p:ext uri="{BB962C8B-B14F-4D97-AF65-F5344CB8AC3E}">
        <p14:creationId xmlns:p14="http://schemas.microsoft.com/office/powerpoint/2010/main" val="28683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8AF22B-5F54-44C5-A657-79D8394D0EEB}" type="datetimeFigureOut">
              <a:rPr lang="en-US" smtClean="0"/>
              <a:t>3/6/2024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87D9DA6-CC3C-4D8F-A738-F880D97422E6}" type="slidenum">
              <a:rPr lang="en-US" smtClean="0"/>
              <a:t>‹#›</a:t>
            </a:fld>
            <a:endParaRPr lang="en-US"/>
          </a:p>
        </p:txBody>
      </p:sp>
    </p:spTree>
    <p:extLst>
      <p:ext uri="{BB962C8B-B14F-4D97-AF65-F5344CB8AC3E}">
        <p14:creationId xmlns:p14="http://schemas.microsoft.com/office/powerpoint/2010/main" val="17579306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20990"/>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kumimoji="1" lang="en-GB" sz="2400">
              <a:solidFill>
                <a:srgbClr val="FFFFFF"/>
              </a:solidFill>
              <a:latin typeface="Times New Roman" panose="02020603050405020304" pitchFamily="18" charset="0"/>
              <a:ea typeface="MS PGothic" panose="020B0600070205080204" pitchFamily="34" charset="-128"/>
            </a:endParaRPr>
          </a:p>
        </p:txBody>
      </p:sp>
      <p:sp>
        <p:nvSpPr>
          <p:cNvPr id="1027" name="Rectangle 3"/>
          <p:cNvSpPr>
            <a:spLocks noChangeArrowheads="1"/>
          </p:cNvSpPr>
          <p:nvPr/>
        </p:nvSpPr>
        <p:spPr bwMode="auto">
          <a:xfrm>
            <a:off x="203200" y="1752600"/>
            <a:ext cx="62992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kumimoji="1" lang="en-GB" altLang="en-US" sz="2400">
              <a:solidFill>
                <a:srgbClr val="FFFFFF"/>
              </a:solidFill>
            </a:endParaRPr>
          </a:p>
        </p:txBody>
      </p:sp>
      <p:sp>
        <p:nvSpPr>
          <p:cNvPr id="1028" name="Rectangle 4"/>
          <p:cNvSpPr>
            <a:spLocks noChangeArrowheads="1"/>
          </p:cNvSpPr>
          <p:nvPr/>
        </p:nvSpPr>
        <p:spPr bwMode="auto">
          <a:xfrm>
            <a:off x="914400" y="6629401"/>
            <a:ext cx="46736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1" hangingPunct="1">
              <a:defRPr/>
            </a:pPr>
            <a:endParaRPr kumimoji="1" lang="en-GB" sz="2400">
              <a:solidFill>
                <a:srgbClr val="FFFFFF"/>
              </a:solidFill>
              <a:latin typeface="Times New Roman" panose="02020603050405020304" pitchFamily="18" charset="0"/>
              <a:ea typeface="MS PGothic" panose="020B0600070205080204" pitchFamily="34" charset="-128"/>
            </a:endParaRPr>
          </a:p>
        </p:txBody>
      </p:sp>
      <p:sp>
        <p:nvSpPr>
          <p:cNvPr id="1029" name="Rectangle 5"/>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kumimoji="1" lang="en-GB" sz="2400">
              <a:solidFill>
                <a:srgbClr val="FFFFFF"/>
              </a:solidFill>
              <a:latin typeface="Times New Roman" panose="02020603050405020304" pitchFamily="18" charset="0"/>
              <a:ea typeface="MS PGothic" panose="020B0600070205080204" pitchFamily="34" charset="-128"/>
            </a:endParaRPr>
          </a:p>
        </p:txBody>
      </p:sp>
      <p:sp>
        <p:nvSpPr>
          <p:cNvPr id="1030" name="Rectangle 6"/>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latin typeface="Times New Roman" pitchFamily="18" charset="0"/>
                <a:ea typeface="+mn-ea"/>
                <a:cs typeface="+mn-cs"/>
              </a:defRPr>
            </a:lvl1pPr>
          </a:lstStyle>
          <a:p>
            <a:pPr eaLnBrk="1" hangingPunct="1">
              <a:defRPr/>
            </a:pPr>
            <a:endParaRPr lang="en-US">
              <a:solidFill>
                <a:srgbClr val="FFFFFF"/>
              </a:solidFill>
            </a:endParaRPr>
          </a:p>
        </p:txBody>
      </p:sp>
      <p:sp>
        <p:nvSpPr>
          <p:cNvPr id="1033" name="Rectangle 9"/>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8" charset="0"/>
                <a:ea typeface="+mn-ea"/>
                <a:cs typeface="+mn-cs"/>
              </a:defRPr>
            </a:lvl1pPr>
          </a:lstStyle>
          <a:p>
            <a:pPr algn="ctr" eaLnBrk="1" hangingPunct="1">
              <a:defRPr/>
            </a:pPr>
            <a:endParaRPr lang="en-US">
              <a:solidFill>
                <a:srgbClr val="FFFFFF"/>
              </a:solidFill>
            </a:endParaRPr>
          </a:p>
        </p:txBody>
      </p:sp>
      <p:sp>
        <p:nvSpPr>
          <p:cNvPr id="1034" name="Rectangle 10"/>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1" hangingPunct="1"/>
            <a:fld id="{97E1C0D5-4542-4FBE-B8F7-7DFBB6C5D22C}" type="slidenum">
              <a:rPr lang="en-US" altLang="en-US" smtClean="0">
                <a:solidFill>
                  <a:srgbClr val="FFFFFF"/>
                </a:solidFill>
                <a:latin typeface="Times New Roman" panose="02020603050405020304" pitchFamily="18" charset="0"/>
                <a:ea typeface="MS PGothic" panose="020B0600070205080204" pitchFamily="34" charset="-128"/>
              </a:rPr>
              <a:pPr eaLnBrk="1" hangingPunct="1"/>
              <a:t>‹#›</a:t>
            </a:fld>
            <a:endParaRPr lang="en-US" altLang="en-US">
              <a:solidFill>
                <a:srgbClr val="FFFFFF"/>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149178408"/>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blinds dir="ver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b="1">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b="1">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Planning%20Research%20and%20Statistics/Hajj_Statistics_2022_En.xls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Fundamentals of Planning, Research and Statistics for NAHCON Staff</a:t>
            </a:r>
          </a:p>
        </p:txBody>
      </p:sp>
    </p:spTree>
    <p:extLst>
      <p:ext uri="{BB962C8B-B14F-4D97-AF65-F5344CB8AC3E}">
        <p14:creationId xmlns:p14="http://schemas.microsoft.com/office/powerpoint/2010/main" val="31725988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22C5-773A-082D-276C-AF6641042E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6B46F1A-4B17-DEA6-D78D-519D55F8DAA6}"/>
              </a:ext>
            </a:extLst>
          </p:cNvPr>
          <p:cNvSpPr>
            <a:spLocks noGrp="1"/>
          </p:cNvSpPr>
          <p:nvPr>
            <p:ph type="title"/>
          </p:nvPr>
        </p:nvSpPr>
        <p:spPr/>
        <p:txBody>
          <a:bodyPr/>
          <a:lstStyle/>
          <a:p>
            <a:r>
              <a:rPr lang="en-US" dirty="0"/>
              <a:t>Strategic Planning In Islam </a:t>
            </a:r>
            <a:endParaRPr lang="en-GB" dirty="0"/>
          </a:p>
        </p:txBody>
      </p:sp>
      <p:graphicFrame>
        <p:nvGraphicFramePr>
          <p:cNvPr id="5" name="Content Placeholder 4">
            <a:extLst>
              <a:ext uri="{FF2B5EF4-FFF2-40B4-BE49-F238E27FC236}">
                <a16:creationId xmlns:a16="http://schemas.microsoft.com/office/drawing/2014/main" id="{5F6F111C-2A19-610A-BA2D-572BA4BE1825}"/>
              </a:ext>
            </a:extLst>
          </p:cNvPr>
          <p:cNvGraphicFramePr>
            <a:graphicFrameLocks noGrp="1"/>
          </p:cNvGraphicFramePr>
          <p:nvPr>
            <p:ph idx="1"/>
            <p:extLst>
              <p:ext uri="{D42A27DB-BD31-4B8C-83A1-F6EECF244321}">
                <p14:modId xmlns:p14="http://schemas.microsoft.com/office/powerpoint/2010/main" val="4181288760"/>
              </p:ext>
            </p:extLst>
          </p:nvPr>
        </p:nvGraphicFramePr>
        <p:xfrm>
          <a:off x="680321" y="2336873"/>
          <a:ext cx="9613861" cy="414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5166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Viewpoints On SP</a:t>
            </a:r>
          </a:p>
        </p:txBody>
      </p:sp>
      <p:sp>
        <p:nvSpPr>
          <p:cNvPr id="3" name="Content Placeholder 2"/>
          <p:cNvSpPr>
            <a:spLocks noGrp="1"/>
          </p:cNvSpPr>
          <p:nvPr>
            <p:ph idx="1"/>
          </p:nvPr>
        </p:nvSpPr>
        <p:spPr>
          <a:xfrm>
            <a:off x="680321" y="2065468"/>
            <a:ext cx="9613861" cy="4421393"/>
          </a:xfrm>
        </p:spPr>
        <p:txBody>
          <a:bodyPr/>
          <a:lstStyle/>
          <a:p>
            <a:pPr algn="just"/>
            <a:r>
              <a:rPr lang="en-US" dirty="0"/>
              <a:t>We can think of strategic planning as an organization’s roadmap for success.</a:t>
            </a:r>
          </a:p>
          <a:p>
            <a:pPr algn="just"/>
            <a:r>
              <a:rPr lang="en-US" dirty="0"/>
              <a:t>SP lays out a plan for moving forward, sets milestones to reach along the way, and tracks the progress of those milestones.</a:t>
            </a:r>
          </a:p>
          <a:p>
            <a:pPr algn="just"/>
            <a:r>
              <a:rPr lang="en-US" dirty="0"/>
              <a:t>It is the process of giving an organization a sense of direction by </a:t>
            </a:r>
            <a:r>
              <a:rPr lang="en-US" dirty="0" err="1"/>
              <a:t>analysing</a:t>
            </a:r>
            <a:r>
              <a:rPr lang="en-US" dirty="0"/>
              <a:t> where they are currently and where they want to be</a:t>
            </a:r>
          </a:p>
          <a:p>
            <a:pPr algn="just"/>
            <a:r>
              <a:rPr lang="en-US" dirty="0"/>
              <a:t>It is a plan of action that enhances success and growth</a:t>
            </a:r>
          </a:p>
          <a:p>
            <a:pPr algn="just"/>
            <a:r>
              <a:rPr lang="en-US" dirty="0"/>
              <a:t>SP is a systematic process that helps set an ambition for an ideal future and determine how best to achieve it.</a:t>
            </a:r>
          </a:p>
        </p:txBody>
      </p:sp>
    </p:spTree>
    <p:extLst>
      <p:ext uri="{BB962C8B-B14F-4D97-AF65-F5344CB8AC3E}">
        <p14:creationId xmlns:p14="http://schemas.microsoft.com/office/powerpoint/2010/main" val="14055948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Origin Of SP</a:t>
            </a:r>
          </a:p>
        </p:txBody>
      </p:sp>
      <p:graphicFrame>
        <p:nvGraphicFramePr>
          <p:cNvPr id="4" name="Content Placeholder 3">
            <a:extLst>
              <a:ext uri="{FF2B5EF4-FFF2-40B4-BE49-F238E27FC236}">
                <a16:creationId xmlns:a16="http://schemas.microsoft.com/office/drawing/2014/main" id="{30BB160C-A17B-994C-9DC8-2D36757ED261}"/>
              </a:ext>
            </a:extLst>
          </p:cNvPr>
          <p:cNvGraphicFramePr>
            <a:graphicFrameLocks noGrp="1"/>
          </p:cNvGraphicFramePr>
          <p:nvPr>
            <p:ph idx="1"/>
            <p:extLst>
              <p:ext uri="{D42A27DB-BD31-4B8C-83A1-F6EECF244321}">
                <p14:modId xmlns:p14="http://schemas.microsoft.com/office/powerpoint/2010/main" val="372461281"/>
              </p:ext>
            </p:extLst>
          </p:nvPr>
        </p:nvGraphicFramePr>
        <p:xfrm>
          <a:off x="680321" y="2119256"/>
          <a:ext cx="9613861" cy="464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8050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PURPOSE OF SP</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Purpose is to connect three key areas:</a:t>
            </a:r>
          </a:p>
          <a:p>
            <a:pPr algn="just"/>
            <a:r>
              <a:rPr lang="en-US" sz="3200" dirty="0"/>
              <a:t>Organisation’s vision - describing what the Organisation wants to achieve</a:t>
            </a:r>
          </a:p>
          <a:p>
            <a:pPr lvl="0" algn="just"/>
            <a:r>
              <a:rPr lang="en-US" sz="3200" dirty="0"/>
              <a:t>Organisation’s mission - defining the business' purpose of the Organisation</a:t>
            </a:r>
          </a:p>
          <a:p>
            <a:pPr lvl="0" algn="just"/>
            <a:r>
              <a:rPr lang="en-US" sz="3200" dirty="0"/>
              <a:t>Organisation’s goals- outlining how the Organisation wants to achieve its ultimate goals</a:t>
            </a:r>
          </a:p>
          <a:p>
            <a:pPr marL="0" indent="0" algn="just">
              <a:buNone/>
            </a:pPr>
            <a:r>
              <a:rPr lang="en-US" dirty="0"/>
              <a:t>SP requires stepping back from day-to-day operations and articulating where the business is heading, by setting long-term goals, objectives and priorities for the future.</a:t>
            </a:r>
          </a:p>
          <a:p>
            <a:pPr marL="0" lvl="0" indent="0">
              <a:buNone/>
            </a:pPr>
            <a:endParaRPr lang="en-US" dirty="0"/>
          </a:p>
        </p:txBody>
      </p:sp>
    </p:spTree>
    <p:extLst>
      <p:ext uri="{BB962C8B-B14F-4D97-AF65-F5344CB8AC3E}">
        <p14:creationId xmlns:p14="http://schemas.microsoft.com/office/powerpoint/2010/main" val="40488585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BENEFITS OF SP</a:t>
            </a:r>
          </a:p>
        </p:txBody>
      </p:sp>
      <p:sp>
        <p:nvSpPr>
          <p:cNvPr id="3" name="Content Placeholder 2"/>
          <p:cNvSpPr>
            <a:spLocks noGrp="1"/>
          </p:cNvSpPr>
          <p:nvPr>
            <p:ph idx="1"/>
          </p:nvPr>
        </p:nvSpPr>
        <p:spPr/>
        <p:txBody>
          <a:bodyPr/>
          <a:lstStyle/>
          <a:p>
            <a:pPr lvl="0" algn="just"/>
            <a:r>
              <a:rPr lang="en-US" dirty="0"/>
              <a:t>Get team on the same page and align with the vision, mission, and goals of our organisation;</a:t>
            </a:r>
          </a:p>
          <a:p>
            <a:pPr lvl="0" algn="just"/>
            <a:r>
              <a:rPr lang="en-US" dirty="0" err="1"/>
              <a:t>Maximising</a:t>
            </a:r>
            <a:r>
              <a:rPr lang="en-US" dirty="0"/>
              <a:t> the organisation's resources to avoid wasting time and money on unimportant projects or activities;</a:t>
            </a:r>
          </a:p>
          <a:p>
            <a:pPr lvl="0" algn="just"/>
            <a:r>
              <a:rPr lang="en-US" dirty="0"/>
              <a:t>Understand the trends and scenarios in the industry that might affect the organisation in the coming years;</a:t>
            </a:r>
          </a:p>
          <a:p>
            <a:pPr lvl="0" algn="just"/>
            <a:r>
              <a:rPr lang="en-US" dirty="0"/>
              <a:t>Develop an action schedule for keeping us and our staff on track and to be responsible for the outcomes.</a:t>
            </a:r>
          </a:p>
          <a:p>
            <a:endParaRPr lang="en-US" dirty="0"/>
          </a:p>
        </p:txBody>
      </p:sp>
    </p:spTree>
    <p:extLst>
      <p:ext uri="{BB962C8B-B14F-4D97-AF65-F5344CB8AC3E}">
        <p14:creationId xmlns:p14="http://schemas.microsoft.com/office/powerpoint/2010/main" val="42410854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dirty="0">
                <a:solidFill>
                  <a:srgbClr val="FF0000"/>
                </a:solidFill>
              </a:rPr>
              <a:t>OTHER BENEFITS OF SP</a:t>
            </a:r>
          </a:p>
        </p:txBody>
      </p:sp>
      <p:sp>
        <p:nvSpPr>
          <p:cNvPr id="3" name="Content Placeholder 2"/>
          <p:cNvSpPr>
            <a:spLocks noGrp="1"/>
          </p:cNvSpPr>
          <p:nvPr>
            <p:ph idx="1"/>
          </p:nvPr>
        </p:nvSpPr>
        <p:spPr>
          <a:xfrm>
            <a:off x="838200" y="1439186"/>
            <a:ext cx="10515600" cy="4737777"/>
          </a:xfrm>
        </p:spPr>
        <p:txBody>
          <a:bodyPr>
            <a:normAutofit/>
          </a:bodyPr>
          <a:lstStyle/>
          <a:p>
            <a:pPr lvl="0" algn="just"/>
            <a:r>
              <a:rPr lang="en-US" dirty="0"/>
              <a:t>agree on actions that will contribute to business growth</a:t>
            </a:r>
          </a:p>
          <a:p>
            <a:pPr lvl="0" algn="just"/>
            <a:r>
              <a:rPr lang="en-US" dirty="0"/>
              <a:t>align resources for optimal results</a:t>
            </a:r>
          </a:p>
          <a:p>
            <a:pPr lvl="0" algn="just"/>
            <a:r>
              <a:rPr lang="en-US" dirty="0"/>
              <a:t>prioritise financial needs</a:t>
            </a:r>
          </a:p>
          <a:p>
            <a:pPr lvl="0" algn="just"/>
            <a:r>
              <a:rPr lang="en-US" dirty="0"/>
              <a:t>build competitive advantage</a:t>
            </a:r>
          </a:p>
          <a:p>
            <a:pPr lvl="0" algn="just"/>
            <a:r>
              <a:rPr lang="en-US" dirty="0"/>
              <a:t>engage with our staff and communicate what needs to be done</a:t>
            </a:r>
          </a:p>
          <a:p>
            <a:pPr lvl="0" algn="just"/>
            <a:r>
              <a:rPr lang="en-US" dirty="0"/>
              <a:t>remove uncertainty</a:t>
            </a:r>
          </a:p>
          <a:p>
            <a:pPr lvl="0" algn="just"/>
            <a:r>
              <a:rPr lang="en-US" dirty="0"/>
              <a:t>analyse potential risks</a:t>
            </a:r>
          </a:p>
          <a:p>
            <a:pPr lvl="0" algn="just"/>
            <a:r>
              <a:rPr lang="en-US" dirty="0"/>
              <a:t>implement risk control measures</a:t>
            </a:r>
          </a:p>
          <a:p>
            <a:pPr lvl="0" algn="just"/>
            <a:r>
              <a:rPr lang="en-US" dirty="0"/>
              <a:t>consider how to minimise the impact of risks, should they occur</a:t>
            </a:r>
          </a:p>
          <a:p>
            <a:pPr lvl="0"/>
            <a:endParaRPr lang="en-US" dirty="0"/>
          </a:p>
        </p:txBody>
      </p:sp>
    </p:spTree>
    <p:extLst>
      <p:ext uri="{BB962C8B-B14F-4D97-AF65-F5344CB8AC3E}">
        <p14:creationId xmlns:p14="http://schemas.microsoft.com/office/powerpoint/2010/main" val="36070644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MORE BENEFITS</a:t>
            </a:r>
          </a:p>
        </p:txBody>
      </p:sp>
      <p:sp>
        <p:nvSpPr>
          <p:cNvPr id="3" name="Content Placeholder 2"/>
          <p:cNvSpPr>
            <a:spLocks noGrp="1"/>
          </p:cNvSpPr>
          <p:nvPr>
            <p:ph idx="1"/>
          </p:nvPr>
        </p:nvSpPr>
        <p:spPr/>
        <p:txBody>
          <a:bodyPr/>
          <a:lstStyle/>
          <a:p>
            <a:pPr algn="just"/>
            <a:r>
              <a:rPr lang="en-US" dirty="0"/>
              <a:t>Increases Operational Efficiency</a:t>
            </a:r>
          </a:p>
          <a:p>
            <a:pPr algn="just"/>
            <a:r>
              <a:rPr lang="en-US" dirty="0"/>
              <a:t>Increases Durability and Sustainability</a:t>
            </a:r>
          </a:p>
          <a:p>
            <a:pPr algn="just"/>
            <a:r>
              <a:rPr lang="en-US" dirty="0"/>
              <a:t>Encourages Proactive Behaviour</a:t>
            </a:r>
          </a:p>
          <a:p>
            <a:pPr algn="just"/>
            <a:r>
              <a:rPr lang="en-US" dirty="0"/>
              <a:t>Helps with Decision-Making</a:t>
            </a:r>
          </a:p>
          <a:p>
            <a:endParaRPr lang="en-US" dirty="0"/>
          </a:p>
        </p:txBody>
      </p:sp>
    </p:spTree>
    <p:extLst>
      <p:ext uri="{BB962C8B-B14F-4D97-AF65-F5344CB8AC3E}">
        <p14:creationId xmlns:p14="http://schemas.microsoft.com/office/powerpoint/2010/main" val="18170938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PROCESS/STEPS</a:t>
            </a:r>
            <a:r>
              <a:rPr lang="en-US" b="1" dirty="0"/>
              <a:t> </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SP process is the method used by organisations to develop plans to achieve overall, long-term goals.</a:t>
            </a:r>
          </a:p>
          <a:p>
            <a:pPr marL="0" indent="0" algn="just">
              <a:buNone/>
            </a:pPr>
            <a:endParaRPr lang="en-US" dirty="0"/>
          </a:p>
          <a:p>
            <a:pPr marL="0" indent="0" algn="just">
              <a:buNone/>
            </a:pPr>
            <a:r>
              <a:rPr lang="en-US" dirty="0"/>
              <a:t>Three relevant questions to ask are:</a:t>
            </a:r>
          </a:p>
          <a:p>
            <a:pPr lvl="0" algn="just"/>
            <a:r>
              <a:rPr lang="en-US" dirty="0"/>
              <a:t>Where are we today?</a:t>
            </a:r>
          </a:p>
          <a:p>
            <a:pPr marL="0" indent="0" algn="just">
              <a:buNone/>
            </a:pPr>
            <a:r>
              <a:rPr lang="en-US" dirty="0"/>
              <a:t>	“</a:t>
            </a:r>
            <a:r>
              <a:rPr lang="en-US" i="1" dirty="0"/>
              <a:t>Face reality as it is, not as it was or as you wish it were</a:t>
            </a:r>
            <a:r>
              <a:rPr lang="en-US" dirty="0"/>
              <a:t>” </a:t>
            </a:r>
          </a:p>
          <a:p>
            <a:pPr marL="0" indent="0" algn="just">
              <a:buNone/>
            </a:pPr>
            <a:r>
              <a:rPr lang="en-US" dirty="0"/>
              <a:t>	– Jack Welch</a:t>
            </a:r>
          </a:p>
          <a:p>
            <a:pPr lvl="0" algn="just"/>
            <a:r>
              <a:rPr lang="en-US" dirty="0"/>
              <a:t>Where do we want to be tomorrow?</a:t>
            </a:r>
          </a:p>
          <a:p>
            <a:pPr lvl="0" algn="just"/>
            <a:endParaRPr lang="en-US" dirty="0"/>
          </a:p>
          <a:p>
            <a:pPr lvl="0" algn="just"/>
            <a:r>
              <a:rPr lang="en-US" dirty="0"/>
              <a:t>How do we get there?</a:t>
            </a:r>
          </a:p>
        </p:txBody>
      </p:sp>
    </p:spTree>
    <p:extLst>
      <p:ext uri="{BB962C8B-B14F-4D97-AF65-F5344CB8AC3E}">
        <p14:creationId xmlns:p14="http://schemas.microsoft.com/office/powerpoint/2010/main" val="21013854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ESSENTIAL ASPECTS TO CONSIDER FOR SP</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Before starting the planning process, we should know:</a:t>
            </a:r>
          </a:p>
          <a:p>
            <a:pPr marL="0" indent="0" algn="just">
              <a:buNone/>
            </a:pPr>
            <a:endParaRPr lang="en-US" dirty="0"/>
          </a:p>
          <a:p>
            <a:pPr marL="514350" indent="-514350" algn="just">
              <a:buAutoNum type="arabicPeriod"/>
            </a:pPr>
            <a:r>
              <a:rPr lang="en-US" dirty="0"/>
              <a:t>The Current Position of the Organization (Starting Point)</a:t>
            </a:r>
          </a:p>
          <a:p>
            <a:pPr marL="0" indent="0" algn="just">
              <a:buNone/>
            </a:pPr>
            <a:r>
              <a:rPr lang="en-US" dirty="0"/>
              <a:t>2. Where We Want it to Be (Destination)</a:t>
            </a:r>
          </a:p>
          <a:p>
            <a:pPr marL="0" indent="0" algn="just">
              <a:buNone/>
            </a:pPr>
            <a:r>
              <a:rPr lang="en-US" dirty="0"/>
              <a:t>3. How We Will Get There (Journey)</a:t>
            </a:r>
          </a:p>
          <a:p>
            <a:pPr marL="0" indent="0" algn="just">
              <a:buNone/>
            </a:pPr>
            <a:r>
              <a:rPr lang="en-US" dirty="0"/>
              <a:t>4. Trade-Offs</a:t>
            </a:r>
          </a:p>
          <a:p>
            <a:pPr marL="0" indent="0" algn="just">
              <a:buNone/>
            </a:pPr>
            <a:r>
              <a:rPr lang="en-US" dirty="0"/>
              <a:t>5. How to Know Whether Our Plan is Working (Checkpoints)</a:t>
            </a:r>
          </a:p>
          <a:p>
            <a:pPr marL="0" indent="0" algn="just">
              <a:buNone/>
            </a:pPr>
            <a:r>
              <a:rPr lang="en-US" dirty="0"/>
              <a:t>We can only create an effective strategic plan if we know where we are, where we want to be, and how to get there.</a:t>
            </a:r>
          </a:p>
          <a:p>
            <a:pPr marL="0" indent="0">
              <a:buNone/>
            </a:pPr>
            <a:endParaRPr lang="en-US" dirty="0"/>
          </a:p>
        </p:txBody>
      </p:sp>
    </p:spTree>
    <p:extLst>
      <p:ext uri="{BB962C8B-B14F-4D97-AF65-F5344CB8AC3E}">
        <p14:creationId xmlns:p14="http://schemas.microsoft.com/office/powerpoint/2010/main" val="12015735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KEY ELEMENTS OF SP</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Strategic planning should involve all the stakeholders in our Organization, including the government, employees, and management. A strong strategic plan defines what every stage of the journey will look like and the goals to be achieved along the way.</a:t>
            </a:r>
          </a:p>
          <a:p>
            <a:pPr marL="0" indent="0" algn="just">
              <a:buNone/>
            </a:pPr>
            <a:r>
              <a:rPr lang="en-US" dirty="0"/>
              <a:t>Here are six elements:</a:t>
            </a:r>
          </a:p>
          <a:p>
            <a:pPr marL="0" indent="0" algn="just">
              <a:buNone/>
            </a:pPr>
            <a:r>
              <a:rPr lang="en-US" dirty="0"/>
              <a:t>I. Defining the Vision and Mission</a:t>
            </a:r>
          </a:p>
          <a:p>
            <a:pPr marL="0" indent="0" algn="just">
              <a:buNone/>
            </a:pPr>
            <a:r>
              <a:rPr lang="en-US" dirty="0"/>
              <a:t>II. What are Our Strategic Anchors?</a:t>
            </a:r>
          </a:p>
          <a:p>
            <a:pPr marL="0" indent="0" algn="just">
              <a:buNone/>
            </a:pPr>
            <a:r>
              <a:rPr lang="en-US" dirty="0"/>
              <a:t>III. Confirm What is Most Important Right Now</a:t>
            </a:r>
          </a:p>
          <a:p>
            <a:pPr marL="0" indent="0" algn="just">
              <a:buNone/>
            </a:pPr>
            <a:r>
              <a:rPr lang="en-US" dirty="0"/>
              <a:t>IV. Setting Objectives</a:t>
            </a:r>
          </a:p>
          <a:p>
            <a:pPr marL="0" indent="0" algn="just">
              <a:buNone/>
            </a:pPr>
            <a:r>
              <a:rPr lang="en-US" dirty="0"/>
              <a:t>V. Outlining the Approach</a:t>
            </a:r>
          </a:p>
          <a:p>
            <a:pPr marL="0" indent="0" algn="just">
              <a:buNone/>
            </a:pPr>
            <a:r>
              <a:rPr lang="en-US" dirty="0"/>
              <a:t>VI. Execution</a:t>
            </a:r>
          </a:p>
        </p:txBody>
      </p:sp>
    </p:spTree>
    <p:extLst>
      <p:ext uri="{BB962C8B-B14F-4D97-AF65-F5344CB8AC3E}">
        <p14:creationId xmlns:p14="http://schemas.microsoft.com/office/powerpoint/2010/main" val="26036372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OUTLINE</a:t>
            </a:r>
          </a:p>
        </p:txBody>
      </p:sp>
      <p:sp>
        <p:nvSpPr>
          <p:cNvPr id="3" name="Content Placeholder 2"/>
          <p:cNvSpPr>
            <a:spLocks noGrp="1"/>
          </p:cNvSpPr>
          <p:nvPr>
            <p:ph idx="1"/>
          </p:nvPr>
        </p:nvSpPr>
        <p:spPr>
          <a:xfrm>
            <a:off x="494852" y="2194559"/>
            <a:ext cx="10858948" cy="3982403"/>
          </a:xfrm>
        </p:spPr>
        <p:txBody>
          <a:bodyPr>
            <a:normAutofit fontScale="92500" lnSpcReduction="20000"/>
          </a:bodyPr>
          <a:lstStyle/>
          <a:p>
            <a:r>
              <a:rPr lang="en-US" dirty="0"/>
              <a:t>Introduction</a:t>
            </a:r>
          </a:p>
          <a:p>
            <a:r>
              <a:rPr lang="en-US" dirty="0"/>
              <a:t>Planning Research and Statistics Department</a:t>
            </a:r>
          </a:p>
          <a:p>
            <a:r>
              <a:rPr lang="en-US" dirty="0"/>
              <a:t>NAHCON PRS</a:t>
            </a:r>
          </a:p>
          <a:p>
            <a:r>
              <a:rPr lang="en-US" dirty="0"/>
              <a:t>Types of Plans</a:t>
            </a:r>
          </a:p>
          <a:p>
            <a:r>
              <a:rPr lang="en-US" dirty="0"/>
              <a:t>Strategic Planning</a:t>
            </a:r>
          </a:p>
          <a:p>
            <a:r>
              <a:rPr lang="en-US" dirty="0"/>
              <a:t>Origin Of Strategic Planning</a:t>
            </a:r>
          </a:p>
          <a:p>
            <a:r>
              <a:rPr lang="en-US" dirty="0"/>
              <a:t>Purpose  and Benefits Of Strategic Planning</a:t>
            </a:r>
          </a:p>
          <a:p>
            <a:r>
              <a:rPr lang="en-US" dirty="0"/>
              <a:t>Key Elements Of Strategic Planning </a:t>
            </a:r>
          </a:p>
          <a:p>
            <a:r>
              <a:rPr lang="en-US" dirty="0"/>
              <a:t>Process/Steps of Strategic Planning</a:t>
            </a:r>
          </a:p>
          <a:p>
            <a:r>
              <a:rPr lang="en-US" dirty="0"/>
              <a:t>The Research and Statistics Function</a:t>
            </a:r>
          </a:p>
          <a:p>
            <a:r>
              <a:rPr lang="en-US" dirty="0"/>
              <a:t>Hajj Statistics </a:t>
            </a:r>
          </a:p>
          <a:p>
            <a:pPr marL="0" indent="0">
              <a:buNone/>
            </a:pPr>
            <a:endParaRPr lang="en-US" dirty="0"/>
          </a:p>
        </p:txBody>
      </p:sp>
    </p:spTree>
    <p:extLst>
      <p:ext uri="{BB962C8B-B14F-4D97-AF65-F5344CB8AC3E}">
        <p14:creationId xmlns:p14="http://schemas.microsoft.com/office/powerpoint/2010/main" val="15925806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STEPS OF SP</a:t>
            </a:r>
          </a:p>
        </p:txBody>
      </p:sp>
      <p:sp>
        <p:nvSpPr>
          <p:cNvPr id="3" name="Content Placeholder 2"/>
          <p:cNvSpPr>
            <a:spLocks noGrp="1"/>
          </p:cNvSpPr>
          <p:nvPr>
            <p:ph idx="1"/>
          </p:nvPr>
        </p:nvSpPr>
        <p:spPr>
          <a:xfrm>
            <a:off x="838200" y="1288111"/>
            <a:ext cx="10515600" cy="4888852"/>
          </a:xfrm>
        </p:spPr>
        <p:txBody>
          <a:bodyPr>
            <a:noAutofit/>
          </a:bodyPr>
          <a:lstStyle/>
          <a:p>
            <a:pPr marL="0" indent="0" algn="just">
              <a:buNone/>
            </a:pPr>
            <a:r>
              <a:rPr lang="en-US" sz="2400" dirty="0"/>
              <a:t>Creating a Strategic Plan is a multi-step process in which one step builds off the other. We consider seven steps:</a:t>
            </a:r>
          </a:p>
          <a:p>
            <a:pPr marL="0" indent="0" algn="just">
              <a:buNone/>
            </a:pPr>
            <a:r>
              <a:rPr lang="en-US" sz="2400" dirty="0"/>
              <a:t>1. </a:t>
            </a:r>
            <a:r>
              <a:rPr lang="en-US" sz="2400" u="sng" dirty="0"/>
              <a:t>Establish Your Strategic Position</a:t>
            </a:r>
            <a:endParaRPr lang="en-US" sz="2400" dirty="0"/>
          </a:p>
          <a:p>
            <a:pPr algn="just"/>
            <a:r>
              <a:rPr lang="en-US" sz="2400" dirty="0"/>
              <a:t>Define the NAHCON Organization</a:t>
            </a:r>
          </a:p>
          <a:p>
            <a:pPr lvl="1" algn="just"/>
            <a:r>
              <a:rPr lang="en-US" sz="2000" dirty="0"/>
              <a:t>Vision, Mission, Guiding Principles/Values</a:t>
            </a:r>
          </a:p>
          <a:p>
            <a:pPr lvl="0" algn="just"/>
            <a:r>
              <a:rPr lang="en-US" sz="2400" dirty="0"/>
              <a:t>NAHCON's management (Vision)</a:t>
            </a:r>
          </a:p>
          <a:p>
            <a:pPr lvl="0" algn="just"/>
            <a:r>
              <a:rPr lang="en-US" sz="2400" dirty="0"/>
              <a:t>What and for whom are we going to do (Mission)?</a:t>
            </a:r>
          </a:p>
          <a:p>
            <a:pPr lvl="0" algn="just"/>
            <a:r>
              <a:rPr lang="en-US" sz="2400" dirty="0"/>
              <a:t>How to measure and guide our strategy towards where we want to be (Objectives)</a:t>
            </a:r>
          </a:p>
          <a:p>
            <a:pPr marL="0" lvl="0" indent="0" algn="just">
              <a:buNone/>
            </a:pPr>
            <a:r>
              <a:rPr lang="en-US" sz="2400" dirty="0"/>
              <a:t>We need to clarify our Strategic Position. Positioning clearly defines what sets NAHCON—and the services it offers—apart from the competition. It is a team effort that typically involves stakeholders</a:t>
            </a:r>
          </a:p>
        </p:txBody>
      </p:sp>
    </p:spTree>
    <p:extLst>
      <p:ext uri="{BB962C8B-B14F-4D97-AF65-F5344CB8AC3E}">
        <p14:creationId xmlns:p14="http://schemas.microsoft.com/office/powerpoint/2010/main" val="6144509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 2</a:t>
            </a:r>
          </a:p>
        </p:txBody>
      </p:sp>
      <p:sp>
        <p:nvSpPr>
          <p:cNvPr id="3" name="Content Placeholder 2"/>
          <p:cNvSpPr>
            <a:spLocks noGrp="1"/>
          </p:cNvSpPr>
          <p:nvPr>
            <p:ph idx="1"/>
          </p:nvPr>
        </p:nvSpPr>
        <p:spPr>
          <a:xfrm>
            <a:off x="838200" y="1862570"/>
            <a:ext cx="10515600" cy="4351338"/>
          </a:xfrm>
        </p:spPr>
        <p:txBody>
          <a:bodyPr/>
          <a:lstStyle/>
          <a:p>
            <a:pPr marL="0" indent="0">
              <a:buNone/>
            </a:pPr>
            <a:r>
              <a:rPr lang="en-US" dirty="0"/>
              <a:t>2. </a:t>
            </a:r>
            <a:r>
              <a:rPr lang="en-US" u="sng" dirty="0"/>
              <a:t>Identify Objectives</a:t>
            </a:r>
            <a:endParaRPr lang="en-US" dirty="0"/>
          </a:p>
          <a:p>
            <a:pPr marL="0" indent="0">
              <a:buNone/>
            </a:pPr>
            <a:r>
              <a:rPr lang="en-US" u="sng" dirty="0"/>
              <a:t>Differences between Goals and Objectives</a:t>
            </a:r>
            <a:endParaRPr lang="en-US" dirty="0"/>
          </a:p>
          <a:p>
            <a:pPr marL="0" indent="0">
              <a:buNone/>
            </a:pPr>
            <a:r>
              <a:rPr lang="en-US" u="sng" dirty="0"/>
              <a:t>Goals</a:t>
            </a:r>
            <a:r>
              <a:rPr lang="en-US" dirty="0"/>
              <a:t>					</a:t>
            </a:r>
            <a:r>
              <a:rPr lang="en-US" u="sng" dirty="0"/>
              <a:t>Objectives</a:t>
            </a:r>
          </a:p>
          <a:p>
            <a:pPr marL="0" indent="0">
              <a:buNone/>
            </a:pPr>
            <a:r>
              <a:rPr lang="en-US" dirty="0"/>
              <a:t>Broad					Narrow</a:t>
            </a:r>
          </a:p>
          <a:p>
            <a:pPr marL="0" indent="0">
              <a:buNone/>
            </a:pPr>
            <a:r>
              <a:rPr lang="en-US" dirty="0"/>
              <a:t>General Intentions			Precise</a:t>
            </a:r>
          </a:p>
          <a:p>
            <a:pPr marL="0" indent="0">
              <a:buNone/>
            </a:pPr>
            <a:r>
              <a:rPr lang="en-US" dirty="0"/>
              <a:t>Intangible				Tangible</a:t>
            </a:r>
          </a:p>
          <a:p>
            <a:pPr marL="0" indent="0">
              <a:buNone/>
            </a:pPr>
            <a:r>
              <a:rPr lang="en-US" dirty="0"/>
              <a:t>Abstract				Concrete</a:t>
            </a:r>
          </a:p>
          <a:p>
            <a:pPr marL="0" indent="0">
              <a:buNone/>
            </a:pPr>
            <a:r>
              <a:rPr lang="en-US" dirty="0"/>
              <a:t>Difficult to measure		Measurable</a:t>
            </a:r>
          </a:p>
          <a:p>
            <a:pPr marL="0" indent="0">
              <a:buNone/>
            </a:pPr>
            <a:endParaRPr lang="en-US" dirty="0"/>
          </a:p>
        </p:txBody>
      </p:sp>
    </p:spTree>
    <p:extLst>
      <p:ext uri="{BB962C8B-B14F-4D97-AF65-F5344CB8AC3E}">
        <p14:creationId xmlns:p14="http://schemas.microsoft.com/office/powerpoint/2010/main" val="15582362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OBJECTIVES CONTINUED</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One popular way to measure goals is use of key performance indicators (KPIs). Objectives must be SMART, line up with Vision &amp; consider risks.</a:t>
            </a:r>
          </a:p>
          <a:p>
            <a:pPr lvl="0" algn="just"/>
            <a:r>
              <a:rPr lang="en-US" u="sng" dirty="0"/>
              <a:t>Specific</a:t>
            </a:r>
            <a:r>
              <a:rPr lang="en-US" dirty="0"/>
              <a:t>: An effective KPI should be detailed, simple, and clear. For example, “Increase Pilgrim Satisfaction” is too broad.</a:t>
            </a:r>
          </a:p>
          <a:p>
            <a:pPr lvl="0" algn="just"/>
            <a:r>
              <a:rPr lang="en-US" u="sng" dirty="0"/>
              <a:t>Measurable</a:t>
            </a:r>
            <a:r>
              <a:rPr lang="en-US" dirty="0"/>
              <a:t>: KPIs need to be measured quantifiably, whether that is in Naira amounts, percentages, or raw numbers.</a:t>
            </a:r>
          </a:p>
          <a:p>
            <a:pPr lvl="0" algn="just"/>
            <a:r>
              <a:rPr lang="en-US" u="sng" dirty="0"/>
              <a:t>Achievable</a:t>
            </a:r>
            <a:r>
              <a:rPr lang="en-US" dirty="0"/>
              <a:t>: Ensure our KPI is actually attainable and that NAHCON has the resources to support it.</a:t>
            </a:r>
          </a:p>
          <a:p>
            <a:pPr lvl="0" algn="just"/>
            <a:r>
              <a:rPr lang="en-US" u="sng" dirty="0"/>
              <a:t>Relevant</a:t>
            </a:r>
            <a:r>
              <a:rPr lang="en-US" dirty="0"/>
              <a:t>: Make sure our KPI aligns with a larger business objective.</a:t>
            </a:r>
          </a:p>
          <a:p>
            <a:pPr lvl="0" algn="just"/>
            <a:r>
              <a:rPr lang="en-US" u="sng" dirty="0"/>
              <a:t>Time-bound</a:t>
            </a:r>
            <a:r>
              <a:rPr lang="en-US" dirty="0"/>
              <a:t>: Good goals have a timeline that is both ambitious yet realistic.</a:t>
            </a:r>
          </a:p>
          <a:p>
            <a:pPr marL="0" indent="0">
              <a:buNone/>
            </a:pPr>
            <a:endParaRPr lang="en-US" dirty="0"/>
          </a:p>
        </p:txBody>
      </p:sp>
    </p:spTree>
    <p:extLst>
      <p:ext uri="{BB962C8B-B14F-4D97-AF65-F5344CB8AC3E}">
        <p14:creationId xmlns:p14="http://schemas.microsoft.com/office/powerpoint/2010/main" val="852720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99E0-A821-F3FA-CBDD-F1F96FA87282}"/>
              </a:ext>
            </a:extLst>
          </p:cNvPr>
          <p:cNvSpPr>
            <a:spLocks noGrp="1"/>
          </p:cNvSpPr>
          <p:nvPr>
            <p:ph type="title"/>
          </p:nvPr>
        </p:nvSpPr>
        <p:spPr/>
        <p:txBody>
          <a:bodyPr/>
          <a:lstStyle/>
          <a:p>
            <a:r>
              <a:rPr lang="en-US" dirty="0"/>
              <a:t>Implementing Plans to Achieve Results</a:t>
            </a:r>
            <a:endParaRPr lang="en-GB" dirty="0"/>
          </a:p>
        </p:txBody>
      </p:sp>
      <p:pic>
        <p:nvPicPr>
          <p:cNvPr id="4" name="Content Placeholder 3">
            <a:extLst>
              <a:ext uri="{FF2B5EF4-FFF2-40B4-BE49-F238E27FC236}">
                <a16:creationId xmlns:a16="http://schemas.microsoft.com/office/drawing/2014/main" id="{F12120D2-6A3F-CD11-F23C-07BBC1D3F8AF}"/>
              </a:ext>
            </a:extLst>
          </p:cNvPr>
          <p:cNvPicPr>
            <a:picLocks noGrp="1" noChangeAspect="1"/>
          </p:cNvPicPr>
          <p:nvPr>
            <p:ph idx="1"/>
          </p:nvPr>
        </p:nvPicPr>
        <p:blipFill>
          <a:blip r:embed="rId2"/>
          <a:stretch>
            <a:fillRect/>
          </a:stretch>
        </p:blipFill>
        <p:spPr>
          <a:xfrm>
            <a:off x="2192513" y="2304528"/>
            <a:ext cx="7363664" cy="4365214"/>
          </a:xfrm>
          <a:prstGeom prst="rect">
            <a:avLst/>
          </a:prstGeom>
        </p:spPr>
      </p:pic>
    </p:spTree>
    <p:extLst>
      <p:ext uri="{BB962C8B-B14F-4D97-AF65-F5344CB8AC3E}">
        <p14:creationId xmlns:p14="http://schemas.microsoft.com/office/powerpoint/2010/main" val="29464994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EB00-0425-D8D7-5D22-4B61566B8CF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93CE226-7B03-A510-7A20-5B7740B02046}"/>
              </a:ext>
            </a:extLst>
          </p:cNvPr>
          <p:cNvPicPr>
            <a:picLocks noGrp="1" noChangeAspect="1"/>
          </p:cNvPicPr>
          <p:nvPr>
            <p:ph idx="1"/>
          </p:nvPr>
        </p:nvPicPr>
        <p:blipFill>
          <a:blip r:embed="rId2"/>
          <a:stretch>
            <a:fillRect/>
          </a:stretch>
        </p:blipFill>
        <p:spPr>
          <a:xfrm>
            <a:off x="1583167" y="109284"/>
            <a:ext cx="9025666" cy="6931596"/>
          </a:xfrm>
          <a:prstGeom prst="rect">
            <a:avLst/>
          </a:prstGeom>
        </p:spPr>
      </p:pic>
    </p:spTree>
    <p:extLst>
      <p:ext uri="{BB962C8B-B14F-4D97-AF65-F5344CB8AC3E}">
        <p14:creationId xmlns:p14="http://schemas.microsoft.com/office/powerpoint/2010/main" val="21333295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 3</a:t>
            </a:r>
          </a:p>
        </p:txBody>
      </p:sp>
      <p:sp>
        <p:nvSpPr>
          <p:cNvPr id="3" name="Content Placeholder 2"/>
          <p:cNvSpPr>
            <a:spLocks noGrp="1"/>
          </p:cNvSpPr>
          <p:nvPr>
            <p:ph idx="1"/>
          </p:nvPr>
        </p:nvSpPr>
        <p:spPr>
          <a:xfrm>
            <a:off x="419548" y="2173045"/>
            <a:ext cx="10934252" cy="4003918"/>
          </a:xfrm>
        </p:spPr>
        <p:txBody>
          <a:bodyPr>
            <a:normAutofit/>
          </a:bodyPr>
          <a:lstStyle/>
          <a:p>
            <a:pPr marL="0" indent="0" algn="just">
              <a:buNone/>
            </a:pPr>
            <a:r>
              <a:rPr lang="en-US" dirty="0"/>
              <a:t>3. </a:t>
            </a:r>
            <a:r>
              <a:rPr lang="en-US" u="sng" dirty="0"/>
              <a:t>Analyse the Industry, Competitor, and Customer Trends</a:t>
            </a:r>
            <a:endParaRPr lang="en-US" dirty="0"/>
          </a:p>
          <a:p>
            <a:pPr marL="0" indent="0" algn="just">
              <a:buNone/>
            </a:pPr>
            <a:r>
              <a:rPr lang="en-US" dirty="0"/>
              <a:t>There are two common methods to consider:</a:t>
            </a:r>
          </a:p>
          <a:p>
            <a:pPr lvl="0" algn="just"/>
            <a:r>
              <a:rPr lang="en-US" u="sng" dirty="0"/>
              <a:t>A SWOT Analysis</a:t>
            </a:r>
            <a:r>
              <a:rPr lang="en-US" dirty="0"/>
              <a:t>: SWOT stands for Strengths, Weaknesses, Opportunities, and Threats. This method helps us identify NAHCON’s internal strengths and weaknesses and the external forces—like Government Policy—that could impact our operations.</a:t>
            </a:r>
          </a:p>
          <a:p>
            <a:pPr lvl="0" algn="just"/>
            <a:r>
              <a:rPr lang="en-US" u="sng" dirty="0"/>
              <a:t>A PEST Analysis</a:t>
            </a:r>
            <a:r>
              <a:rPr lang="en-US" dirty="0"/>
              <a:t>: An alternative to SWOT is a PEST analysis. This method pinpoints organisational threats and opportunities through the lens of Political, Economic, Social and Technological factors.</a:t>
            </a:r>
          </a:p>
          <a:p>
            <a:pPr marL="0" indent="0" algn="just">
              <a:buNone/>
            </a:pPr>
            <a:r>
              <a:rPr lang="en-US" dirty="0"/>
              <a:t>Industry analysis is not meant to be a one-and-done activity.</a:t>
            </a:r>
          </a:p>
        </p:txBody>
      </p:sp>
    </p:spTree>
    <p:extLst>
      <p:ext uri="{BB962C8B-B14F-4D97-AF65-F5344CB8AC3E}">
        <p14:creationId xmlns:p14="http://schemas.microsoft.com/office/powerpoint/2010/main" val="33689844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2286000" y="-350838"/>
            <a:ext cx="8077200" cy="1508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38" tIns="45719" rIns="91438" bIns="45719" anchor="ct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eaLnBrk="1" fontAlgn="base" hangingPunct="1">
              <a:spcBef>
                <a:spcPct val="0"/>
              </a:spcBef>
              <a:spcAft>
                <a:spcPct val="0"/>
              </a:spcAft>
            </a:pPr>
            <a:endParaRPr lang="en-GB" altLang="en-US" sz="2000" b="1" dirty="0">
              <a:solidFill>
                <a:srgbClr val="FFFFFF"/>
              </a:solidFill>
              <a:cs typeface="Times New Roman" panose="02020603050405020304" pitchFamily="18" charset="0"/>
            </a:endParaRPr>
          </a:p>
          <a:p>
            <a:pPr algn="ctr" defTabSz="914400" eaLnBrk="1" fontAlgn="base" hangingPunct="1">
              <a:spcBef>
                <a:spcPct val="0"/>
              </a:spcBef>
              <a:spcAft>
                <a:spcPct val="0"/>
              </a:spcAft>
            </a:pPr>
            <a:r>
              <a:rPr lang="en-GB" altLang="en-US" sz="2000" b="1" dirty="0">
                <a:solidFill>
                  <a:srgbClr val="FFFFFF"/>
                </a:solidFill>
                <a:cs typeface="Times New Roman" panose="02020603050405020304" pitchFamily="18" charset="0"/>
              </a:rPr>
              <a:t>Generate your Organization’s strategic options by</a:t>
            </a:r>
            <a:endParaRPr lang="en-US" altLang="en-US" b="1" dirty="0">
              <a:solidFill>
                <a:srgbClr val="FFFFFF"/>
              </a:solidFill>
            </a:endParaRPr>
          </a:p>
          <a:p>
            <a:pPr algn="ctr" defTabSz="914400" eaLnBrk="1" fontAlgn="base" hangingPunct="1">
              <a:spcBef>
                <a:spcPct val="0"/>
              </a:spcBef>
              <a:spcAft>
                <a:spcPct val="0"/>
              </a:spcAft>
            </a:pPr>
            <a:r>
              <a:rPr lang="en-GB" altLang="en-US" sz="2000" b="1" dirty="0">
                <a:solidFill>
                  <a:srgbClr val="FFFFFF"/>
                </a:solidFill>
                <a:cs typeface="Times New Roman" panose="02020603050405020304" pitchFamily="18" charset="0"/>
              </a:rPr>
              <a:t>Juxtaposing Strengths and weaknesses with opportunities and threats.</a:t>
            </a:r>
            <a:endParaRPr lang="en-US" altLang="en-US" b="1" dirty="0">
              <a:solidFill>
                <a:srgbClr val="FFFFFF"/>
              </a:solidFill>
            </a:endParaRPr>
          </a:p>
          <a:p>
            <a:pPr algn="ctr" defTabSz="914400" eaLnBrk="1" fontAlgn="base" hangingPunct="1">
              <a:spcBef>
                <a:spcPct val="0"/>
              </a:spcBef>
              <a:spcAft>
                <a:spcPct val="0"/>
              </a:spcAft>
            </a:pPr>
            <a:endParaRPr lang="en-US" altLang="en-US" sz="3200" b="1" dirty="0">
              <a:solidFill>
                <a:srgbClr val="FFFFFF"/>
              </a:solidFill>
            </a:endParaRPr>
          </a:p>
        </p:txBody>
      </p:sp>
      <p:graphicFrame>
        <p:nvGraphicFramePr>
          <p:cNvPr id="23619" name="Group 67"/>
          <p:cNvGraphicFramePr>
            <a:graphicFrameLocks noGrp="1"/>
          </p:cNvGraphicFramePr>
          <p:nvPr/>
        </p:nvGraphicFramePr>
        <p:xfrm>
          <a:off x="1525588" y="914401"/>
          <a:ext cx="8991600" cy="6062663"/>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61563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2000" b="0" i="0" u="none" strike="noStrike" cap="none" normalizeH="0" baseline="0" dirty="0">
                          <a:ln>
                            <a:noFill/>
                          </a:ln>
                          <a:solidFill>
                            <a:schemeClr val="tx1"/>
                          </a:solidFill>
                          <a:effectLst/>
                          <a:latin typeface="Times New Roman" charset="0"/>
                          <a:ea typeface="ＭＳ Ｐゴシック" charset="0"/>
                          <a:cs typeface="Times New Roman" charset="0"/>
                        </a:rPr>
                        <a:t>  Internal</a:t>
                      </a:r>
                      <a:r>
                        <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rPr>
                        <a:t> </a:t>
                      </a:r>
                      <a:r>
                        <a:rPr kumimoji="0" lang="en-GB" sz="2000" b="0" i="0" u="none" strike="noStrike" cap="none" normalizeH="0" baseline="0" dirty="0">
                          <a:ln>
                            <a:noFill/>
                          </a:ln>
                          <a:solidFill>
                            <a:schemeClr val="tx1"/>
                          </a:solidFill>
                          <a:effectLst/>
                          <a:latin typeface="Times New Roman" charset="0"/>
                          <a:ea typeface="ＭＳ Ｐゴシック" charset="0"/>
                          <a:cs typeface="Times New Roman" charset="0"/>
                        </a:rPr>
                        <a:t>Environment Assessment</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2000" b="0" i="0" u="none" strike="noStrike" cap="none" normalizeH="0" baseline="0" dirty="0">
                          <a:ln>
                            <a:noFill/>
                          </a:ln>
                          <a:solidFill>
                            <a:schemeClr val="tx1"/>
                          </a:solidFill>
                          <a:effectLst/>
                          <a:latin typeface="Times New Roman" charset="0"/>
                          <a:ea typeface="ＭＳ Ｐゴシック" charset="0"/>
                          <a:cs typeface="Times New Roman" charset="0"/>
                        </a:rPr>
                        <a:t>External</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2000" b="0" i="0" u="none" strike="noStrike" cap="none" normalizeH="0" baseline="0" dirty="0">
                          <a:ln>
                            <a:noFill/>
                          </a:ln>
                          <a:solidFill>
                            <a:schemeClr val="tx1"/>
                          </a:solidFill>
                          <a:effectLst/>
                          <a:latin typeface="Times New Roman" charset="0"/>
                          <a:ea typeface="ＭＳ Ｐゴシック" charset="0"/>
                          <a:cs typeface="Times New Roman" charset="0"/>
                        </a:rPr>
                        <a:t>Environment</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2000" b="0" i="0" u="none" strike="noStrike" cap="none" normalizeH="0" baseline="0" dirty="0">
                          <a:ln>
                            <a:noFill/>
                          </a:ln>
                          <a:solidFill>
                            <a:schemeClr val="tx1"/>
                          </a:solidFill>
                          <a:effectLst/>
                          <a:latin typeface="Times New Roman" charset="0"/>
                          <a:ea typeface="ＭＳ Ｐゴシック" charset="0"/>
                          <a:cs typeface="Times New Roman" charset="0"/>
                        </a:rPr>
                        <a:t>Assessment</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rPr>
                        <a:t>Strengths</a:t>
                      </a:r>
                      <a:endParaRPr kumimoji="0" lang="en-US" sz="16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1.</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2.</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3.</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4.</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5</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600" b="1" i="0" u="none" strike="noStrike" cap="none" normalizeH="0" baseline="0" dirty="0">
                          <a:ln>
                            <a:noFill/>
                          </a:ln>
                          <a:solidFill>
                            <a:schemeClr val="tx1"/>
                          </a:solidFill>
                          <a:effectLst/>
                          <a:latin typeface="Times New Roman" charset="0"/>
                          <a:ea typeface="ＭＳ Ｐゴシック" charset="0"/>
                          <a:cs typeface="Times New Roman" charset="0"/>
                        </a:rPr>
                        <a:t>Weaknesses</a:t>
                      </a:r>
                      <a:endParaRPr kumimoji="0" lang="en-US" sz="16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1.</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2.</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3.</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4.</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600" b="0" i="0" u="none" strike="noStrike" cap="none" normalizeH="0" baseline="0" dirty="0">
                          <a:ln>
                            <a:noFill/>
                          </a:ln>
                          <a:solidFill>
                            <a:schemeClr val="tx1"/>
                          </a:solidFill>
                          <a:effectLst/>
                          <a:latin typeface="Times New Roman" charset="0"/>
                          <a:ea typeface="ＭＳ Ｐゴシック" charset="0"/>
                          <a:cs typeface="Times New Roman" charset="0"/>
                        </a:rPr>
                        <a:t>5.</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9023">
                <a:tc>
                  <a:txBody>
                    <a:bodyPr/>
                    <a:lstStyle/>
                    <a:p>
                      <a:pPr marL="342900" marR="0" lvl="0" indent="-34290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800" b="1" i="0" u="none" strike="noStrike" cap="none" normalizeH="0" baseline="0" dirty="0">
                          <a:ln>
                            <a:noFill/>
                          </a:ln>
                          <a:solidFill>
                            <a:schemeClr val="tx1"/>
                          </a:solidFill>
                          <a:effectLst/>
                          <a:latin typeface="Times New Roman" charset="0"/>
                          <a:ea typeface="ＭＳ Ｐゴシック" charset="0"/>
                          <a:cs typeface="Times New Roman" charset="0"/>
                        </a:rPr>
                        <a:t>Opportunities</a:t>
                      </a:r>
                      <a:endPar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1.</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2.</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3.</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4.</a:t>
                      </a: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5.</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STRENGTHS TO OPPORTUNITIES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How can strengths be employed to  take advantage of opportunities?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WEAKNESSES TO OPPORTUNITIES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How can weaknesses be overcome to take advantage of opportunities?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18003">
                <a:tc>
                  <a:txBody>
                    <a:bodyPr/>
                    <a:lstStyle/>
                    <a:p>
                      <a:pPr marL="342900" marR="0" lvl="0" indent="-34290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800" b="1" i="0" u="none" strike="noStrike" cap="none" normalizeH="0" baseline="0" dirty="0">
                          <a:ln>
                            <a:noFill/>
                          </a:ln>
                          <a:solidFill>
                            <a:schemeClr val="tx1"/>
                          </a:solidFill>
                          <a:effectLst/>
                          <a:latin typeface="Times New Roman" charset="0"/>
                          <a:ea typeface="ＭＳ Ｐゴシック" charset="0"/>
                          <a:cs typeface="Times New Roman" charset="0"/>
                        </a:rPr>
                        <a:t>Threats</a:t>
                      </a:r>
                      <a:endParaRPr kumimoji="0" lang="en-US" sz="18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1.</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2</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3.</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4.</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800" b="0" i="0" u="none" strike="noStrike" cap="none" normalizeH="0" baseline="0" dirty="0">
                          <a:ln>
                            <a:noFill/>
                          </a:ln>
                          <a:solidFill>
                            <a:schemeClr val="tx1"/>
                          </a:solidFill>
                          <a:effectLst/>
                          <a:latin typeface="Times New Roman" charset="0"/>
                          <a:ea typeface="ＭＳ Ｐゴシック" charset="0"/>
                          <a:cs typeface="Times New Roman" charset="0"/>
                        </a:rPr>
                        <a:t>5.</a:t>
                      </a:r>
                      <a:endPar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STRENGTHS TO  THREATS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How can strengths be used to counteract threats that tend to hinder the achievement of goals and the pursuit of opportunities?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just" defTabSz="914400" rtl="0" eaLnBrk="1" fontAlgn="base" latinLnBrk="0" hangingPunct="1">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WEAKNESSES TO THREATS</a:t>
                      </a:r>
                      <a:endParaRPr kumimoji="0" lang="en-US" sz="19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0" algn="just" defTabSz="914400" rtl="0" eaLnBrk="0" fontAlgn="base" latinLnBrk="0" hangingPunct="0">
                        <a:lnSpc>
                          <a:spcPct val="100000"/>
                        </a:lnSpc>
                        <a:spcBef>
                          <a:spcPct val="0"/>
                        </a:spcBef>
                        <a:spcAft>
                          <a:spcPct val="0"/>
                        </a:spcAft>
                        <a:buClr>
                          <a:schemeClr val="accent2"/>
                        </a:buClr>
                        <a:buSzPct val="75000"/>
                        <a:buFont typeface="Wingdings" charset="0"/>
                        <a:buNone/>
                        <a:tabLst/>
                      </a:pPr>
                      <a:r>
                        <a:rPr kumimoji="0" lang="en-GB" sz="1900" b="0" i="0" u="none" strike="noStrike" cap="none" normalizeH="0" baseline="0" dirty="0">
                          <a:ln>
                            <a:noFill/>
                          </a:ln>
                          <a:solidFill>
                            <a:schemeClr val="tx1"/>
                          </a:solidFill>
                          <a:effectLst/>
                          <a:latin typeface="Times New Roman" charset="0"/>
                          <a:ea typeface="ＭＳ Ｐゴシック" charset="0"/>
                          <a:cs typeface="Times New Roman" charset="0"/>
                        </a:rPr>
                        <a:t>How can weaknesses be overcome to counteract threats that hinder the achievement of goals and the pursuit of opportunities?</a:t>
                      </a:r>
                      <a:endParaRPr kumimoji="0" lang="en-GB" sz="1900" b="0" i="0" u="none" strike="noStrike" cap="none" normalizeH="0" baseline="0" dirty="0">
                        <a:ln>
                          <a:noFill/>
                        </a:ln>
                        <a:solidFill>
                          <a:schemeClr val="tx1"/>
                        </a:solidFill>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616" name="Rectangle 64"/>
          <p:cNvSpPr>
            <a:spLocks noChangeArrowheads="1"/>
          </p:cNvSpPr>
          <p:nvPr/>
        </p:nvSpPr>
        <p:spPr bwMode="auto">
          <a:xfrm>
            <a:off x="1524000" y="5708650"/>
            <a:ext cx="184150"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8" tIns="45719" rIns="91438" bIns="45719" anchor="ctr">
            <a:spAutoFit/>
          </a:bodyPr>
          <a:lstStyle/>
          <a:p>
            <a:pPr algn="ctr" defTabSz="914400" fontAlgn="base">
              <a:spcBef>
                <a:spcPct val="0"/>
              </a:spcBef>
              <a:spcAft>
                <a:spcPct val="0"/>
              </a:spcAft>
              <a:defRPr/>
            </a:pPr>
            <a:endParaRPr lang="en-US" sz="2400">
              <a:solidFill>
                <a:srgbClr val="FFFFFF"/>
              </a:solidFill>
              <a:latin typeface="Times New Roman" charset="0"/>
              <a:ea typeface="ＭＳ Ｐゴシック" charset="0"/>
            </a:endParaRPr>
          </a:p>
        </p:txBody>
      </p:sp>
    </p:spTree>
    <p:extLst>
      <p:ext uri="{BB962C8B-B14F-4D97-AF65-F5344CB8AC3E}">
        <p14:creationId xmlns:p14="http://schemas.microsoft.com/office/powerpoint/2010/main" val="22832953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36800" y="209550"/>
            <a:ext cx="7874000" cy="1695450"/>
          </a:xfrm>
        </p:spPr>
        <p:txBody>
          <a:bodyPr>
            <a:normAutofit/>
          </a:bodyPr>
          <a:lstStyle/>
          <a:p>
            <a:pPr algn="ctr" eaLnBrk="1" hangingPunct="1"/>
            <a:r>
              <a:rPr lang="en-GB" altLang="en-US" sz="4800" b="1">
                <a:solidFill>
                  <a:srgbClr val="FFFFFF"/>
                </a:solidFill>
              </a:rPr>
              <a:t>SWOT Move over …SOAR!</a:t>
            </a:r>
            <a:endParaRPr lang="en-US" altLang="en-US" sz="4800" b="1">
              <a:solidFill>
                <a:srgbClr val="FFFFFF"/>
              </a:solidFill>
            </a:endParaRPr>
          </a:p>
        </p:txBody>
      </p:sp>
      <p:sp>
        <p:nvSpPr>
          <p:cNvPr id="73730" name="Rectangle 3"/>
          <p:cNvSpPr>
            <a:spLocks noGrp="1" noChangeArrowheads="1"/>
          </p:cNvSpPr>
          <p:nvPr>
            <p:ph idx="1"/>
          </p:nvPr>
        </p:nvSpPr>
        <p:spPr>
          <a:xfrm>
            <a:off x="1981200" y="2362201"/>
            <a:ext cx="8567738" cy="4056063"/>
          </a:xfrm>
        </p:spPr>
        <p:txBody>
          <a:bodyPr/>
          <a:lstStyle/>
          <a:p>
            <a:pPr algn="just" eaLnBrk="1" hangingPunct="1"/>
            <a:r>
              <a:rPr lang="en-US" altLang="en-US" sz="4400">
                <a:latin typeface="Calibri" panose="020F0502020204030204" pitchFamily="34" charset="0"/>
              </a:rPr>
              <a:t>Strengths, Weaknesses, Opportunities &amp; Threats</a:t>
            </a:r>
          </a:p>
          <a:p>
            <a:pPr algn="just" eaLnBrk="1" hangingPunct="1"/>
            <a:r>
              <a:rPr lang="en-US" altLang="en-US" sz="4400">
                <a:latin typeface="Calibri" panose="020F0502020204030204" pitchFamily="34" charset="0"/>
              </a:rPr>
              <a:t>SOAR stands for: Strengths, Opportunities, Aspirations, and Results </a:t>
            </a:r>
          </a:p>
        </p:txBody>
      </p:sp>
    </p:spTree>
    <p:extLst>
      <p:ext uri="{BB962C8B-B14F-4D97-AF65-F5344CB8AC3E}">
        <p14:creationId xmlns:p14="http://schemas.microsoft.com/office/powerpoint/2010/main" val="19783297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36800" y="209550"/>
            <a:ext cx="7874000" cy="603250"/>
          </a:xfrm>
        </p:spPr>
        <p:txBody>
          <a:bodyPr>
            <a:normAutofit fontScale="90000"/>
          </a:bodyPr>
          <a:lstStyle/>
          <a:p>
            <a:pPr algn="ctr" eaLnBrk="1" hangingPunct="1"/>
            <a:r>
              <a:rPr lang="en-GB" altLang="en-US" sz="4000" b="1">
                <a:solidFill>
                  <a:srgbClr val="FFFFFF"/>
                </a:solidFill>
              </a:rPr>
              <a:t>SWOT Versus SOAR…</a:t>
            </a:r>
            <a:endParaRPr lang="en-US" altLang="en-US" sz="4000" b="1">
              <a:solidFill>
                <a:srgbClr val="FFFFFF"/>
              </a:solidFill>
            </a:endParaRPr>
          </a:p>
        </p:txBody>
      </p:sp>
      <p:sp>
        <p:nvSpPr>
          <p:cNvPr id="52226" name="Rectangle 3"/>
          <p:cNvSpPr>
            <a:spLocks noGrp="1" noChangeArrowheads="1"/>
          </p:cNvSpPr>
          <p:nvPr>
            <p:ph idx="1"/>
          </p:nvPr>
        </p:nvSpPr>
        <p:spPr>
          <a:xfrm>
            <a:off x="1676400" y="1066800"/>
            <a:ext cx="8872538" cy="5486400"/>
          </a:xfrm>
        </p:spPr>
        <p:txBody>
          <a:bodyPr>
            <a:normAutofit/>
          </a:bodyPr>
          <a:lstStyle/>
          <a:p>
            <a:pPr>
              <a:lnSpc>
                <a:spcPct val="90000"/>
              </a:lnSpc>
            </a:pPr>
            <a:r>
              <a:rPr lang="en-US" altLang="en-US" sz="3700"/>
              <a:t>Traditional strategy development is top-down, planning, where small groups of senior leadership are responsible for strategy creation. </a:t>
            </a:r>
          </a:p>
          <a:p>
            <a:pPr>
              <a:lnSpc>
                <a:spcPct val="90000"/>
              </a:lnSpc>
            </a:pPr>
            <a:r>
              <a:rPr lang="en-US" altLang="en-US" sz="3700"/>
              <a:t>Stems from repeated analysis of what’s wrong or missing, highlight awareness around what </a:t>
            </a:r>
            <a:r>
              <a:rPr lang="en-US" altLang="en-US" sz="3700" i="1"/>
              <a:t>isn’t </a:t>
            </a:r>
            <a:r>
              <a:rPr lang="en-US" altLang="en-US" sz="3700"/>
              <a:t>desired, which carries little momentum to inspire compelling visions of a </a:t>
            </a:r>
            <a:r>
              <a:rPr lang="en-US" altLang="en-US" sz="3700" i="1"/>
              <a:t>most </a:t>
            </a:r>
            <a:r>
              <a:rPr lang="en-US" altLang="en-US" sz="3700"/>
              <a:t>desired future.</a:t>
            </a:r>
          </a:p>
          <a:p>
            <a:pPr>
              <a:lnSpc>
                <a:spcPct val="90000"/>
              </a:lnSpc>
            </a:pPr>
            <a:endParaRPr lang="en-US" altLang="en-US" sz="3700"/>
          </a:p>
        </p:txBody>
      </p:sp>
    </p:spTree>
    <p:extLst>
      <p:ext uri="{BB962C8B-B14F-4D97-AF65-F5344CB8AC3E}">
        <p14:creationId xmlns:p14="http://schemas.microsoft.com/office/powerpoint/2010/main" val="32390787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36800" y="209550"/>
            <a:ext cx="7874000" cy="603250"/>
          </a:xfrm>
        </p:spPr>
        <p:txBody>
          <a:bodyPr>
            <a:normAutofit fontScale="90000"/>
          </a:bodyPr>
          <a:lstStyle/>
          <a:p>
            <a:pPr algn="ctr" eaLnBrk="1" hangingPunct="1"/>
            <a:r>
              <a:rPr lang="en-GB" altLang="en-US" sz="4000" b="1">
                <a:solidFill>
                  <a:srgbClr val="FFFFFF"/>
                </a:solidFill>
              </a:rPr>
              <a:t>SWOT to SOAR…</a:t>
            </a:r>
            <a:endParaRPr lang="en-US" altLang="en-US" sz="4000" b="1">
              <a:solidFill>
                <a:srgbClr val="FFFFFF"/>
              </a:solidFill>
            </a:endParaRPr>
          </a:p>
        </p:txBody>
      </p:sp>
      <p:sp>
        <p:nvSpPr>
          <p:cNvPr id="52226" name="Rectangle 3"/>
          <p:cNvSpPr>
            <a:spLocks noGrp="1" noChangeArrowheads="1"/>
          </p:cNvSpPr>
          <p:nvPr>
            <p:ph idx="1"/>
          </p:nvPr>
        </p:nvSpPr>
        <p:spPr>
          <a:xfrm>
            <a:off x="1752600" y="1447800"/>
            <a:ext cx="8796338" cy="5105400"/>
          </a:xfrm>
        </p:spPr>
        <p:txBody>
          <a:bodyPr>
            <a:normAutofit/>
          </a:bodyPr>
          <a:lstStyle/>
          <a:p>
            <a:pPr marL="0" indent="0" algn="just" eaLnBrk="1" hangingPunct="1">
              <a:buNone/>
              <a:defRPr/>
            </a:pPr>
            <a:endParaRPr sz="2800" dirty="0">
              <a:latin typeface="Calibri" charset="0"/>
              <a:ea typeface="ＭＳ Ｐゴシック" charset="0"/>
            </a:endParaRPr>
          </a:p>
          <a:p>
            <a:pPr algn="just" eaLnBrk="1" hangingPunct="1">
              <a:buFont typeface="Wingdings" charset="0"/>
              <a:buChar char="l"/>
              <a:defRPr/>
            </a:pPr>
            <a:r>
              <a:rPr sz="4000" dirty="0">
                <a:latin typeface="Calibri" charset="0"/>
                <a:ea typeface="ＭＳ Ｐゴシック" charset="0"/>
              </a:rPr>
              <a:t>SOAR is SWOT refashioned and updated for 21st Century organizations who are seeking to create workplaces which have greater employee engagement, collaboration, community, meaning, purpose, creativity and energy.</a:t>
            </a:r>
          </a:p>
        </p:txBody>
      </p:sp>
    </p:spTree>
    <p:extLst>
      <p:ext uri="{BB962C8B-B14F-4D97-AF65-F5344CB8AC3E}">
        <p14:creationId xmlns:p14="http://schemas.microsoft.com/office/powerpoint/2010/main" val="22318149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961184B2-695A-B838-E6BD-369F79486890}"/>
              </a:ext>
            </a:extLst>
          </p:cNvPr>
          <p:cNvGraphicFramePr/>
          <p:nvPr/>
        </p:nvGraphicFramePr>
        <p:xfrm>
          <a:off x="680321" y="753228"/>
          <a:ext cx="9613861" cy="108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2">
            <a:extLst>
              <a:ext uri="{FF2B5EF4-FFF2-40B4-BE49-F238E27FC236}">
                <a16:creationId xmlns:a16="http://schemas.microsoft.com/office/drawing/2014/main" id="{3D06E019-CCFD-AB81-6476-035B72287EBD}"/>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570222" y="2035586"/>
            <a:ext cx="4573317" cy="4573317"/>
          </a:xfrm>
        </p:spPr>
      </p:pic>
    </p:spTree>
    <p:extLst>
      <p:ext uri="{BB962C8B-B14F-4D97-AF65-F5344CB8AC3E}">
        <p14:creationId xmlns:p14="http://schemas.microsoft.com/office/powerpoint/2010/main" val="32749635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 4</a:t>
            </a:r>
          </a:p>
        </p:txBody>
      </p:sp>
      <p:sp>
        <p:nvSpPr>
          <p:cNvPr id="3" name="Content Placeholder 2"/>
          <p:cNvSpPr>
            <a:spLocks noGrp="1"/>
          </p:cNvSpPr>
          <p:nvPr>
            <p:ph idx="1"/>
          </p:nvPr>
        </p:nvSpPr>
        <p:spPr>
          <a:xfrm>
            <a:off x="680321" y="1834166"/>
            <a:ext cx="10515600" cy="5093044"/>
          </a:xfrm>
        </p:spPr>
        <p:txBody>
          <a:bodyPr>
            <a:normAutofit/>
          </a:bodyPr>
          <a:lstStyle/>
          <a:p>
            <a:pPr marL="0" indent="0">
              <a:buNone/>
            </a:pPr>
            <a:r>
              <a:rPr lang="en-US" dirty="0"/>
              <a:t>4. </a:t>
            </a:r>
            <a:r>
              <a:rPr lang="en-US" u="sng" dirty="0"/>
              <a:t>Create a Strategic Planning Team</a:t>
            </a:r>
            <a:endParaRPr lang="en-US" dirty="0"/>
          </a:p>
          <a:p>
            <a:pPr marL="0" indent="0" algn="just">
              <a:buNone/>
            </a:pPr>
            <a:r>
              <a:rPr lang="en-US" dirty="0"/>
              <a:t>Strategic planning cannot be done in a silo.</a:t>
            </a:r>
          </a:p>
          <a:p>
            <a:pPr marL="0" indent="0" algn="just">
              <a:buNone/>
            </a:pPr>
            <a:r>
              <a:rPr lang="en-US" dirty="0"/>
              <a:t>Involving the right people will give us extra sets of eyes and expertise, ensuring that important details do not slip through the cracks. A team that has diverse ideas and perspectives will only strengthen us. </a:t>
            </a:r>
          </a:p>
          <a:p>
            <a:pPr marL="0" indent="0" algn="just">
              <a:buNone/>
            </a:pPr>
            <a:r>
              <a:rPr lang="en-US" dirty="0"/>
              <a:t>We can tap into managers from our finance, Operations, or HR departments.</a:t>
            </a:r>
          </a:p>
          <a:p>
            <a:pPr marL="0" indent="0" algn="just">
              <a:buNone/>
            </a:pPr>
            <a:endParaRPr lang="en-US" dirty="0"/>
          </a:p>
          <a:p>
            <a:pPr marL="0" indent="0" algn="just">
              <a:buNone/>
            </a:pPr>
            <a:r>
              <a:rPr lang="en-US" dirty="0"/>
              <a:t> “</a:t>
            </a:r>
            <a:r>
              <a:rPr lang="en-US" i="1" dirty="0"/>
              <a:t>Without diversity of thought, innovation is thwarted, initiatives may stall, and you alone cannot save your organisation. You need to approach issues with a number of perspectives to be able to see the whole truth</a:t>
            </a:r>
            <a:r>
              <a:rPr lang="en-US" dirty="0"/>
              <a:t>.” - Fierce Inc.</a:t>
            </a:r>
          </a:p>
          <a:p>
            <a:pPr marL="0" indent="0">
              <a:buNone/>
            </a:pPr>
            <a:endParaRPr lang="en-US" dirty="0"/>
          </a:p>
        </p:txBody>
      </p:sp>
    </p:spTree>
    <p:extLst>
      <p:ext uri="{BB962C8B-B14F-4D97-AF65-F5344CB8AC3E}">
        <p14:creationId xmlns:p14="http://schemas.microsoft.com/office/powerpoint/2010/main" val="34041418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7327"/>
          </a:xfrm>
        </p:spPr>
        <p:txBody>
          <a:bodyPr/>
          <a:lstStyle/>
          <a:p>
            <a:pPr algn="ctr"/>
            <a:r>
              <a:rPr lang="en-US" dirty="0">
                <a:solidFill>
                  <a:srgbClr val="FF0000"/>
                </a:solidFill>
              </a:rPr>
              <a:t>STEP 5</a:t>
            </a:r>
          </a:p>
        </p:txBody>
      </p:sp>
      <p:sp>
        <p:nvSpPr>
          <p:cNvPr id="3" name="Content Placeholder 2"/>
          <p:cNvSpPr>
            <a:spLocks noGrp="1"/>
          </p:cNvSpPr>
          <p:nvPr>
            <p:ph idx="1"/>
          </p:nvPr>
        </p:nvSpPr>
        <p:spPr/>
        <p:txBody>
          <a:bodyPr>
            <a:normAutofit lnSpcReduction="10000"/>
          </a:bodyPr>
          <a:lstStyle/>
          <a:p>
            <a:pPr marL="0" indent="0">
              <a:buNone/>
            </a:pPr>
            <a:r>
              <a:rPr lang="en-US" dirty="0"/>
              <a:t>5. </a:t>
            </a:r>
            <a:r>
              <a:rPr lang="en-US" u="sng" dirty="0"/>
              <a:t>Create an Actionable Plan</a:t>
            </a:r>
            <a:endParaRPr lang="en-US" dirty="0"/>
          </a:p>
          <a:p>
            <a:pPr marL="0" indent="0" algn="just">
              <a:buNone/>
            </a:pPr>
            <a:r>
              <a:rPr lang="en-US" dirty="0"/>
              <a:t>It involves identifying the strategies required to accomplish the goals and mapping out a schedule and effective communication of responsibilities. </a:t>
            </a:r>
          </a:p>
          <a:p>
            <a:pPr marL="0" indent="0" algn="just">
              <a:buNone/>
            </a:pPr>
            <a:r>
              <a:rPr lang="en-US" dirty="0"/>
              <a:t>Strategy mapping (Visual representation of how to align resources &amp; capabilities to achieve strategic objectives) is an excellent tool to visualize the entire plan. </a:t>
            </a:r>
          </a:p>
          <a:p>
            <a:pPr marL="0" indent="0" algn="just">
              <a:buNone/>
            </a:pPr>
            <a:r>
              <a:rPr lang="en-US" dirty="0"/>
              <a:t>Since the market and economic conditions are dynamic, the creation of alternative solutions to address each phase of the strategy is crucial at this point.</a:t>
            </a:r>
          </a:p>
        </p:txBody>
      </p:sp>
    </p:spTree>
    <p:extLst>
      <p:ext uri="{BB962C8B-B14F-4D97-AF65-F5344CB8AC3E}">
        <p14:creationId xmlns:p14="http://schemas.microsoft.com/office/powerpoint/2010/main" val="29890847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ACTIONABLE PLAN CONTINUED</a:t>
            </a:r>
          </a:p>
        </p:txBody>
      </p:sp>
      <p:sp>
        <p:nvSpPr>
          <p:cNvPr id="3" name="Content Placeholder 2"/>
          <p:cNvSpPr>
            <a:spLocks noGrp="1"/>
          </p:cNvSpPr>
          <p:nvPr>
            <p:ph idx="1"/>
          </p:nvPr>
        </p:nvSpPr>
        <p:spPr>
          <a:xfrm>
            <a:off x="838200" y="1857430"/>
            <a:ext cx="10515600" cy="4351338"/>
          </a:xfrm>
        </p:spPr>
        <p:txBody>
          <a:bodyPr/>
          <a:lstStyle/>
          <a:p>
            <a:pPr marL="0" indent="0" algn="just">
              <a:buNone/>
            </a:pPr>
            <a:r>
              <a:rPr lang="en-US" dirty="0"/>
              <a:t>An action plan is a series of steps that outline how our organization will use its strategies to meet its goals. This plan should clearly outline:</a:t>
            </a:r>
          </a:p>
          <a:p>
            <a:pPr lvl="0" algn="just"/>
            <a:r>
              <a:rPr lang="en-US" dirty="0"/>
              <a:t>What action needs to happen</a:t>
            </a:r>
          </a:p>
          <a:p>
            <a:pPr lvl="0" algn="just"/>
            <a:r>
              <a:rPr lang="en-US" dirty="0"/>
              <a:t>Who will carry it out</a:t>
            </a:r>
          </a:p>
          <a:p>
            <a:pPr lvl="0" algn="just"/>
            <a:r>
              <a:rPr lang="en-US" dirty="0"/>
              <a:t>When it will be executed</a:t>
            </a:r>
          </a:p>
          <a:p>
            <a:pPr lvl="0" algn="just"/>
            <a:r>
              <a:rPr lang="en-US" dirty="0"/>
              <a:t>What resources are needed to make it happen</a:t>
            </a:r>
          </a:p>
          <a:p>
            <a:pPr marL="0" lvl="0" indent="0" algn="just">
              <a:buNone/>
            </a:pPr>
            <a:r>
              <a:rPr lang="en-US" dirty="0"/>
              <a:t>There are many moving parts to this process, which is why utilising a visual tool—such as a strategy map, can be beneficial.</a:t>
            </a:r>
          </a:p>
        </p:txBody>
      </p:sp>
    </p:spTree>
    <p:extLst>
      <p:ext uri="{BB962C8B-B14F-4D97-AF65-F5344CB8AC3E}">
        <p14:creationId xmlns:p14="http://schemas.microsoft.com/office/powerpoint/2010/main" val="15753587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 6</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6. </a:t>
            </a:r>
            <a:r>
              <a:rPr lang="en-US" u="sng" dirty="0"/>
              <a:t>Communicate the Plan</a:t>
            </a:r>
          </a:p>
          <a:p>
            <a:pPr marL="0" indent="0" algn="just">
              <a:buNone/>
            </a:pPr>
            <a:r>
              <a:rPr lang="en-US" dirty="0"/>
              <a:t>Research shows that, on average, 95% of organization’s employees do not understand its strategy. To ensure our plan is successful, everyone in our organization needs to be aware of the “how” and “why” of our goals and what they can do to help reach them. </a:t>
            </a:r>
          </a:p>
          <a:p>
            <a:pPr marL="0" indent="0" algn="just">
              <a:buNone/>
            </a:pPr>
            <a:r>
              <a:rPr lang="en-US" dirty="0"/>
              <a:t>It is important to communicate our strategic plan in several different ways.</a:t>
            </a:r>
          </a:p>
          <a:p>
            <a:pPr lvl="0" algn="just"/>
            <a:r>
              <a:rPr lang="en-US" dirty="0"/>
              <a:t>An organization-wide meeting</a:t>
            </a:r>
          </a:p>
          <a:p>
            <a:pPr lvl="0" algn="just"/>
            <a:r>
              <a:rPr lang="en-US" dirty="0"/>
              <a:t>An announcement in NAHCON platforms or blog</a:t>
            </a:r>
          </a:p>
          <a:p>
            <a:pPr lvl="0" algn="just"/>
            <a:r>
              <a:rPr lang="en-US" dirty="0"/>
              <a:t>A video from leadership breaking down the new strategy</a:t>
            </a:r>
          </a:p>
          <a:p>
            <a:pPr lvl="0" algn="just"/>
            <a:r>
              <a:rPr lang="en-US" dirty="0"/>
              <a:t>A detailed handout passed out among employees or posted on a bulletin board</a:t>
            </a:r>
          </a:p>
          <a:p>
            <a:pPr marL="0" indent="0">
              <a:buNone/>
            </a:pPr>
            <a:endParaRPr lang="en-US" dirty="0"/>
          </a:p>
        </p:txBody>
      </p:sp>
    </p:spTree>
    <p:extLst>
      <p:ext uri="{BB962C8B-B14F-4D97-AF65-F5344CB8AC3E}">
        <p14:creationId xmlns:p14="http://schemas.microsoft.com/office/powerpoint/2010/main" val="6976198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STEP 7</a:t>
            </a:r>
          </a:p>
        </p:txBody>
      </p:sp>
      <p:sp>
        <p:nvSpPr>
          <p:cNvPr id="3" name="Content Placeholder 2"/>
          <p:cNvSpPr>
            <a:spLocks noGrp="1"/>
          </p:cNvSpPr>
          <p:nvPr>
            <p:ph idx="1"/>
          </p:nvPr>
        </p:nvSpPr>
        <p:spPr>
          <a:xfrm>
            <a:off x="473336" y="2130013"/>
            <a:ext cx="10880464" cy="4046949"/>
          </a:xfrm>
        </p:spPr>
        <p:txBody>
          <a:bodyPr/>
          <a:lstStyle/>
          <a:p>
            <a:pPr marL="0" indent="0">
              <a:buNone/>
            </a:pPr>
            <a:r>
              <a:rPr lang="en-US" dirty="0"/>
              <a:t>7. </a:t>
            </a:r>
            <a:r>
              <a:rPr lang="en-US" u="sng" dirty="0"/>
              <a:t>Assess and Revise the Plan Regularly</a:t>
            </a:r>
            <a:endParaRPr lang="en-US" dirty="0"/>
          </a:p>
          <a:p>
            <a:pPr marL="0" indent="0" algn="just">
              <a:buNone/>
            </a:pPr>
            <a:r>
              <a:rPr lang="en-US" dirty="0"/>
              <a:t>Strategy assessment and control actions include performance measurements, consistent review of internal and external issues and, where necessary, corrective actions.</a:t>
            </a:r>
          </a:p>
          <a:p>
            <a:pPr marL="0" indent="0" algn="just">
              <a:buNone/>
            </a:pPr>
            <a:r>
              <a:rPr lang="en-US" dirty="0"/>
              <a:t>A quarterly or monthly review with our strategy team is a good way to check in on our efforts.</a:t>
            </a:r>
          </a:p>
          <a:p>
            <a:pPr marL="0" indent="0" algn="just">
              <a:buNone/>
            </a:pPr>
            <a:r>
              <a:rPr lang="en-US" dirty="0"/>
              <a:t>It is common for a strategic plan to need some updates along the way, whether that is revising the timeline, resources, or people working on the plan. The strategic planning process is meant to be a constant work-in-progress.</a:t>
            </a:r>
          </a:p>
        </p:txBody>
      </p:sp>
    </p:spTree>
    <p:extLst>
      <p:ext uri="{BB962C8B-B14F-4D97-AF65-F5344CB8AC3E}">
        <p14:creationId xmlns:p14="http://schemas.microsoft.com/office/powerpoint/2010/main" val="15262308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SUCCESSFUL STRATEGIC PLANNING</a:t>
            </a:r>
          </a:p>
        </p:txBody>
      </p:sp>
      <p:sp>
        <p:nvSpPr>
          <p:cNvPr id="3" name="Content Placeholder 2"/>
          <p:cNvSpPr>
            <a:spLocks noGrp="1"/>
          </p:cNvSpPr>
          <p:nvPr>
            <p:ph idx="1"/>
          </p:nvPr>
        </p:nvSpPr>
        <p:spPr>
          <a:xfrm>
            <a:off x="680321" y="2011680"/>
            <a:ext cx="9613861" cy="4464423"/>
          </a:xfrm>
        </p:spPr>
        <p:txBody>
          <a:bodyPr>
            <a:normAutofit/>
          </a:bodyPr>
          <a:lstStyle/>
          <a:p>
            <a:pPr marL="0" indent="0" algn="just">
              <a:buNone/>
            </a:pPr>
            <a:r>
              <a:rPr lang="en-US" dirty="0"/>
              <a:t>Consistency among vision, mission, and values and clear links among all three enhance the strategic-planning process and increase the chance of performance improvement.</a:t>
            </a:r>
          </a:p>
          <a:p>
            <a:pPr marL="0" indent="0" algn="just">
              <a:buNone/>
            </a:pPr>
            <a:r>
              <a:rPr lang="en-US" dirty="0"/>
              <a:t> “</a:t>
            </a:r>
            <a:r>
              <a:rPr lang="en-US" i="1" dirty="0"/>
              <a:t>Let our worrying become advanced thinking and planning</a:t>
            </a:r>
            <a:r>
              <a:rPr lang="en-US" dirty="0"/>
              <a:t>” – Winston Churchill</a:t>
            </a:r>
          </a:p>
          <a:p>
            <a:pPr algn="just"/>
            <a:endParaRPr lang="en-US" dirty="0"/>
          </a:p>
          <a:p>
            <a:pPr algn="just"/>
            <a:r>
              <a:rPr lang="en-US" dirty="0"/>
              <a:t>Thomas Edison is reputed to have said that “</a:t>
            </a:r>
            <a:r>
              <a:rPr lang="en-US" i="1" dirty="0"/>
              <a:t>vision without execution is hallucination</a:t>
            </a:r>
            <a:r>
              <a:rPr lang="en-US" dirty="0"/>
              <a:t>.” </a:t>
            </a:r>
          </a:p>
          <a:p>
            <a:pPr marL="0" indent="0" algn="just">
              <a:buNone/>
            </a:pPr>
            <a:r>
              <a:rPr lang="en-US" dirty="0"/>
              <a:t>The three fundamental prerequisites for successful SP are: commitment, context, and communication</a:t>
            </a:r>
          </a:p>
          <a:p>
            <a:pPr marL="0" indent="0">
              <a:buNone/>
            </a:pPr>
            <a:endParaRPr lang="en-US" dirty="0"/>
          </a:p>
        </p:txBody>
      </p:sp>
    </p:spTree>
    <p:extLst>
      <p:ext uri="{BB962C8B-B14F-4D97-AF65-F5344CB8AC3E}">
        <p14:creationId xmlns:p14="http://schemas.microsoft.com/office/powerpoint/2010/main" val="33075826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EECE-4C5E-9919-1A7D-FAFFD8104628}"/>
              </a:ext>
            </a:extLst>
          </p:cNvPr>
          <p:cNvSpPr>
            <a:spLocks noGrp="1"/>
          </p:cNvSpPr>
          <p:nvPr>
            <p:ph type="title"/>
          </p:nvPr>
        </p:nvSpPr>
        <p:spPr/>
        <p:txBody>
          <a:bodyPr/>
          <a:lstStyle/>
          <a:p>
            <a:r>
              <a:rPr lang="en-US" dirty="0"/>
              <a:t>Statistics</a:t>
            </a:r>
            <a:endParaRPr lang="en-GB" dirty="0"/>
          </a:p>
        </p:txBody>
      </p:sp>
      <p:sp>
        <p:nvSpPr>
          <p:cNvPr id="3" name="Content Placeholder 2">
            <a:extLst>
              <a:ext uri="{FF2B5EF4-FFF2-40B4-BE49-F238E27FC236}">
                <a16:creationId xmlns:a16="http://schemas.microsoft.com/office/drawing/2014/main" id="{78144DBB-4A78-E3B7-45B6-0DDBD5E727C2}"/>
              </a:ext>
            </a:extLst>
          </p:cNvPr>
          <p:cNvSpPr>
            <a:spLocks noGrp="1"/>
          </p:cNvSpPr>
          <p:nvPr>
            <p:ph idx="1"/>
          </p:nvPr>
        </p:nvSpPr>
        <p:spPr/>
        <p:txBody>
          <a:bodyPr>
            <a:normAutofit/>
          </a:bodyPr>
          <a:lstStyle/>
          <a:p>
            <a:r>
              <a:rPr lang="en-US" dirty="0"/>
              <a:t>Statistics is an indispensable tool for organizational development, growth and planning. Organizations without reliable infrastructure for information generation, dissemination and usage are severely handicapped in doing proper planning, monitoring and evaluation of their programs and projects and also in arriving at good decisions with respect to policy formation. </a:t>
            </a:r>
            <a:endParaRPr lang="en-GB" dirty="0"/>
          </a:p>
        </p:txBody>
      </p:sp>
    </p:spTree>
    <p:extLst>
      <p:ext uri="{BB962C8B-B14F-4D97-AF65-F5344CB8AC3E}">
        <p14:creationId xmlns:p14="http://schemas.microsoft.com/office/powerpoint/2010/main" val="20502182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BF11-D67D-7E8F-66AF-A932574A1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3F069-98CB-FCCC-527E-F8D6D45B0155}"/>
              </a:ext>
            </a:extLst>
          </p:cNvPr>
          <p:cNvSpPr>
            <a:spLocks noGrp="1"/>
          </p:cNvSpPr>
          <p:nvPr>
            <p:ph type="title"/>
          </p:nvPr>
        </p:nvSpPr>
        <p:spPr/>
        <p:txBody>
          <a:bodyPr/>
          <a:lstStyle/>
          <a:p>
            <a:r>
              <a:rPr lang="en-GB" dirty="0"/>
              <a:t> Research &amp; Statistics Division</a:t>
            </a:r>
          </a:p>
        </p:txBody>
      </p:sp>
      <p:sp>
        <p:nvSpPr>
          <p:cNvPr id="3" name="Content Placeholder 2">
            <a:extLst>
              <a:ext uri="{FF2B5EF4-FFF2-40B4-BE49-F238E27FC236}">
                <a16:creationId xmlns:a16="http://schemas.microsoft.com/office/drawing/2014/main" id="{34D4AF7A-9741-65B2-181B-95F98B0A7615}"/>
              </a:ext>
            </a:extLst>
          </p:cNvPr>
          <p:cNvSpPr>
            <a:spLocks noGrp="1"/>
          </p:cNvSpPr>
          <p:nvPr>
            <p:ph idx="1"/>
          </p:nvPr>
        </p:nvSpPr>
        <p:spPr/>
        <p:txBody>
          <a:bodyPr/>
          <a:lstStyle/>
          <a:p>
            <a:pPr marL="0" indent="0">
              <a:buNone/>
            </a:pPr>
            <a:r>
              <a:rPr lang="en-US" dirty="0"/>
              <a:t>Functions of NAHCON R &amp; S Division:</a:t>
            </a:r>
          </a:p>
          <a:p>
            <a:r>
              <a:rPr lang="en-US" dirty="0"/>
              <a:t>Undertake and coordinate research survey into one and functional data to the Commission.</a:t>
            </a:r>
          </a:p>
          <a:p>
            <a:r>
              <a:rPr lang="en-US" dirty="0"/>
              <a:t>Research into the internal organization and operational modalities of NAHCON.</a:t>
            </a:r>
          </a:p>
          <a:p>
            <a:r>
              <a:rPr lang="en-US" dirty="0"/>
              <a:t>Responsible for numerical data collection and display.</a:t>
            </a:r>
          </a:p>
          <a:p>
            <a:r>
              <a:rPr lang="en-US" dirty="0"/>
              <a:t>Produce, process, store and disseminate timely information and reliable operational data.</a:t>
            </a:r>
            <a:endParaRPr lang="en-GB" dirty="0"/>
          </a:p>
        </p:txBody>
      </p:sp>
    </p:spTree>
    <p:extLst>
      <p:ext uri="{BB962C8B-B14F-4D97-AF65-F5344CB8AC3E}">
        <p14:creationId xmlns:p14="http://schemas.microsoft.com/office/powerpoint/2010/main" val="1650215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BDF4-E58F-F317-1404-439178CAC10A}"/>
              </a:ext>
            </a:extLst>
          </p:cNvPr>
          <p:cNvSpPr>
            <a:spLocks noGrp="1"/>
          </p:cNvSpPr>
          <p:nvPr>
            <p:ph type="title"/>
          </p:nvPr>
        </p:nvSpPr>
        <p:spPr/>
        <p:txBody>
          <a:bodyPr/>
          <a:lstStyle/>
          <a:p>
            <a:r>
              <a:rPr lang="en-US" dirty="0"/>
              <a:t>Data Collection Methods</a:t>
            </a:r>
            <a:endParaRPr lang="en-GB" dirty="0"/>
          </a:p>
        </p:txBody>
      </p:sp>
      <p:sp>
        <p:nvSpPr>
          <p:cNvPr id="3" name="Content Placeholder 2">
            <a:extLst>
              <a:ext uri="{FF2B5EF4-FFF2-40B4-BE49-F238E27FC236}">
                <a16:creationId xmlns:a16="http://schemas.microsoft.com/office/drawing/2014/main" id="{03EF7ACB-6445-DE2F-BAB4-C48A1B07D8EC}"/>
              </a:ext>
            </a:extLst>
          </p:cNvPr>
          <p:cNvSpPr>
            <a:spLocks noGrp="1"/>
          </p:cNvSpPr>
          <p:nvPr>
            <p:ph idx="1"/>
          </p:nvPr>
        </p:nvSpPr>
        <p:spPr>
          <a:xfrm>
            <a:off x="680321" y="2336872"/>
            <a:ext cx="9613861" cy="4117715"/>
          </a:xfrm>
        </p:spPr>
        <p:txBody>
          <a:bodyPr>
            <a:normAutofit lnSpcReduction="10000"/>
          </a:bodyPr>
          <a:lstStyle/>
          <a:p>
            <a:r>
              <a:rPr lang="en-US" b="1" dirty="0"/>
              <a:t>Surveys and Questionnaires:</a:t>
            </a:r>
            <a:r>
              <a:rPr lang="en-US" dirty="0"/>
              <a:t> Surveys involve asking a set of questions to a sample of individuals to gather information about their opinions, attitudes, behaviors, or demographics. Questionnaires are similar but can be self-administered by respondents.</a:t>
            </a:r>
          </a:p>
          <a:p>
            <a:endParaRPr lang="en-US" dirty="0"/>
          </a:p>
          <a:p>
            <a:r>
              <a:rPr lang="en-US" b="1" dirty="0"/>
              <a:t>Interviews:</a:t>
            </a:r>
            <a:r>
              <a:rPr lang="en-US" dirty="0"/>
              <a:t> Interviews involve direct interaction between a researcher and a participant, where questions are asked and responses are recorded. Interviews can be structured (with predetermined questions), semi-structured (with some flexibility in questioning), or unstructured (allowing for open-ended discussion).</a:t>
            </a:r>
            <a:endParaRPr lang="en-GB" dirty="0"/>
          </a:p>
        </p:txBody>
      </p:sp>
    </p:spTree>
    <p:extLst>
      <p:ext uri="{BB962C8B-B14F-4D97-AF65-F5344CB8AC3E}">
        <p14:creationId xmlns:p14="http://schemas.microsoft.com/office/powerpoint/2010/main" val="25049473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F9F2-26E4-CE6F-F0BC-A773D0CAF62C}"/>
              </a:ext>
            </a:extLst>
          </p:cNvPr>
          <p:cNvSpPr>
            <a:spLocks noGrp="1"/>
          </p:cNvSpPr>
          <p:nvPr>
            <p:ph type="title"/>
          </p:nvPr>
        </p:nvSpPr>
        <p:spPr/>
        <p:txBody>
          <a:bodyPr/>
          <a:lstStyle/>
          <a:p>
            <a:r>
              <a:rPr lang="en-US" dirty="0"/>
              <a:t>Data Collection Methods….</a:t>
            </a:r>
            <a:endParaRPr lang="en-GB" dirty="0"/>
          </a:p>
        </p:txBody>
      </p:sp>
      <p:sp>
        <p:nvSpPr>
          <p:cNvPr id="3" name="Content Placeholder 2">
            <a:extLst>
              <a:ext uri="{FF2B5EF4-FFF2-40B4-BE49-F238E27FC236}">
                <a16:creationId xmlns:a16="http://schemas.microsoft.com/office/drawing/2014/main" id="{AC9AFBBA-8C76-8A5C-C27E-6716BC10B717}"/>
              </a:ext>
            </a:extLst>
          </p:cNvPr>
          <p:cNvSpPr>
            <a:spLocks noGrp="1"/>
          </p:cNvSpPr>
          <p:nvPr>
            <p:ph idx="1"/>
          </p:nvPr>
        </p:nvSpPr>
        <p:spPr/>
        <p:txBody>
          <a:bodyPr>
            <a:normAutofit lnSpcReduction="10000"/>
          </a:bodyPr>
          <a:lstStyle/>
          <a:p>
            <a:r>
              <a:rPr lang="en-US" b="1" dirty="0"/>
              <a:t>Observation:</a:t>
            </a:r>
            <a:r>
              <a:rPr lang="en-US" dirty="0"/>
              <a:t> This method involves systematically watching and recording behaviors, events, or interactions as they naturally occur in a particular setting. Observations can be conducted in a controlled environment (e.g., laboratory) or in the field (e.g., naturalistic observation).</a:t>
            </a:r>
          </a:p>
          <a:p>
            <a:endParaRPr lang="en-US" dirty="0"/>
          </a:p>
          <a:p>
            <a:r>
              <a:rPr lang="en-US" b="1" dirty="0"/>
              <a:t>Experiments:</a:t>
            </a:r>
            <a:r>
              <a:rPr lang="en-US" dirty="0"/>
              <a:t> Experiments involve manipulating one or more variables under controlled conditions to observe the effects on other variables. This method is commonly used in scientific research to establish cause-and-effect relationships.</a:t>
            </a:r>
            <a:endParaRPr lang="en-GB" dirty="0"/>
          </a:p>
        </p:txBody>
      </p:sp>
    </p:spTree>
    <p:extLst>
      <p:ext uri="{BB962C8B-B14F-4D97-AF65-F5344CB8AC3E}">
        <p14:creationId xmlns:p14="http://schemas.microsoft.com/office/powerpoint/2010/main" val="3288303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105A-9E10-541A-4122-C47A81E6BE14}"/>
              </a:ext>
            </a:extLst>
          </p:cNvPr>
          <p:cNvSpPr>
            <a:spLocks noGrp="1"/>
          </p:cNvSpPr>
          <p:nvPr>
            <p:ph type="title"/>
          </p:nvPr>
        </p:nvSpPr>
        <p:spPr>
          <a:xfrm>
            <a:off x="838200" y="982802"/>
            <a:ext cx="10274449" cy="707886"/>
          </a:xfrm>
        </p:spPr>
        <p:txBody>
          <a:bodyPr/>
          <a:lstStyle/>
          <a:p>
            <a:r>
              <a:rPr lang="en-GB" dirty="0" err="1"/>
              <a:t>Islamicity</a:t>
            </a:r>
            <a:r>
              <a:rPr lang="en-GB" dirty="0"/>
              <a:t> Index</a:t>
            </a:r>
          </a:p>
        </p:txBody>
      </p:sp>
      <p:graphicFrame>
        <p:nvGraphicFramePr>
          <p:cNvPr id="4" name="Content Placeholder 3">
            <a:extLst>
              <a:ext uri="{FF2B5EF4-FFF2-40B4-BE49-F238E27FC236}">
                <a16:creationId xmlns:a16="http://schemas.microsoft.com/office/drawing/2014/main" id="{6EB1F6FF-D2E4-D970-0E4D-1AA0ABEAEB23}"/>
              </a:ext>
            </a:extLst>
          </p:cNvPr>
          <p:cNvGraphicFramePr>
            <a:graphicFrameLocks noGrp="1"/>
          </p:cNvGraphicFramePr>
          <p:nvPr>
            <p:ph idx="1"/>
            <p:extLst>
              <p:ext uri="{D42A27DB-BD31-4B8C-83A1-F6EECF244321}">
                <p14:modId xmlns:p14="http://schemas.microsoft.com/office/powerpoint/2010/main" val="3567382071"/>
              </p:ext>
            </p:extLst>
          </p:nvPr>
        </p:nvGraphicFramePr>
        <p:xfrm>
          <a:off x="2057400" y="2057401"/>
          <a:ext cx="8610599"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1ED9A4CD-31BD-1104-4F17-D264969421C3}"/>
              </a:ext>
            </a:extLst>
          </p:cNvPr>
          <p:cNvGraphicFramePr/>
          <p:nvPr>
            <p:extLst>
              <p:ext uri="{D42A27DB-BD31-4B8C-83A1-F6EECF244321}">
                <p14:modId xmlns:p14="http://schemas.microsoft.com/office/powerpoint/2010/main" val="2146912988"/>
              </p:ext>
            </p:extLst>
          </p:nvPr>
        </p:nvGraphicFramePr>
        <p:xfrm>
          <a:off x="1524000" y="0"/>
          <a:ext cx="9144000" cy="7078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13154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1FB4-FE61-A5EB-0F25-300F232CD906}"/>
              </a:ext>
            </a:extLst>
          </p:cNvPr>
          <p:cNvSpPr>
            <a:spLocks noGrp="1"/>
          </p:cNvSpPr>
          <p:nvPr>
            <p:ph type="title"/>
          </p:nvPr>
        </p:nvSpPr>
        <p:spPr/>
        <p:txBody>
          <a:bodyPr/>
          <a:lstStyle/>
          <a:p>
            <a:r>
              <a:rPr lang="en-US" dirty="0"/>
              <a:t>Data Collection Methods….</a:t>
            </a:r>
            <a:endParaRPr lang="en-GB" dirty="0"/>
          </a:p>
        </p:txBody>
      </p:sp>
      <p:sp>
        <p:nvSpPr>
          <p:cNvPr id="3" name="Content Placeholder 2">
            <a:extLst>
              <a:ext uri="{FF2B5EF4-FFF2-40B4-BE49-F238E27FC236}">
                <a16:creationId xmlns:a16="http://schemas.microsoft.com/office/drawing/2014/main" id="{2C64BD4A-A7D6-33A0-F0E1-EE5CE4E95BB1}"/>
              </a:ext>
            </a:extLst>
          </p:cNvPr>
          <p:cNvSpPr>
            <a:spLocks noGrp="1"/>
          </p:cNvSpPr>
          <p:nvPr>
            <p:ph idx="1"/>
          </p:nvPr>
        </p:nvSpPr>
        <p:spPr>
          <a:xfrm>
            <a:off x="680321" y="2336872"/>
            <a:ext cx="9613861" cy="4268323"/>
          </a:xfrm>
        </p:spPr>
        <p:txBody>
          <a:bodyPr>
            <a:normAutofit lnSpcReduction="10000"/>
          </a:bodyPr>
          <a:lstStyle/>
          <a:p>
            <a:r>
              <a:rPr lang="en-US" b="1" dirty="0"/>
              <a:t>Secondary Data Analysis:</a:t>
            </a:r>
            <a:r>
              <a:rPr lang="en-US" dirty="0"/>
              <a:t> This involves analyzing existing data that was collected for a different purpose. Secondary data sources include published literature, government reports, databases, and organizational records.</a:t>
            </a:r>
          </a:p>
          <a:p>
            <a:r>
              <a:rPr lang="en-US" b="1" dirty="0"/>
              <a:t>Case Studies:</a:t>
            </a:r>
            <a:r>
              <a:rPr lang="en-US" dirty="0"/>
              <a:t> Case studies involve in-depth examination of a single entity (e.g., individual, group, organization) within its real-life context. Data collection methods in case studies may include interviews, observations, document analysis, and archival research.</a:t>
            </a:r>
          </a:p>
          <a:p>
            <a:r>
              <a:rPr lang="en-US" b="1" dirty="0"/>
              <a:t>Focus Groups:</a:t>
            </a:r>
            <a:r>
              <a:rPr lang="en-US" dirty="0"/>
              <a:t> Focus groups involve small, facilitated group discussions designed to gather insights on a specific topic. Participants are typically selected based on certain criteria relevant to the research objectives.</a:t>
            </a:r>
            <a:endParaRPr lang="en-GB" dirty="0"/>
          </a:p>
        </p:txBody>
      </p:sp>
    </p:spTree>
    <p:extLst>
      <p:ext uri="{BB962C8B-B14F-4D97-AF65-F5344CB8AC3E}">
        <p14:creationId xmlns:p14="http://schemas.microsoft.com/office/powerpoint/2010/main" val="41327610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BE5E-9702-4BD1-0F28-EFD73DF110B0}"/>
              </a:ext>
            </a:extLst>
          </p:cNvPr>
          <p:cNvSpPr>
            <a:spLocks noGrp="1"/>
          </p:cNvSpPr>
          <p:nvPr>
            <p:ph type="title"/>
          </p:nvPr>
        </p:nvSpPr>
        <p:spPr/>
        <p:txBody>
          <a:bodyPr/>
          <a:lstStyle/>
          <a:p>
            <a:r>
              <a:rPr lang="en-GB" dirty="0"/>
              <a:t>Data Collection Methods….</a:t>
            </a:r>
          </a:p>
        </p:txBody>
      </p:sp>
      <p:sp>
        <p:nvSpPr>
          <p:cNvPr id="3" name="Content Placeholder 2">
            <a:extLst>
              <a:ext uri="{FF2B5EF4-FFF2-40B4-BE49-F238E27FC236}">
                <a16:creationId xmlns:a16="http://schemas.microsoft.com/office/drawing/2014/main" id="{3FB862B4-72EF-0B9C-7D7D-C9B626AE631B}"/>
              </a:ext>
            </a:extLst>
          </p:cNvPr>
          <p:cNvSpPr>
            <a:spLocks noGrp="1"/>
          </p:cNvSpPr>
          <p:nvPr>
            <p:ph idx="1"/>
          </p:nvPr>
        </p:nvSpPr>
        <p:spPr/>
        <p:txBody>
          <a:bodyPr/>
          <a:lstStyle/>
          <a:p>
            <a:r>
              <a:rPr lang="en-US" b="1" dirty="0"/>
              <a:t>Document Analysis:</a:t>
            </a:r>
            <a:r>
              <a:rPr lang="en-US" dirty="0"/>
              <a:t> This method involves examining written or electronic documents (e.g., reports, memos, emails, social media posts) to extract relevant information for research purposes.</a:t>
            </a:r>
          </a:p>
          <a:p>
            <a:r>
              <a:rPr lang="en-US" b="1" dirty="0"/>
              <a:t>Ethnography:</a:t>
            </a:r>
            <a:r>
              <a:rPr lang="en-US" dirty="0"/>
              <a:t> Ethnography involves immersing oneself in the culture or community being studied to gain a deep understanding of its social dynamics, practices, and values. Data collection methods in ethnography include participant observation, interviews, and document analysis.</a:t>
            </a:r>
            <a:endParaRPr lang="en-GB" dirty="0"/>
          </a:p>
        </p:txBody>
      </p:sp>
    </p:spTree>
    <p:extLst>
      <p:ext uri="{BB962C8B-B14F-4D97-AF65-F5344CB8AC3E}">
        <p14:creationId xmlns:p14="http://schemas.microsoft.com/office/powerpoint/2010/main" val="25950255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157A-9507-E976-49C0-9D65FA21EE7D}"/>
              </a:ext>
            </a:extLst>
          </p:cNvPr>
          <p:cNvSpPr>
            <a:spLocks noGrp="1"/>
          </p:cNvSpPr>
          <p:nvPr>
            <p:ph type="title"/>
          </p:nvPr>
        </p:nvSpPr>
        <p:spPr/>
        <p:txBody>
          <a:bodyPr/>
          <a:lstStyle/>
          <a:p>
            <a:r>
              <a:rPr lang="en-GB" dirty="0"/>
              <a:t>Data Presentation Techniques</a:t>
            </a:r>
          </a:p>
        </p:txBody>
      </p:sp>
      <p:sp>
        <p:nvSpPr>
          <p:cNvPr id="3" name="Content Placeholder 2">
            <a:extLst>
              <a:ext uri="{FF2B5EF4-FFF2-40B4-BE49-F238E27FC236}">
                <a16:creationId xmlns:a16="http://schemas.microsoft.com/office/drawing/2014/main" id="{121E8B55-F2A7-C6C9-A138-6C33600BFD66}"/>
              </a:ext>
            </a:extLst>
          </p:cNvPr>
          <p:cNvSpPr>
            <a:spLocks noGrp="1"/>
          </p:cNvSpPr>
          <p:nvPr>
            <p:ph idx="1"/>
          </p:nvPr>
        </p:nvSpPr>
        <p:spPr>
          <a:xfrm>
            <a:off x="680322" y="2086984"/>
            <a:ext cx="7452459" cy="4668817"/>
          </a:xfrm>
        </p:spPr>
        <p:txBody>
          <a:bodyPr>
            <a:normAutofit lnSpcReduction="10000"/>
          </a:bodyPr>
          <a:lstStyle/>
          <a:p>
            <a:pPr marL="342900" lvl="0" indent="-342900">
              <a:lnSpc>
                <a:spcPct val="107000"/>
              </a:lnSpc>
              <a:spcAft>
                <a:spcPts val="800"/>
              </a:spcAft>
              <a:buFont typeface="+mj-lt"/>
              <a:buAutoNum type="arabicPeriod"/>
              <a:tabLst>
                <a:tab pos="457200" algn="l"/>
              </a:tabLst>
            </a:pPr>
            <a:r>
              <a:rPr lang="en-GB" sz="2000" b="1" dirty="0">
                <a:effectLst/>
                <a:latin typeface="Calibri" panose="020F0502020204030204" pitchFamily="34" charset="0"/>
                <a:ea typeface="Calibri" panose="020F0502020204030204" pitchFamily="34" charset="0"/>
                <a:cs typeface="Arial" panose="020B0604020202020204" pitchFamily="34" charset="0"/>
              </a:rPr>
              <a:t>Bar Charts</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Compare data across categories or show trends over time.</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dirty="0">
                <a:effectLst/>
                <a:latin typeface="Calibri" panose="020F0502020204030204" pitchFamily="34" charset="0"/>
                <a:ea typeface="Calibri" panose="020F0502020204030204" pitchFamily="34" charset="0"/>
                <a:cs typeface="Times New Roman" panose="02020603050405020304" pitchFamily="18" charset="0"/>
              </a:rPr>
              <a:t>: Imagine a bar graph displaying the </a:t>
            </a:r>
            <a:r>
              <a:rPr lang="en-GB" b="1" dirty="0">
                <a:effectLst/>
                <a:latin typeface="Calibri" panose="020F0502020204030204" pitchFamily="34" charset="0"/>
                <a:ea typeface="Calibri" panose="020F0502020204030204" pitchFamily="34" charset="0"/>
                <a:cs typeface="Times New Roman" panose="02020603050405020304" pitchFamily="18" charset="0"/>
              </a:rPr>
              <a:t>number of pilgrims from different States</a:t>
            </a:r>
            <a:r>
              <a:rPr lang="en-GB" dirty="0">
                <a:effectLst/>
                <a:latin typeface="Calibri" panose="020F0502020204030204" pitchFamily="34" charset="0"/>
                <a:ea typeface="Calibri" panose="020F0502020204030204" pitchFamily="34" charset="0"/>
                <a:cs typeface="Times New Roman" panose="02020603050405020304" pitchFamily="18" charset="0"/>
              </a:rPr>
              <a:t> who participated in Hajj over the past decade. Each bar represents a country, and its height corresponds to the number of pilgrims from that state.</a:t>
            </a:r>
          </a:p>
          <a:p>
            <a:pPr marL="342900" lvl="0" indent="-342900">
              <a:lnSpc>
                <a:spcPct val="107000"/>
              </a:lnSpc>
              <a:spcAft>
                <a:spcPts val="800"/>
              </a:spcAft>
              <a:buFont typeface="+mj-lt"/>
              <a:buAutoNum type="arabicPeriod" startAt="2"/>
              <a:tabLst>
                <a:tab pos="457200" algn="l"/>
              </a:tabLst>
            </a:pPr>
            <a:r>
              <a:rPr lang="en-GB" sz="2000" b="1" dirty="0">
                <a:effectLst/>
                <a:latin typeface="Calibri" panose="020F0502020204030204" pitchFamily="34" charset="0"/>
                <a:ea typeface="Calibri" panose="020F0502020204030204" pitchFamily="34" charset="0"/>
                <a:cs typeface="Arial" panose="020B0604020202020204" pitchFamily="34" charset="0"/>
              </a:rPr>
              <a:t>Line Graph</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Display trends and variations over time.</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dirty="0">
                <a:effectLst/>
                <a:latin typeface="Calibri" panose="020F0502020204030204" pitchFamily="34" charset="0"/>
                <a:ea typeface="Calibri" panose="020F0502020204030204" pitchFamily="34" charset="0"/>
                <a:cs typeface="Times New Roman" panose="02020603050405020304" pitchFamily="18" charset="0"/>
              </a:rPr>
              <a:t>: A line graph showing the </a:t>
            </a:r>
            <a:r>
              <a:rPr lang="en-GB" b="1" dirty="0">
                <a:effectLst/>
                <a:latin typeface="Calibri" panose="020F0502020204030204" pitchFamily="34" charset="0"/>
                <a:ea typeface="Calibri" panose="020F0502020204030204" pitchFamily="34" charset="0"/>
                <a:cs typeface="Times New Roman" panose="02020603050405020304" pitchFamily="18" charset="0"/>
              </a:rPr>
              <a:t>yearly fluctuations in the total number of Hajj pilgrims</a:t>
            </a:r>
            <a:r>
              <a:rPr lang="en-GB" dirty="0">
                <a:effectLst/>
                <a:latin typeface="Calibri" panose="020F0502020204030204" pitchFamily="34" charset="0"/>
                <a:ea typeface="Calibri" panose="020F0502020204030204" pitchFamily="34" charset="0"/>
                <a:cs typeface="Times New Roman" panose="02020603050405020304" pitchFamily="18" charset="0"/>
              </a:rPr>
              <a:t>. This helps identify patterns and changes.</a:t>
            </a:r>
          </a:p>
        </p:txBody>
      </p:sp>
      <p:pic>
        <p:nvPicPr>
          <p:cNvPr id="7" name="Picture 6">
            <a:extLst>
              <a:ext uri="{FF2B5EF4-FFF2-40B4-BE49-F238E27FC236}">
                <a16:creationId xmlns:a16="http://schemas.microsoft.com/office/drawing/2014/main" id="{DF9D4743-6789-6D49-ECA8-25C12B02C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781" y="2153158"/>
            <a:ext cx="3107008" cy="2268234"/>
          </a:xfrm>
          <a:prstGeom prst="rect">
            <a:avLst/>
          </a:prstGeom>
        </p:spPr>
      </p:pic>
      <p:pic>
        <p:nvPicPr>
          <p:cNvPr id="9" name="Picture 8">
            <a:extLst>
              <a:ext uri="{FF2B5EF4-FFF2-40B4-BE49-F238E27FC236}">
                <a16:creationId xmlns:a16="http://schemas.microsoft.com/office/drawing/2014/main" id="{508FDB9C-6979-0EBE-2E22-E10C291B4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780" y="4514382"/>
            <a:ext cx="3107009" cy="2307593"/>
          </a:xfrm>
          <a:prstGeom prst="rect">
            <a:avLst/>
          </a:prstGeom>
        </p:spPr>
      </p:pic>
    </p:spTree>
    <p:extLst>
      <p:ext uri="{BB962C8B-B14F-4D97-AF65-F5344CB8AC3E}">
        <p14:creationId xmlns:p14="http://schemas.microsoft.com/office/powerpoint/2010/main" val="8050949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A52E-791C-C4EB-B05B-A972220D5E32}"/>
              </a:ext>
            </a:extLst>
          </p:cNvPr>
          <p:cNvSpPr>
            <a:spLocks noGrp="1"/>
          </p:cNvSpPr>
          <p:nvPr>
            <p:ph type="title"/>
          </p:nvPr>
        </p:nvSpPr>
        <p:spPr/>
        <p:txBody>
          <a:bodyPr/>
          <a:lstStyle/>
          <a:p>
            <a:r>
              <a:rPr lang="en-GB" dirty="0"/>
              <a:t>Data Presentation Techniques…..</a:t>
            </a:r>
          </a:p>
        </p:txBody>
      </p:sp>
      <p:sp>
        <p:nvSpPr>
          <p:cNvPr id="3" name="Content Placeholder 2">
            <a:extLst>
              <a:ext uri="{FF2B5EF4-FFF2-40B4-BE49-F238E27FC236}">
                <a16:creationId xmlns:a16="http://schemas.microsoft.com/office/drawing/2014/main" id="{3D7B6E80-6D4D-60E4-6E1C-BEA3347EC824}"/>
              </a:ext>
            </a:extLst>
          </p:cNvPr>
          <p:cNvSpPr>
            <a:spLocks noGrp="1"/>
          </p:cNvSpPr>
          <p:nvPr>
            <p:ph idx="1"/>
          </p:nvPr>
        </p:nvSpPr>
        <p:spPr>
          <a:xfrm>
            <a:off x="680321" y="2420471"/>
            <a:ext cx="6742455" cy="4130936"/>
          </a:xfrm>
        </p:spPr>
        <p:txBody>
          <a:bodyPr>
            <a:normAutofit fontScale="92500" lnSpcReduction="10000"/>
          </a:bodyPr>
          <a:lstStyle/>
          <a:p>
            <a:pPr marL="342900" lvl="0" indent="-342900">
              <a:lnSpc>
                <a:spcPct val="107000"/>
              </a:lnSpc>
              <a:spcAft>
                <a:spcPts val="800"/>
              </a:spcAft>
              <a:buFont typeface="+mj-lt"/>
              <a:buAutoNum type="arabicPeriod" startAt="3"/>
              <a:tabLst>
                <a:tab pos="457200" algn="l"/>
              </a:tabLst>
            </a:pPr>
            <a:r>
              <a:rPr lang="en-GB" sz="2000" b="1" dirty="0">
                <a:effectLst/>
                <a:latin typeface="Calibri" panose="020F0502020204030204" pitchFamily="34" charset="0"/>
                <a:ea typeface="Calibri" panose="020F0502020204030204" pitchFamily="34" charset="0"/>
                <a:cs typeface="Arial" panose="020B0604020202020204" pitchFamily="34" charset="0"/>
              </a:rPr>
              <a:t>Pie Chart</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Illustrate proportions or percentages.</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dirty="0">
                <a:effectLst/>
                <a:latin typeface="Calibri" panose="020F0502020204030204" pitchFamily="34" charset="0"/>
                <a:ea typeface="Calibri" panose="020F0502020204030204" pitchFamily="34" charset="0"/>
                <a:cs typeface="Times New Roman" panose="02020603050405020304" pitchFamily="18" charset="0"/>
              </a:rPr>
              <a:t>: A pie chart representing the </a:t>
            </a:r>
            <a:r>
              <a:rPr lang="en-GB" b="1" dirty="0">
                <a:effectLst/>
                <a:latin typeface="Calibri" panose="020F0502020204030204" pitchFamily="34" charset="0"/>
                <a:ea typeface="Calibri" panose="020F0502020204030204" pitchFamily="34" charset="0"/>
                <a:cs typeface="Times New Roman" panose="02020603050405020304" pitchFamily="18" charset="0"/>
              </a:rPr>
              <a:t>distribution of pilgrims by gender</a:t>
            </a:r>
            <a:r>
              <a:rPr lang="en-GB" dirty="0">
                <a:effectLst/>
                <a:latin typeface="Calibri" panose="020F0502020204030204" pitchFamily="34" charset="0"/>
                <a:ea typeface="Calibri" panose="020F0502020204030204" pitchFamily="34" charset="0"/>
                <a:cs typeface="Times New Roman" panose="02020603050405020304" pitchFamily="18" charset="0"/>
              </a:rPr>
              <a:t> during a specific Hajj season. The slices show the percentage of male and female participants.</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b="1" dirty="0">
                <a:effectLst/>
                <a:latin typeface="Calibri" panose="020F0502020204030204" pitchFamily="34" charset="0"/>
                <a:ea typeface="Calibri" panose="020F0502020204030204" pitchFamily="34" charset="0"/>
                <a:cs typeface="Arial" panose="020B0604020202020204" pitchFamily="34" charset="0"/>
              </a:rPr>
              <a:t>Histogram</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Visualize frequency distribution of continuous data.</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dirty="0">
                <a:effectLst/>
                <a:latin typeface="Calibri" panose="020F0502020204030204" pitchFamily="34" charset="0"/>
                <a:ea typeface="Calibri" panose="020F0502020204030204" pitchFamily="34" charset="0"/>
                <a:cs typeface="Times New Roman" panose="02020603050405020304" pitchFamily="18" charset="0"/>
              </a:rPr>
              <a:t>: A histogram displaying the </a:t>
            </a:r>
            <a:r>
              <a:rPr lang="en-GB" b="1" dirty="0">
                <a:effectLst/>
                <a:latin typeface="Calibri" panose="020F0502020204030204" pitchFamily="34" charset="0"/>
                <a:ea typeface="Calibri" panose="020F0502020204030204" pitchFamily="34" charset="0"/>
                <a:cs typeface="Times New Roman" panose="02020603050405020304" pitchFamily="18" charset="0"/>
              </a:rPr>
              <a:t>age distribution of Hajj pilgrims</a:t>
            </a:r>
            <a:r>
              <a:rPr lang="en-GB" dirty="0">
                <a:effectLst/>
                <a:latin typeface="Calibri" panose="020F0502020204030204" pitchFamily="34" charset="0"/>
                <a:ea typeface="Calibri" panose="020F0502020204030204" pitchFamily="34" charset="0"/>
                <a:cs typeface="Times New Roman" panose="02020603050405020304" pitchFamily="18" charset="0"/>
              </a:rPr>
              <a:t>. It reveals how many fall into different age groups.</a:t>
            </a:r>
          </a:p>
        </p:txBody>
      </p:sp>
      <p:pic>
        <p:nvPicPr>
          <p:cNvPr id="5" name="Picture 4">
            <a:extLst>
              <a:ext uri="{FF2B5EF4-FFF2-40B4-BE49-F238E27FC236}">
                <a16:creationId xmlns:a16="http://schemas.microsoft.com/office/drawing/2014/main" id="{E899029F-D042-86DA-09EB-6744C79971DE}"/>
              </a:ext>
            </a:extLst>
          </p:cNvPr>
          <p:cNvPicPr>
            <a:picLocks noChangeAspect="1"/>
          </p:cNvPicPr>
          <p:nvPr/>
        </p:nvPicPr>
        <p:blipFill>
          <a:blip r:embed="rId2"/>
          <a:stretch>
            <a:fillRect/>
          </a:stretch>
        </p:blipFill>
        <p:spPr>
          <a:xfrm>
            <a:off x="8132780" y="4960803"/>
            <a:ext cx="2969112" cy="1897197"/>
          </a:xfrm>
          <a:prstGeom prst="rect">
            <a:avLst/>
          </a:prstGeom>
        </p:spPr>
      </p:pic>
      <p:pic>
        <p:nvPicPr>
          <p:cNvPr id="7" name="Picture 6">
            <a:extLst>
              <a:ext uri="{FF2B5EF4-FFF2-40B4-BE49-F238E27FC236}">
                <a16:creationId xmlns:a16="http://schemas.microsoft.com/office/drawing/2014/main" id="{CBEB7436-6AD3-73CD-194F-A9C1256CCCC4}"/>
              </a:ext>
            </a:extLst>
          </p:cNvPr>
          <p:cNvPicPr>
            <a:picLocks noChangeAspect="1"/>
          </p:cNvPicPr>
          <p:nvPr/>
        </p:nvPicPr>
        <p:blipFill>
          <a:blip r:embed="rId3"/>
          <a:stretch>
            <a:fillRect/>
          </a:stretch>
        </p:blipFill>
        <p:spPr>
          <a:xfrm>
            <a:off x="7488913" y="2100193"/>
            <a:ext cx="4041694" cy="2923642"/>
          </a:xfrm>
          <a:prstGeom prst="rect">
            <a:avLst/>
          </a:prstGeom>
        </p:spPr>
      </p:pic>
    </p:spTree>
    <p:extLst>
      <p:ext uri="{BB962C8B-B14F-4D97-AF65-F5344CB8AC3E}">
        <p14:creationId xmlns:p14="http://schemas.microsoft.com/office/powerpoint/2010/main" val="35137659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52DB-CEF0-19F0-597B-3D0196F168F5}"/>
              </a:ext>
            </a:extLst>
          </p:cNvPr>
          <p:cNvSpPr>
            <a:spLocks noGrp="1"/>
          </p:cNvSpPr>
          <p:nvPr>
            <p:ph type="title"/>
          </p:nvPr>
        </p:nvSpPr>
        <p:spPr/>
        <p:txBody>
          <a:bodyPr/>
          <a:lstStyle/>
          <a:p>
            <a:r>
              <a:rPr lang="en-GB" dirty="0"/>
              <a:t>Data Presentation Techniques…..</a:t>
            </a:r>
          </a:p>
        </p:txBody>
      </p:sp>
      <p:sp>
        <p:nvSpPr>
          <p:cNvPr id="3" name="Content Placeholder 2">
            <a:extLst>
              <a:ext uri="{FF2B5EF4-FFF2-40B4-BE49-F238E27FC236}">
                <a16:creationId xmlns:a16="http://schemas.microsoft.com/office/drawing/2014/main" id="{D897C938-F76B-284C-A4DC-B33F68D51BD4}"/>
              </a:ext>
            </a:extLst>
          </p:cNvPr>
          <p:cNvSpPr>
            <a:spLocks noGrp="1"/>
          </p:cNvSpPr>
          <p:nvPr>
            <p:ph idx="1"/>
          </p:nvPr>
        </p:nvSpPr>
        <p:spPr>
          <a:xfrm>
            <a:off x="680321" y="2388197"/>
            <a:ext cx="6828517" cy="4303059"/>
          </a:xfrm>
        </p:spPr>
        <p:txBody>
          <a:bodyPr>
            <a:normAutofit/>
          </a:bodyPr>
          <a:lstStyle/>
          <a:p>
            <a:pPr marL="342900" lvl="0" indent="-342900">
              <a:lnSpc>
                <a:spcPct val="107000"/>
              </a:lnSpc>
              <a:spcAft>
                <a:spcPts val="800"/>
              </a:spcAft>
              <a:buFont typeface="+mj-lt"/>
              <a:buAutoNum type="arabicPeriod" startAt="5"/>
              <a:tabLst>
                <a:tab pos="457200" algn="l"/>
              </a:tabLst>
            </a:pPr>
            <a:r>
              <a:rPr lang="en-GB" sz="2000" b="1" dirty="0">
                <a:effectLst/>
                <a:latin typeface="Calibri" panose="020F0502020204030204" pitchFamily="34" charset="0"/>
                <a:ea typeface="Calibri" panose="020F0502020204030204" pitchFamily="34" charset="0"/>
                <a:cs typeface="Arial" panose="020B0604020202020204" pitchFamily="34" charset="0"/>
              </a:rPr>
              <a:t>Pictogram Graph</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Use pictorial symbols to visualize a small dataset.</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Example</a:t>
            </a:r>
            <a:r>
              <a:rPr lang="en-GB" dirty="0">
                <a:effectLst/>
                <a:latin typeface="Calibri" panose="020F0502020204030204" pitchFamily="34" charset="0"/>
                <a:ea typeface="Calibri" panose="020F0502020204030204" pitchFamily="34" charset="0"/>
                <a:cs typeface="Times New Roman" panose="02020603050405020304" pitchFamily="18" charset="0"/>
              </a:rPr>
              <a:t>: A pictogram representing the </a:t>
            </a:r>
            <a:r>
              <a:rPr lang="en-GB" b="1" dirty="0">
                <a:effectLst/>
                <a:latin typeface="Calibri" panose="020F0502020204030204" pitchFamily="34" charset="0"/>
                <a:ea typeface="Calibri" panose="020F0502020204030204" pitchFamily="34" charset="0"/>
                <a:cs typeface="Times New Roman" panose="02020603050405020304" pitchFamily="18" charset="0"/>
              </a:rPr>
              <a:t>services provided to pilgrims</a:t>
            </a:r>
            <a:r>
              <a:rPr lang="en-GB" dirty="0">
                <a:effectLst/>
                <a:latin typeface="Calibri" panose="020F0502020204030204" pitchFamily="34" charset="0"/>
                <a:ea typeface="Calibri" panose="020F0502020204030204" pitchFamily="34" charset="0"/>
                <a:cs typeface="Times New Roman" panose="02020603050405020304" pitchFamily="18" charset="0"/>
              </a:rPr>
              <a:t>, such as accommodation, transportation, and medical assistance.</a:t>
            </a:r>
          </a:p>
          <a:p>
            <a:pPr marL="342900" lvl="0" indent="-342900">
              <a:lnSpc>
                <a:spcPct val="107000"/>
              </a:lnSpc>
              <a:spcAft>
                <a:spcPts val="800"/>
              </a:spcAft>
              <a:buFont typeface="+mj-lt"/>
              <a:buAutoNum type="arabicPeriod" startAt="6"/>
              <a:tabLst>
                <a:tab pos="457200" algn="l"/>
              </a:tabLst>
            </a:pPr>
            <a:r>
              <a:rPr lang="en-GB" sz="2000" b="1" dirty="0">
                <a:effectLst/>
                <a:latin typeface="Calibri" panose="020F0502020204030204" pitchFamily="34" charset="0"/>
                <a:ea typeface="Calibri" panose="020F0502020204030204" pitchFamily="34" charset="0"/>
                <a:cs typeface="Arial" panose="020B0604020202020204" pitchFamily="34" charset="0"/>
              </a:rPr>
              <a:t>Textual Presentation</a:t>
            </a: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dirty="0">
                <a:effectLst/>
                <a:latin typeface="Calibri" panose="020F0502020204030204" pitchFamily="34" charset="0"/>
                <a:ea typeface="Calibri" panose="020F0502020204030204" pitchFamily="34" charset="0"/>
                <a:cs typeface="Times New Roman" panose="02020603050405020304" pitchFamily="18" charset="0"/>
              </a:rPr>
              <a:t>Purpose</a:t>
            </a:r>
            <a:r>
              <a:rPr lang="en-GB" dirty="0">
                <a:effectLst/>
                <a:latin typeface="Calibri" panose="020F0502020204030204" pitchFamily="34" charset="0"/>
                <a:ea typeface="Calibri" panose="020F0502020204030204" pitchFamily="34" charset="0"/>
                <a:cs typeface="Times New Roman" panose="02020603050405020304" pitchFamily="18" charset="0"/>
              </a:rPr>
              <a:t>: Provide context or summarize findings.</a:t>
            </a:r>
          </a:p>
          <a:p>
            <a:r>
              <a:rPr lang="en-GB" sz="2000" b="1" dirty="0">
                <a:effectLst/>
                <a:latin typeface="Calibri" panose="020F0502020204030204" pitchFamily="34" charset="0"/>
                <a:ea typeface="Calibri" panose="020F0502020204030204" pitchFamily="34" charset="0"/>
                <a:cs typeface="Arial" panose="020B0604020202020204" pitchFamily="34" charset="0"/>
              </a:rPr>
              <a:t>Example</a:t>
            </a:r>
            <a:r>
              <a:rPr lang="en-GB" sz="2000" dirty="0">
                <a:effectLst/>
                <a:latin typeface="Calibri" panose="020F0502020204030204" pitchFamily="34" charset="0"/>
                <a:ea typeface="Calibri" panose="020F0502020204030204" pitchFamily="34" charset="0"/>
                <a:cs typeface="Arial" panose="020B0604020202020204" pitchFamily="34" charset="0"/>
              </a:rPr>
              <a:t>: A brief paragraph describing the </a:t>
            </a:r>
            <a:r>
              <a:rPr lang="en-GB" sz="2000" b="1" dirty="0">
                <a:effectLst/>
                <a:latin typeface="Calibri" panose="020F0502020204030204" pitchFamily="34" charset="0"/>
                <a:ea typeface="Calibri" panose="020F0502020204030204" pitchFamily="34" charset="0"/>
                <a:cs typeface="Arial" panose="020B0604020202020204" pitchFamily="34" charset="0"/>
              </a:rPr>
              <a:t>overall trends in Hajj participation</a:t>
            </a:r>
            <a:r>
              <a:rPr lang="en-GB" sz="2000" dirty="0">
                <a:effectLst/>
                <a:latin typeface="Calibri" panose="020F0502020204030204" pitchFamily="34" charset="0"/>
                <a:ea typeface="Calibri" panose="020F0502020204030204" pitchFamily="34" charset="0"/>
                <a:cs typeface="Arial" panose="020B0604020202020204" pitchFamily="34" charset="0"/>
              </a:rPr>
              <a:t> over recent years.</a:t>
            </a:r>
            <a:endParaRPr lang="en-GB" sz="4400" dirty="0"/>
          </a:p>
        </p:txBody>
      </p:sp>
      <p:pic>
        <p:nvPicPr>
          <p:cNvPr id="5" name="Picture 4">
            <a:extLst>
              <a:ext uri="{FF2B5EF4-FFF2-40B4-BE49-F238E27FC236}">
                <a16:creationId xmlns:a16="http://schemas.microsoft.com/office/drawing/2014/main" id="{0F75678C-04D5-A1E0-1836-DCAF82CBD62E}"/>
              </a:ext>
            </a:extLst>
          </p:cNvPr>
          <p:cNvPicPr>
            <a:picLocks noChangeAspect="1"/>
          </p:cNvPicPr>
          <p:nvPr/>
        </p:nvPicPr>
        <p:blipFill>
          <a:blip r:embed="rId2"/>
          <a:stretch>
            <a:fillRect/>
          </a:stretch>
        </p:blipFill>
        <p:spPr>
          <a:xfrm>
            <a:off x="7011844" y="2839009"/>
            <a:ext cx="4968331" cy="1883598"/>
          </a:xfrm>
          <a:prstGeom prst="rect">
            <a:avLst/>
          </a:prstGeom>
        </p:spPr>
      </p:pic>
    </p:spTree>
    <p:extLst>
      <p:ext uri="{BB962C8B-B14F-4D97-AF65-F5344CB8AC3E}">
        <p14:creationId xmlns:p14="http://schemas.microsoft.com/office/powerpoint/2010/main" val="4732344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BFB0-F6AF-DF70-5161-44F117DD7242}"/>
              </a:ext>
            </a:extLst>
          </p:cNvPr>
          <p:cNvSpPr>
            <a:spLocks noGrp="1"/>
          </p:cNvSpPr>
          <p:nvPr>
            <p:ph type="title"/>
          </p:nvPr>
        </p:nvSpPr>
        <p:spPr/>
        <p:txBody>
          <a:bodyPr/>
          <a:lstStyle/>
          <a:p>
            <a:r>
              <a:rPr lang="en-US" dirty="0"/>
              <a:t>Hajj Statistics</a:t>
            </a:r>
            <a:endParaRPr lang="en-GB" dirty="0"/>
          </a:p>
        </p:txBody>
      </p:sp>
      <p:sp>
        <p:nvSpPr>
          <p:cNvPr id="3" name="Content Placeholder 2">
            <a:extLst>
              <a:ext uri="{FF2B5EF4-FFF2-40B4-BE49-F238E27FC236}">
                <a16:creationId xmlns:a16="http://schemas.microsoft.com/office/drawing/2014/main" id="{A4B088D1-E655-813D-50AB-C04E8E023D25}"/>
              </a:ext>
            </a:extLst>
          </p:cNvPr>
          <p:cNvSpPr>
            <a:spLocks noGrp="1"/>
          </p:cNvSpPr>
          <p:nvPr>
            <p:ph idx="1"/>
          </p:nvPr>
        </p:nvSpPr>
        <p:spPr/>
        <p:txBody>
          <a:bodyPr/>
          <a:lstStyle/>
          <a:p>
            <a:r>
              <a:rPr lang="en-US" dirty="0">
                <a:hlinkClick r:id="rId2" action="ppaction://hlinkfile"/>
              </a:rPr>
              <a:t>Planning Research and Statistics\Hajj_Statistics_2022_En.xlsx</a:t>
            </a:r>
            <a:endParaRPr lang="en-GB" dirty="0"/>
          </a:p>
        </p:txBody>
      </p:sp>
    </p:spTree>
    <p:extLst>
      <p:ext uri="{BB962C8B-B14F-4D97-AF65-F5344CB8AC3E}">
        <p14:creationId xmlns:p14="http://schemas.microsoft.com/office/powerpoint/2010/main" val="16189973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APPRECIATION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800" dirty="0"/>
              <a:t>THANK YOU FOR YOUR ATTENTION</a:t>
            </a:r>
          </a:p>
        </p:txBody>
      </p:sp>
    </p:spTree>
    <p:extLst>
      <p:ext uri="{BB962C8B-B14F-4D97-AF65-F5344CB8AC3E}">
        <p14:creationId xmlns:p14="http://schemas.microsoft.com/office/powerpoint/2010/main" val="149946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8C5C-18A2-F149-0D8B-C390F4D47B79}"/>
              </a:ext>
            </a:extLst>
          </p:cNvPr>
          <p:cNvSpPr>
            <a:spLocks noGrp="1"/>
          </p:cNvSpPr>
          <p:nvPr>
            <p:ph type="title"/>
          </p:nvPr>
        </p:nvSpPr>
        <p:spPr/>
        <p:txBody>
          <a:bodyPr/>
          <a:lstStyle/>
          <a:p>
            <a:r>
              <a:rPr lang="en-US" dirty="0"/>
              <a:t>PRS In Public Service</a:t>
            </a:r>
            <a:endParaRPr lang="en-GB" dirty="0"/>
          </a:p>
        </p:txBody>
      </p:sp>
      <p:sp>
        <p:nvSpPr>
          <p:cNvPr id="3" name="Content Placeholder 2">
            <a:extLst>
              <a:ext uri="{FF2B5EF4-FFF2-40B4-BE49-F238E27FC236}">
                <a16:creationId xmlns:a16="http://schemas.microsoft.com/office/drawing/2014/main" id="{E97D2C29-89F4-23E5-9EAD-E5F3DBCDF863}"/>
              </a:ext>
            </a:extLst>
          </p:cNvPr>
          <p:cNvSpPr>
            <a:spLocks noGrp="1"/>
          </p:cNvSpPr>
          <p:nvPr>
            <p:ph idx="1"/>
          </p:nvPr>
        </p:nvSpPr>
        <p:spPr/>
        <p:txBody>
          <a:bodyPr/>
          <a:lstStyle/>
          <a:p>
            <a:r>
              <a:rPr lang="en-US" dirty="0"/>
              <a:t>The Department of Planning, Research and Statistics (PRS) is one of the three common service Departments established in the Federal Civil Service by Decree No. 43 of 1988. As the name implies, the Department is responsible for corporate and strategic planning, conducting research activities and keeping statistical data and information in the Federal Civil Service. </a:t>
            </a:r>
          </a:p>
          <a:p>
            <a:endParaRPr lang="en-GB" dirty="0"/>
          </a:p>
        </p:txBody>
      </p:sp>
    </p:spTree>
    <p:extLst>
      <p:ext uri="{BB962C8B-B14F-4D97-AF65-F5344CB8AC3E}">
        <p14:creationId xmlns:p14="http://schemas.microsoft.com/office/powerpoint/2010/main" val="34145634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B62C-7A02-9E91-054D-3ADA63BEE0EA}"/>
              </a:ext>
            </a:extLst>
          </p:cNvPr>
          <p:cNvSpPr>
            <a:spLocks noGrp="1"/>
          </p:cNvSpPr>
          <p:nvPr>
            <p:ph type="title"/>
          </p:nvPr>
        </p:nvSpPr>
        <p:spPr/>
        <p:txBody>
          <a:bodyPr/>
          <a:lstStyle/>
          <a:p>
            <a:r>
              <a:rPr lang="en-US" dirty="0"/>
              <a:t>PRS Department In A Hajj Authority</a:t>
            </a:r>
            <a:endParaRPr lang="en-GB" dirty="0"/>
          </a:p>
        </p:txBody>
      </p:sp>
      <p:sp>
        <p:nvSpPr>
          <p:cNvPr id="3" name="Content Placeholder 2">
            <a:extLst>
              <a:ext uri="{FF2B5EF4-FFF2-40B4-BE49-F238E27FC236}">
                <a16:creationId xmlns:a16="http://schemas.microsoft.com/office/drawing/2014/main" id="{FA5F3655-159C-A63B-2DB2-32821F6EF2D9}"/>
              </a:ext>
            </a:extLst>
          </p:cNvPr>
          <p:cNvSpPr>
            <a:spLocks noGrp="1"/>
          </p:cNvSpPr>
          <p:nvPr>
            <p:ph idx="1"/>
          </p:nvPr>
        </p:nvSpPr>
        <p:spPr>
          <a:xfrm>
            <a:off x="680321" y="2336873"/>
            <a:ext cx="9613861" cy="4214534"/>
          </a:xfrm>
        </p:spPr>
        <p:txBody>
          <a:bodyPr>
            <a:normAutofit/>
          </a:bodyPr>
          <a:lstStyle/>
          <a:p>
            <a:r>
              <a:rPr lang="en-US" dirty="0"/>
              <a:t>The Planning, Research, and Statistics Department of A Hajj Authority plays a crucial role in ensuring the smooth and efficient organization of Hajj. Among its important functions are:</a:t>
            </a:r>
          </a:p>
          <a:p>
            <a:pPr lvl="1"/>
            <a:r>
              <a:rPr lang="en-US" dirty="0"/>
              <a:t>Strategic Planning: Develop long-term strategic plans for managing the Hajj pilgrimage.</a:t>
            </a:r>
          </a:p>
          <a:p>
            <a:pPr lvl="1"/>
            <a:r>
              <a:rPr lang="en-US" dirty="0"/>
              <a:t>Data Collection and Analysis: Gather and analyze data related to Hajj pilgrims, including demographics, travel patterns, accommodation needs, and health requirements. This information helps in making informed decisions and improving services.</a:t>
            </a:r>
          </a:p>
          <a:p>
            <a:pPr lvl="1"/>
            <a:r>
              <a:rPr lang="en-US" dirty="0"/>
              <a:t>Research and Innovation: Conduct research on various aspects of the Hajj pilgrimage; religious practices and pilgrimage logistics. Explore innovative solutions to enhance the pilgrimage experience and address emerging challenges.</a:t>
            </a:r>
          </a:p>
        </p:txBody>
      </p:sp>
    </p:spTree>
    <p:extLst>
      <p:ext uri="{BB962C8B-B14F-4D97-AF65-F5344CB8AC3E}">
        <p14:creationId xmlns:p14="http://schemas.microsoft.com/office/powerpoint/2010/main" val="10591958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9079-9ADB-ADB0-8057-DCB3BF9537E5}"/>
              </a:ext>
            </a:extLst>
          </p:cNvPr>
          <p:cNvSpPr>
            <a:spLocks noGrp="1"/>
          </p:cNvSpPr>
          <p:nvPr>
            <p:ph type="title"/>
          </p:nvPr>
        </p:nvSpPr>
        <p:spPr/>
        <p:txBody>
          <a:bodyPr/>
          <a:lstStyle/>
          <a:p>
            <a:r>
              <a:rPr lang="en-GB" dirty="0"/>
              <a:t>Planning Division</a:t>
            </a:r>
          </a:p>
        </p:txBody>
      </p:sp>
      <p:sp>
        <p:nvSpPr>
          <p:cNvPr id="3" name="Content Placeholder 2">
            <a:extLst>
              <a:ext uri="{FF2B5EF4-FFF2-40B4-BE49-F238E27FC236}">
                <a16:creationId xmlns:a16="http://schemas.microsoft.com/office/drawing/2014/main" id="{8241F3F3-19A1-CED0-7F8B-52B73B855B62}"/>
              </a:ext>
            </a:extLst>
          </p:cNvPr>
          <p:cNvSpPr>
            <a:spLocks noGrp="1"/>
          </p:cNvSpPr>
          <p:nvPr>
            <p:ph idx="1"/>
          </p:nvPr>
        </p:nvSpPr>
        <p:spPr/>
        <p:txBody>
          <a:bodyPr>
            <a:normAutofit/>
          </a:bodyPr>
          <a:lstStyle/>
          <a:p>
            <a:pPr marL="0" indent="0">
              <a:buNone/>
            </a:pPr>
            <a:r>
              <a:rPr lang="en-GB" b="1" dirty="0"/>
              <a:t>Functions of NAHCON Division:</a:t>
            </a:r>
            <a:endParaRPr lang="en-US" b="1" dirty="0"/>
          </a:p>
          <a:p>
            <a:r>
              <a:rPr lang="en-US" dirty="0"/>
              <a:t> This Division prepares a road map for all operational activities of the Commission which covers short, medium and long plan</a:t>
            </a:r>
          </a:p>
          <a:p>
            <a:r>
              <a:rPr lang="en-US" dirty="0"/>
              <a:t>Preparation of annual calendar, quarterly and other periodic reports for the Commission</a:t>
            </a:r>
          </a:p>
          <a:p>
            <a:r>
              <a:rPr lang="en-US" dirty="0"/>
              <a:t>Coordinate the release of Hajj slots allocation to States</a:t>
            </a:r>
          </a:p>
          <a:p>
            <a:r>
              <a:rPr lang="en-US" dirty="0"/>
              <a:t>Periodic monitoring of NAHCON / States on level of implementation of calendar of event</a:t>
            </a:r>
            <a:endParaRPr lang="en-GB" dirty="0"/>
          </a:p>
        </p:txBody>
      </p:sp>
    </p:spTree>
    <p:extLst>
      <p:ext uri="{BB962C8B-B14F-4D97-AF65-F5344CB8AC3E}">
        <p14:creationId xmlns:p14="http://schemas.microsoft.com/office/powerpoint/2010/main" val="35166688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4BF0-BA7D-852B-4543-CB72000CD8A7}"/>
              </a:ext>
            </a:extLst>
          </p:cNvPr>
          <p:cNvSpPr>
            <a:spLocks noGrp="1"/>
          </p:cNvSpPr>
          <p:nvPr>
            <p:ph type="title"/>
          </p:nvPr>
        </p:nvSpPr>
        <p:spPr/>
        <p:txBody>
          <a:bodyPr/>
          <a:lstStyle/>
          <a:p>
            <a:r>
              <a:rPr lang="en-GB" dirty="0"/>
              <a:t>Types of Organizational Planning</a:t>
            </a:r>
          </a:p>
        </p:txBody>
      </p:sp>
      <p:pic>
        <p:nvPicPr>
          <p:cNvPr id="4" name="Content Placeholder 3">
            <a:extLst>
              <a:ext uri="{FF2B5EF4-FFF2-40B4-BE49-F238E27FC236}">
                <a16:creationId xmlns:a16="http://schemas.microsoft.com/office/drawing/2014/main" id="{F82FED3C-2FBA-EFA5-D751-0A1E9D673B97}"/>
              </a:ext>
            </a:extLst>
          </p:cNvPr>
          <p:cNvPicPr>
            <a:picLocks noGrp="1" noChangeAspect="1"/>
          </p:cNvPicPr>
          <p:nvPr>
            <p:ph idx="1"/>
          </p:nvPr>
        </p:nvPicPr>
        <p:blipFill>
          <a:blip r:embed="rId2"/>
          <a:stretch>
            <a:fillRect/>
          </a:stretch>
        </p:blipFill>
        <p:spPr>
          <a:xfrm>
            <a:off x="1731980" y="2035586"/>
            <a:ext cx="6062597" cy="4685883"/>
          </a:xfrm>
          <a:prstGeom prst="rect">
            <a:avLst/>
          </a:prstGeom>
        </p:spPr>
      </p:pic>
    </p:spTree>
    <p:extLst>
      <p:ext uri="{BB962C8B-B14F-4D97-AF65-F5344CB8AC3E}">
        <p14:creationId xmlns:p14="http://schemas.microsoft.com/office/powerpoint/2010/main" val="18025780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Strategic Planning</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SP is a process where organisations define a bold vision and create a plan with objectives and goals to reach that future. </a:t>
            </a:r>
          </a:p>
          <a:p>
            <a:pPr algn="just"/>
            <a:r>
              <a:rPr lang="en-US" dirty="0"/>
              <a:t>Where are we going?</a:t>
            </a:r>
          </a:p>
          <a:p>
            <a:pPr algn="just"/>
            <a:r>
              <a:rPr lang="en-US" dirty="0"/>
              <a:t>How do we win?</a:t>
            </a:r>
          </a:p>
          <a:p>
            <a:pPr algn="just"/>
            <a:r>
              <a:rPr lang="en-US" dirty="0"/>
              <a:t>Who must do what?</a:t>
            </a:r>
          </a:p>
          <a:p>
            <a:pPr algn="just"/>
            <a:r>
              <a:rPr lang="en-US" dirty="0"/>
              <a:t>How do we review and adapt our strategy?</a:t>
            </a:r>
          </a:p>
          <a:p>
            <a:pPr marL="0" lvl="0" indent="0" algn="just">
              <a:buNone/>
            </a:pPr>
            <a:endParaRPr lang="en-US" dirty="0"/>
          </a:p>
          <a:p>
            <a:pPr marL="0" lvl="0" indent="0" algn="just">
              <a:buNone/>
            </a:pPr>
            <a:r>
              <a:rPr lang="en-US" i="1" dirty="0"/>
              <a:t>Strategy is about stretching limited resources to fit ambitious aspirations</a:t>
            </a:r>
          </a:p>
          <a:p>
            <a:pPr marL="0" lvl="0" indent="0" algn="just">
              <a:buNone/>
            </a:pPr>
            <a:r>
              <a:rPr lang="en-US" dirty="0"/>
              <a:t>		-C.K. </a:t>
            </a:r>
            <a:r>
              <a:rPr lang="en-US" dirty="0" err="1"/>
              <a:t>Prahalad</a:t>
            </a:r>
            <a:endParaRPr lang="en-US" dirty="0"/>
          </a:p>
          <a:p>
            <a:endParaRPr lang="en-US" dirty="0"/>
          </a:p>
        </p:txBody>
      </p:sp>
    </p:spTree>
    <p:extLst>
      <p:ext uri="{BB962C8B-B14F-4D97-AF65-F5344CB8AC3E}">
        <p14:creationId xmlns:p14="http://schemas.microsoft.com/office/powerpoint/2010/main" val="2219653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1166</TotalTime>
  <Words>3230</Words>
  <Application>Microsoft Office PowerPoint</Application>
  <PresentationFormat>Widescreen</PresentationFormat>
  <Paragraphs>289</Paragraphs>
  <Slides>46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MS PGothic</vt:lpstr>
      <vt:lpstr>Arial</vt:lpstr>
      <vt:lpstr>Calibri</vt:lpstr>
      <vt:lpstr>Courier New</vt:lpstr>
      <vt:lpstr>Times New Roman</vt:lpstr>
      <vt:lpstr>Trebuchet MS</vt:lpstr>
      <vt:lpstr>Wingdings</vt:lpstr>
      <vt:lpstr>Berlin</vt:lpstr>
      <vt:lpstr>Project Overview</vt:lpstr>
      <vt:lpstr>Fundamentals of Planning, Research and Statistics for NAHCON Staff</vt:lpstr>
      <vt:lpstr>OUTLINE</vt:lpstr>
      <vt:lpstr>PowerPoint Presentation</vt:lpstr>
      <vt:lpstr>Islamicity Index</vt:lpstr>
      <vt:lpstr>PRS In Public Service</vt:lpstr>
      <vt:lpstr>PRS Department In A Hajj Authority</vt:lpstr>
      <vt:lpstr>Planning Division</vt:lpstr>
      <vt:lpstr>Types of Organizational Planning</vt:lpstr>
      <vt:lpstr>Strategic Planning</vt:lpstr>
      <vt:lpstr>Strategic Planning In Islam </vt:lpstr>
      <vt:lpstr>Viewpoints On SP</vt:lpstr>
      <vt:lpstr>Origin Of SP</vt:lpstr>
      <vt:lpstr>PURPOSE OF SP</vt:lpstr>
      <vt:lpstr>BENEFITS OF SP</vt:lpstr>
      <vt:lpstr>OTHER BENEFITS OF SP</vt:lpstr>
      <vt:lpstr>MORE BENEFITS</vt:lpstr>
      <vt:lpstr>PROCESS/STEPS </vt:lpstr>
      <vt:lpstr>ESSENTIAL ASPECTS TO CONSIDER FOR SP</vt:lpstr>
      <vt:lpstr>KEY ELEMENTS OF SP</vt:lpstr>
      <vt:lpstr>STEPS OF SP</vt:lpstr>
      <vt:lpstr>STEP 2</vt:lpstr>
      <vt:lpstr>OBJECTIVES CONTINUED</vt:lpstr>
      <vt:lpstr>Implementing Plans to Achieve Results</vt:lpstr>
      <vt:lpstr>PowerPoint Presentation</vt:lpstr>
      <vt:lpstr>STEP 3</vt:lpstr>
      <vt:lpstr>PowerPoint Presentation</vt:lpstr>
      <vt:lpstr>SWOT Move over …SOAR!</vt:lpstr>
      <vt:lpstr>SWOT Versus SOAR…</vt:lpstr>
      <vt:lpstr>SWOT to SOAR…</vt:lpstr>
      <vt:lpstr>STEP 4</vt:lpstr>
      <vt:lpstr>STEP 5</vt:lpstr>
      <vt:lpstr>ACTIONABLE PLAN CONTINUED</vt:lpstr>
      <vt:lpstr>STEP 6</vt:lpstr>
      <vt:lpstr>STEP 7</vt:lpstr>
      <vt:lpstr>SUCCESSFUL STRATEGIC PLANNING</vt:lpstr>
      <vt:lpstr>Statistics</vt:lpstr>
      <vt:lpstr> Research &amp; Statistics Division</vt:lpstr>
      <vt:lpstr>Data Collection Methods</vt:lpstr>
      <vt:lpstr>Data Collection Methods….</vt:lpstr>
      <vt:lpstr>Data Collection Methods….</vt:lpstr>
      <vt:lpstr>Data Collection Methods….</vt:lpstr>
      <vt:lpstr>Data Presentation Techniques</vt:lpstr>
      <vt:lpstr>Data Presentation Techniques…..</vt:lpstr>
      <vt:lpstr>Data Presentation Techniques…..</vt:lpstr>
      <vt:lpstr>Hajj Statistics</vt:lpstr>
      <vt:lpstr>APPRECIATION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Strategic Planning</dc:title>
  <dc:creator>USER</dc:creator>
  <cp:lastModifiedBy>Nasiru Maiturare</cp:lastModifiedBy>
  <cp:revision>78</cp:revision>
  <dcterms:created xsi:type="dcterms:W3CDTF">2022-07-20T16:05:33Z</dcterms:created>
  <dcterms:modified xsi:type="dcterms:W3CDTF">2024-03-06T09:42:56Z</dcterms:modified>
</cp:coreProperties>
</file>