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96" r:id="rId3"/>
    <p:sldId id="264" r:id="rId4"/>
    <p:sldId id="282" r:id="rId5"/>
    <p:sldId id="265" r:id="rId6"/>
    <p:sldId id="288" r:id="rId7"/>
    <p:sldId id="291" r:id="rId8"/>
    <p:sldId id="292" r:id="rId9"/>
    <p:sldId id="293" r:id="rId10"/>
    <p:sldId id="455" r:id="rId11"/>
    <p:sldId id="452" r:id="rId12"/>
    <p:sldId id="453" r:id="rId13"/>
    <p:sldId id="454" r:id="rId14"/>
    <p:sldId id="267" r:id="rId15"/>
    <p:sldId id="266" r:id="rId16"/>
    <p:sldId id="268" r:id="rId17"/>
    <p:sldId id="269" r:id="rId18"/>
    <p:sldId id="272" r:id="rId19"/>
    <p:sldId id="273" r:id="rId20"/>
    <p:sldId id="274" r:id="rId21"/>
    <p:sldId id="259" r:id="rId22"/>
    <p:sldId id="283" r:id="rId23"/>
    <p:sldId id="295" r:id="rId24"/>
    <p:sldId id="276" r:id="rId25"/>
  </p:sldIdLst>
  <p:sldSz cx="12192000" cy="6858000"/>
  <p:notesSz cx="6858000" cy="9144000"/>
  <p:defaultTextStyle>
    <a:defPPr>
      <a:defRPr lang="en-N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13DD5-7931-47A8-A7FF-D9657DA6B780}" type="datetime1">
              <a:rPr lang="en-GB" smtClean="0"/>
              <a:t>03/03/2024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SAMU Management Consultants (c) 2016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E2CA7-3530-457D-AFAB-4F3A6A9C88B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656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2A36D-DC41-44C5-BD7E-6DF7DDDEB495}" type="datetime1">
              <a:rPr lang="en-GB" smtClean="0"/>
              <a:t>03/03/2024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SAMU Management Consultants (c) 2016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E2CA7-3530-457D-AFAB-4F3A6A9C88B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976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ACACE-49FA-4CEA-AFAD-10EA5D0EED81}" type="datetime1">
              <a:rPr lang="en-GB" smtClean="0"/>
              <a:t>03/03/2024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SAMU Management Consultants (c) 2016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E2CA7-3530-457D-AFAB-4F3A6A9C88B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5650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5D30-5572-4B26-8345-336646B72C62}" type="datetime1">
              <a:rPr lang="en-GB" smtClean="0"/>
              <a:t>03/03/2024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SAMU Management Consultants (c) 2016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E2CA7-3530-457D-AFAB-4F3A6A9C88B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041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7E36E-9920-4AD9-AE79-6150A745236C}" type="datetime1">
              <a:rPr lang="en-GB" smtClean="0"/>
              <a:t>03/03/2024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SAMU Management Consultants (c) 2016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E2CA7-3530-457D-AFAB-4F3A6A9C88B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750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80FBE-D293-4900-9593-842B5F6D6BB7}" type="datetime1">
              <a:rPr lang="en-GB" smtClean="0"/>
              <a:t>03/03/2024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SAMU Management Consultants (c) 2016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E2CA7-3530-457D-AFAB-4F3A6A9C88B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816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44465-B621-494E-B5A4-DB977564540D}" type="datetime1">
              <a:rPr lang="en-GB" smtClean="0"/>
              <a:t>03/03/2024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SAMU Management Consultants (c) 2016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E2CA7-3530-457D-AFAB-4F3A6A9C88B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061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35755-DE60-4F37-A558-457A79DD5629}" type="datetime1">
              <a:rPr lang="en-GB" smtClean="0"/>
              <a:t>03/03/2024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SAMU Management Consultants (c) 2016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E2CA7-3530-457D-AFAB-4F3A6A9C88B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572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03CA-119F-43DC-899F-60EE80948AEC}" type="datetime1">
              <a:rPr lang="en-GB" smtClean="0"/>
              <a:t>03/03/2024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SAMU Management Consultants (c) 2016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E2CA7-3530-457D-AFAB-4F3A6A9C88B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1117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99365-F3B8-4499-B1DE-8970B57B6A93}" type="datetime1">
              <a:rPr lang="en-GB" smtClean="0"/>
              <a:t>03/03/2024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SAMU Management Consultants (c) 2016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E2CA7-3530-457D-AFAB-4F3A6A9C88B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280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97FAF-54D2-4764-B244-81F0E8370A78}" type="datetime1">
              <a:rPr lang="en-GB" smtClean="0"/>
              <a:t>03/03/2024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SAMU Management Consultants (c) 2016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E2CA7-3530-457D-AFAB-4F3A6A9C88B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322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7EDE5-603D-40F4-8952-10D59729615B}" type="datetime1">
              <a:rPr lang="en-GB" smtClean="0"/>
              <a:t>03/03/2024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SAMU Management Consultants (c) 2016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E2CA7-3530-457D-AFAB-4F3A6A9C88B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937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5560" y="764705"/>
            <a:ext cx="7772400" cy="2694161"/>
          </a:xfrm>
        </p:spPr>
        <p:txBody>
          <a:bodyPr/>
          <a:lstStyle/>
          <a:p>
            <a:r>
              <a:rPr lang="en-GB" b="1" dirty="0">
                <a:latin typeface="Times New Roman" pitchFamily="18" charset="0"/>
                <a:cs typeface="Times New Roman" pitchFamily="18" charset="0"/>
              </a:rPr>
              <a:t>SPEECH WRITING IN THE PUBLIC SERVICE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3140968"/>
            <a:ext cx="6400800" cy="2497832"/>
          </a:xfrm>
        </p:spPr>
        <p:txBody>
          <a:bodyPr>
            <a:normAutofit/>
          </a:bodyPr>
          <a:lstStyle/>
          <a:p>
            <a:r>
              <a:rPr lang="en-US" sz="2400" i="1" dirty="0"/>
              <a:t>By</a:t>
            </a:r>
            <a:br>
              <a:rPr lang="en-US" sz="2400" i="1" dirty="0"/>
            </a:br>
            <a:br>
              <a:rPr lang="en-US" sz="2400" dirty="0"/>
            </a:br>
            <a:r>
              <a:rPr lang="en-US" sz="2800" b="1" dirty="0">
                <a:solidFill>
                  <a:schemeClr val="tx1"/>
                </a:solidFill>
              </a:rPr>
              <a:t>Musa Saleh, </a:t>
            </a:r>
            <a:r>
              <a:rPr lang="en-US" sz="2800" b="1" dirty="0" err="1">
                <a:solidFill>
                  <a:schemeClr val="tx1"/>
                </a:solidFill>
              </a:rPr>
              <a:t>fwc</a:t>
            </a:r>
            <a:br>
              <a:rPr lang="en-US" sz="2800" b="1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08033784074</a:t>
            </a:r>
            <a:b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musasaleh1956@gmail.com</a:t>
            </a:r>
            <a:endParaRPr lang="en-GB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7CF23D7-5C83-4420-A574-BF4377ADA3CE}"/>
              </a:ext>
            </a:extLst>
          </p:cNvPr>
          <p:cNvSpPr txBox="1">
            <a:spLocks/>
          </p:cNvSpPr>
          <p:nvPr/>
        </p:nvSpPr>
        <p:spPr>
          <a:xfrm>
            <a:off x="3909060" y="163829"/>
            <a:ext cx="3729990" cy="5172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AB7FE0-8D62-4279-A934-B722564E1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E2CA7-3530-457D-AFAB-4F3A6A9C88B3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F50F0-BECA-414B-A747-3C939F5FF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601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Principles of Speech Writing/Steps in writing Speech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049AE-3363-4C5C-8F0A-781CACEEB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28801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Know your core message</a:t>
            </a:r>
          </a:p>
          <a:p>
            <a:r>
              <a:rPr lang="en-GB" dirty="0"/>
              <a:t>Conducting the audience analysis</a:t>
            </a:r>
          </a:p>
          <a:p>
            <a:r>
              <a:rPr lang="en-GB" dirty="0"/>
              <a:t>Determining the purpose </a:t>
            </a:r>
          </a:p>
          <a:p>
            <a:r>
              <a:rPr lang="en-GB" dirty="0"/>
              <a:t>Selection of the topic</a:t>
            </a:r>
          </a:p>
          <a:p>
            <a:r>
              <a:rPr lang="en-GB" dirty="0"/>
              <a:t>Gathering relevant data/Research</a:t>
            </a:r>
          </a:p>
          <a:p>
            <a:r>
              <a:rPr lang="en-GB" dirty="0"/>
              <a:t>Considering the nature of the speech presenter </a:t>
            </a:r>
          </a:p>
          <a:p>
            <a:r>
              <a:rPr lang="en-GB" dirty="0"/>
              <a:t>Good editorial before final speech/Draft</a:t>
            </a:r>
          </a:p>
          <a:p>
            <a:r>
              <a:rPr lang="en-GB" dirty="0"/>
              <a:t>Choose a presentation tool</a:t>
            </a:r>
          </a:p>
          <a:p>
            <a:r>
              <a:rPr lang="en-GB" dirty="0"/>
              <a:t>Practice and revise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4FDB4F-4C56-40AE-9087-C2A44BDA1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E2CA7-3530-457D-AFAB-4F3A6A9C88B3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9011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GB" b="1" dirty="0"/>
              <a:t>A guide to Speech Writing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GB" dirty="0"/>
              <a:t>	In order to prepare a good speech, the writer should:</a:t>
            </a:r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en-GB" dirty="0"/>
              <a:t>know his/her subject, </a:t>
            </a:r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en-GB" dirty="0"/>
              <a:t>be up to date in the area to be covered by the speech. </a:t>
            </a:r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en-GB" dirty="0"/>
              <a:t>be familiar with the recent developments in the field by studying widely and cross checking his/her facts.</a:t>
            </a:r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en-GB" dirty="0"/>
              <a:t>avoid the use of bogus statistics.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9653016" y="5734050"/>
            <a:ext cx="609600" cy="521208"/>
          </a:xfrm>
          <a:prstGeom prst="rect">
            <a:avLst/>
          </a:prstGeom>
        </p:spPr>
        <p:txBody>
          <a:bodyPr vert="horz" rtlCol="0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0D5A47-B97A-48D9-A51B-44520823BA18}" type="slidenum">
              <a:rPr lang="en-US">
                <a:latin typeface="Calibri"/>
              </a:rPr>
              <a:pPr/>
              <a:t>11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8139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602743"/>
            <a:ext cx="8229600" cy="5523421"/>
          </a:xfrm>
        </p:spPr>
        <p:txBody>
          <a:bodyPr/>
          <a:lstStyle/>
          <a:p>
            <a:pPr eaLnBrk="1" hangingPunct="1"/>
            <a:r>
              <a:rPr lang="en-GB" dirty="0"/>
              <a:t>The speech writer or presenter should be well skilled in audience assessment. He/she should</a:t>
            </a:r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en-GB" dirty="0"/>
              <a:t>also have an idea of who and how many people he/she is writing for. </a:t>
            </a:r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en-GB" dirty="0"/>
              <a:t> you may need to inject some drama, humour and appeal to people’s emotions . </a:t>
            </a:r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en-GB" dirty="0"/>
              <a:t>knowledge of the size of the hall, sound effect and lighting conditions could be helpful for a public speaker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9653016" y="5734050"/>
            <a:ext cx="609600" cy="521208"/>
          </a:xfrm>
          <a:prstGeom prst="rect">
            <a:avLst/>
          </a:prstGeom>
        </p:spPr>
        <p:txBody>
          <a:bodyPr vert="horz" rtlCol="0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0D5A47-B97A-48D9-A51B-44520823BA18}" type="slidenum">
              <a:rPr lang="en-US">
                <a:latin typeface="Calibri"/>
              </a:rPr>
              <a:pPr/>
              <a:t>12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4014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4034" y="357166"/>
            <a:ext cx="8229600" cy="928694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br>
              <a:rPr lang="en-GB" b="1" dirty="0"/>
            </a:br>
            <a:r>
              <a:rPr lang="en-GB" sz="4900" b="1" dirty="0"/>
              <a:t>Style</a:t>
            </a:r>
            <a:br>
              <a:rPr lang="en-GB" b="1" dirty="0"/>
            </a:br>
            <a:endParaRPr lang="en-GB" b="1" dirty="0"/>
          </a:p>
        </p:txBody>
      </p:sp>
      <p:sp>
        <p:nvSpPr>
          <p:cNvPr id="29698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1285861"/>
            <a:ext cx="8229600" cy="4840303"/>
          </a:xfrm>
        </p:spPr>
        <p:txBody>
          <a:bodyPr>
            <a:normAutofit/>
          </a:bodyPr>
          <a:lstStyle/>
          <a:p>
            <a:pPr lvl="1" algn="just" eaLnBrk="1" hangingPunct="1">
              <a:buFont typeface="Wingdings" panose="05000000000000000000" pitchFamily="2" charset="2"/>
              <a:buChar char="v"/>
            </a:pPr>
            <a:r>
              <a:rPr lang="en-GB" sz="3600" dirty="0"/>
              <a:t>Speech writing requires use of active verbs, use simple everyday words and avoidance of jargons and abbreviations.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9653016" y="5734050"/>
            <a:ext cx="609600" cy="521208"/>
          </a:xfrm>
          <a:prstGeom prst="rect">
            <a:avLst/>
          </a:prstGeom>
        </p:spPr>
        <p:txBody>
          <a:bodyPr vert="horz" rtlCol="0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0D5A47-B97A-48D9-A51B-44520823BA18}" type="slidenum">
              <a:rPr lang="en-US">
                <a:latin typeface="Calibri"/>
              </a:rPr>
              <a:pPr/>
              <a:t>13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5826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GB" sz="4000" b="1" dirty="0">
                <a:latin typeface="Times New Roman" pitchFamily="18" charset="0"/>
                <a:cs typeface="Times New Roman" pitchFamily="18" charset="0"/>
              </a:rPr>
              <a:t>Basic Types of Speeches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24744"/>
            <a:ext cx="8229600" cy="5112568"/>
          </a:xfrm>
        </p:spPr>
        <p:txBody>
          <a:bodyPr>
            <a:normAutofit fontScale="92500"/>
          </a:bodyPr>
          <a:lstStyle/>
          <a:p>
            <a:pPr lvl="0" algn="just">
              <a:buNone/>
            </a:pPr>
            <a:r>
              <a:rPr lang="en-GB" sz="2700" b="1" i="1" dirty="0">
                <a:latin typeface="Times New Roman" pitchFamily="18" charset="0"/>
                <a:cs typeface="Times New Roman" pitchFamily="18" charset="0"/>
              </a:rPr>
              <a:t>Informative</a:t>
            </a:r>
            <a:r>
              <a:rPr lang="en-GB" sz="2700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just">
              <a:buFont typeface="Wingdings" pitchFamily="2" charset="2"/>
              <a:buChar char="v"/>
            </a:pPr>
            <a:r>
              <a:rPr lang="en-GB" sz="2700" dirty="0">
                <a:latin typeface="Times New Roman" pitchFamily="18" charset="0"/>
                <a:cs typeface="Times New Roman" pitchFamily="18" charset="0"/>
              </a:rPr>
              <a:t>This speech serves to provide interesting and useful information to your audience. </a:t>
            </a:r>
          </a:p>
          <a:p>
            <a:pPr lvl="0" algn="just">
              <a:buFont typeface="Wingdings" pitchFamily="2" charset="2"/>
              <a:buChar char="v"/>
            </a:pPr>
            <a:endParaRPr lang="en-GB" sz="2700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v"/>
            </a:pPr>
            <a:r>
              <a:rPr lang="en-GB" sz="2700" dirty="0">
                <a:latin typeface="Times New Roman" pitchFamily="18" charset="0"/>
                <a:cs typeface="Times New Roman" pitchFamily="18" charset="0"/>
              </a:rPr>
              <a:t>Some examples of informative speeches:</a:t>
            </a:r>
          </a:p>
          <a:p>
            <a:pPr lvl="1" algn="just">
              <a:buFont typeface="Wingdings" pitchFamily="2" charset="2"/>
              <a:buChar char="Ø"/>
            </a:pPr>
            <a:r>
              <a:rPr lang="en-GB" sz="2700" dirty="0">
                <a:latin typeface="Times New Roman" pitchFamily="18" charset="0"/>
                <a:cs typeface="Times New Roman" pitchFamily="18" charset="0"/>
              </a:rPr>
              <a:t>A teacher telling students about earthquakes;</a:t>
            </a:r>
          </a:p>
          <a:p>
            <a:pPr lvl="1" algn="just">
              <a:buFont typeface="Wingdings" pitchFamily="2" charset="2"/>
              <a:buChar char="Ø"/>
            </a:pPr>
            <a:r>
              <a:rPr lang="en-GB" sz="2700" dirty="0">
                <a:latin typeface="Times New Roman" pitchFamily="18" charset="0"/>
                <a:cs typeface="Times New Roman" pitchFamily="18" charset="0"/>
              </a:rPr>
              <a:t>A student talking about her research;</a:t>
            </a:r>
          </a:p>
          <a:p>
            <a:pPr lvl="1" algn="just">
              <a:buFont typeface="Wingdings" pitchFamily="2" charset="2"/>
              <a:buChar char="Ø"/>
            </a:pPr>
            <a:r>
              <a:rPr lang="en-GB" sz="2700" dirty="0">
                <a:latin typeface="Times New Roman" pitchFamily="18" charset="0"/>
                <a:cs typeface="Times New Roman" pitchFamily="18" charset="0"/>
              </a:rPr>
              <a:t>A travelogue about the Banana Island in Lagos;</a:t>
            </a:r>
          </a:p>
          <a:p>
            <a:pPr lvl="1" algn="just">
              <a:buFont typeface="Wingdings" pitchFamily="2" charset="2"/>
              <a:buChar char="Ø"/>
            </a:pPr>
            <a:r>
              <a:rPr lang="en-GB" sz="2700" dirty="0">
                <a:latin typeface="Times New Roman" pitchFamily="18" charset="0"/>
                <a:cs typeface="Times New Roman" pitchFamily="18" charset="0"/>
              </a:rPr>
              <a:t>A computer programmer speaking about new software.</a:t>
            </a:r>
          </a:p>
          <a:p>
            <a:pPr lvl="1" algn="just">
              <a:buFont typeface="Wingdings" pitchFamily="2" charset="2"/>
              <a:buChar char="Ø"/>
            </a:pPr>
            <a:r>
              <a:rPr lang="en-GB" sz="2700" dirty="0">
                <a:latin typeface="Times New Roman" pitchFamily="18" charset="0"/>
                <a:cs typeface="Times New Roman" pitchFamily="18" charset="0"/>
              </a:rPr>
              <a:t>Mr. President informing the citizens about introduction of subsidy on agricultural machineries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443143-022E-4BFF-8A54-FE5D809D3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E2CA7-3530-457D-AFAB-4F3A6A9C88B3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476672"/>
            <a:ext cx="8229600" cy="5832648"/>
          </a:xfrm>
        </p:spPr>
        <p:txBody>
          <a:bodyPr>
            <a:normAutofit lnSpcReduction="10000"/>
          </a:bodyPr>
          <a:lstStyle/>
          <a:p>
            <a:pPr lvl="0" algn="just">
              <a:buNone/>
            </a:pPr>
            <a:r>
              <a:rPr lang="en-GB" sz="2700" b="1" i="1" dirty="0">
                <a:latin typeface="Times New Roman" pitchFamily="18" charset="0"/>
                <a:cs typeface="Times New Roman" pitchFamily="18" charset="0"/>
              </a:rPr>
              <a:t>Demonstrative Speeches</a:t>
            </a:r>
            <a:r>
              <a:rPr lang="en-GB" sz="2700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just">
              <a:buFont typeface="Wingdings" pitchFamily="2" charset="2"/>
              <a:buChar char="v"/>
            </a:pPr>
            <a:r>
              <a:rPr lang="en-GB" sz="2700" dirty="0">
                <a:latin typeface="Times New Roman" pitchFamily="18" charset="0"/>
                <a:cs typeface="Times New Roman" pitchFamily="18" charset="0"/>
              </a:rPr>
              <a:t>A demonstrative speech teaches you something. It has many similarities with an informative speech. </a:t>
            </a:r>
          </a:p>
          <a:p>
            <a:pPr lvl="0" algn="just">
              <a:buFont typeface="Wingdings" pitchFamily="2" charset="2"/>
              <a:buChar char="v"/>
            </a:pPr>
            <a:endParaRPr lang="en-GB" sz="2700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v"/>
            </a:pPr>
            <a:r>
              <a:rPr lang="en-GB" sz="2700" dirty="0">
                <a:latin typeface="Times New Roman" pitchFamily="18" charset="0"/>
                <a:cs typeface="Times New Roman" pitchFamily="18" charset="0"/>
              </a:rPr>
              <a:t>The main difference lies in including a demonstration of how to do the thing you’re teaching. </a:t>
            </a:r>
          </a:p>
          <a:p>
            <a:pPr lvl="0" algn="just">
              <a:buFont typeface="Wingdings" pitchFamily="2" charset="2"/>
              <a:buChar char="v"/>
            </a:pPr>
            <a:endParaRPr lang="en-GB" sz="2700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v"/>
            </a:pPr>
            <a:r>
              <a:rPr lang="en-GB" sz="2700" dirty="0">
                <a:latin typeface="Times New Roman" pitchFamily="18" charset="0"/>
                <a:cs typeface="Times New Roman" pitchFamily="18" charset="0"/>
              </a:rPr>
              <a:t>Some examples of demonstrative speeches:</a:t>
            </a:r>
          </a:p>
          <a:p>
            <a:pPr lvl="1" algn="just">
              <a:buFont typeface="Wingdings" pitchFamily="2" charset="2"/>
              <a:buChar char="Ø"/>
            </a:pPr>
            <a:r>
              <a:rPr lang="en-GB" sz="2700" dirty="0">
                <a:latin typeface="Times New Roman" pitchFamily="18" charset="0"/>
                <a:cs typeface="Times New Roman" pitchFamily="18" charset="0"/>
              </a:rPr>
              <a:t>How to start your own blog;</a:t>
            </a:r>
          </a:p>
          <a:p>
            <a:pPr lvl="1" algn="just">
              <a:buFont typeface="Wingdings" pitchFamily="2" charset="2"/>
              <a:buChar char="Ø"/>
            </a:pPr>
            <a:r>
              <a:rPr lang="en-GB" sz="2700" dirty="0">
                <a:latin typeface="Times New Roman" pitchFamily="18" charset="0"/>
                <a:cs typeface="Times New Roman" pitchFamily="18" charset="0"/>
              </a:rPr>
              <a:t>How to bake a cake;</a:t>
            </a:r>
          </a:p>
          <a:p>
            <a:pPr lvl="1" algn="just">
              <a:buFont typeface="Wingdings" pitchFamily="2" charset="2"/>
              <a:buChar char="Ø"/>
            </a:pPr>
            <a:r>
              <a:rPr lang="en-GB" sz="2700" dirty="0">
                <a:latin typeface="Times New Roman" pitchFamily="18" charset="0"/>
                <a:cs typeface="Times New Roman" pitchFamily="18" charset="0"/>
              </a:rPr>
              <a:t>How to write a speech.</a:t>
            </a:r>
          </a:p>
          <a:p>
            <a:pPr lvl="1" algn="just">
              <a:buFont typeface="Wingdings" pitchFamily="2" charset="2"/>
              <a:buChar char="Ø"/>
            </a:pPr>
            <a:r>
              <a:rPr lang="en-GB" sz="2700" dirty="0">
                <a:latin typeface="Times New Roman" pitchFamily="18" charset="0"/>
                <a:cs typeface="Times New Roman" pitchFamily="18" charset="0"/>
              </a:rPr>
              <a:t>How to fly a helicopter to student pilots</a:t>
            </a:r>
          </a:p>
          <a:p>
            <a:pPr lvl="1" algn="just">
              <a:buFont typeface="Wingdings" pitchFamily="2" charset="2"/>
              <a:buChar char="Ø"/>
            </a:pPr>
            <a:r>
              <a:rPr lang="en-GB" sz="2700" dirty="0">
                <a:latin typeface="Times New Roman" pitchFamily="18" charset="0"/>
                <a:cs typeface="Times New Roman" pitchFamily="18" charset="0"/>
              </a:rPr>
              <a:t>How to open an account in a bank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973C18-32EB-4C50-B8AE-F7484C807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E2CA7-3530-457D-AFAB-4F3A6A9C88B3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548680"/>
            <a:ext cx="8229600" cy="5760640"/>
          </a:xfrm>
        </p:spPr>
        <p:txBody>
          <a:bodyPr>
            <a:normAutofit/>
          </a:bodyPr>
          <a:lstStyle/>
          <a:p>
            <a:pPr lvl="0" algn="just">
              <a:buNone/>
            </a:pPr>
            <a:r>
              <a:rPr lang="en-GB" sz="2700" b="1" i="1" dirty="0">
                <a:latin typeface="Times New Roman" pitchFamily="18" charset="0"/>
                <a:cs typeface="Times New Roman" pitchFamily="18" charset="0"/>
              </a:rPr>
              <a:t>Persuasive</a:t>
            </a:r>
            <a:r>
              <a:rPr lang="en-GB" sz="2700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just">
              <a:buFont typeface="Wingdings" pitchFamily="2" charset="2"/>
              <a:buChar char="v"/>
            </a:pPr>
            <a:r>
              <a:rPr lang="en-GB" sz="2700" dirty="0">
                <a:latin typeface="Times New Roman" pitchFamily="18" charset="0"/>
                <a:cs typeface="Times New Roman" pitchFamily="18" charset="0"/>
              </a:rPr>
              <a:t>A persuasive speech works to convince people to change in some way: they think, the way they do something, or to start doing something that they are not currently doing. </a:t>
            </a:r>
          </a:p>
          <a:p>
            <a:pPr lvl="0" algn="just">
              <a:buFont typeface="Wingdings" pitchFamily="2" charset="2"/>
              <a:buChar char="v"/>
            </a:pPr>
            <a:endParaRPr lang="en-GB" sz="2700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v"/>
            </a:pPr>
            <a:r>
              <a:rPr lang="en-GB" sz="2700" dirty="0">
                <a:latin typeface="Times New Roman" pitchFamily="18" charset="0"/>
                <a:cs typeface="Times New Roman" pitchFamily="18" charset="0"/>
              </a:rPr>
              <a:t>Some examples of persuasive speeches:</a:t>
            </a:r>
          </a:p>
          <a:p>
            <a:pPr lvl="1" algn="just">
              <a:buFont typeface="Wingdings" pitchFamily="2" charset="2"/>
              <a:buChar char="Ø"/>
            </a:pPr>
            <a:r>
              <a:rPr lang="en-GB" sz="2700" dirty="0">
                <a:latin typeface="Times New Roman" pitchFamily="18" charset="0"/>
                <a:cs typeface="Times New Roman" pitchFamily="18" charset="0"/>
              </a:rPr>
              <a:t>Become an orphan donor;</a:t>
            </a:r>
          </a:p>
          <a:p>
            <a:pPr lvl="1" algn="just">
              <a:buFont typeface="Wingdings" pitchFamily="2" charset="2"/>
              <a:buChar char="Ø"/>
            </a:pPr>
            <a:r>
              <a:rPr lang="en-GB" sz="2700" dirty="0">
                <a:latin typeface="Times New Roman" pitchFamily="18" charset="0"/>
                <a:cs typeface="Times New Roman" pitchFamily="18" charset="0"/>
              </a:rPr>
              <a:t>Improve your health through better eating;</a:t>
            </a:r>
          </a:p>
          <a:p>
            <a:pPr lvl="1" algn="just">
              <a:buFont typeface="Wingdings" pitchFamily="2" charset="2"/>
              <a:buChar char="Ø"/>
            </a:pPr>
            <a:r>
              <a:rPr lang="en-GB" sz="2700" dirty="0">
                <a:latin typeface="Times New Roman" pitchFamily="18" charset="0"/>
                <a:cs typeface="Times New Roman" pitchFamily="18" charset="0"/>
              </a:rPr>
              <a:t>Television violence is negatively influencing our children;</a:t>
            </a:r>
          </a:p>
          <a:p>
            <a:pPr lvl="1" algn="just">
              <a:buFont typeface="Wingdings" pitchFamily="2" charset="2"/>
              <a:buChar char="Ø"/>
            </a:pPr>
            <a:r>
              <a:rPr lang="en-GB" sz="2700" dirty="0">
                <a:latin typeface="Times New Roman" pitchFamily="18" charset="0"/>
                <a:cs typeface="Times New Roman" pitchFamily="18" charset="0"/>
              </a:rPr>
              <a:t>Become a volunteer and change the world.</a:t>
            </a:r>
          </a:p>
          <a:p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84FA81-23EC-4769-A6A4-442E3C8B5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E2CA7-3530-457D-AFAB-4F3A6A9C88B3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548680"/>
            <a:ext cx="8229600" cy="5760640"/>
          </a:xfrm>
        </p:spPr>
        <p:txBody>
          <a:bodyPr>
            <a:normAutofit/>
          </a:bodyPr>
          <a:lstStyle/>
          <a:p>
            <a:pPr lvl="0" algn="just">
              <a:buNone/>
            </a:pPr>
            <a:r>
              <a:rPr lang="en-GB" sz="2900" b="1" i="1" dirty="0">
                <a:latin typeface="Times New Roman" pitchFamily="18" charset="0"/>
                <a:cs typeface="Times New Roman" pitchFamily="18" charset="0"/>
              </a:rPr>
              <a:t>Entertaining</a:t>
            </a:r>
            <a:r>
              <a:rPr lang="en-GB" sz="2900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just">
              <a:buFont typeface="Wingdings" pitchFamily="2" charset="2"/>
              <a:buChar char="v"/>
            </a:pPr>
            <a:r>
              <a:rPr lang="en-GB" sz="2900" dirty="0">
                <a:latin typeface="Times New Roman" pitchFamily="18" charset="0"/>
                <a:cs typeface="Times New Roman" pitchFamily="18" charset="0"/>
              </a:rPr>
              <a:t>The speaker provides pleasure and enjoyment that make the audience laugh or identify with anecdotal information. </a:t>
            </a:r>
          </a:p>
          <a:p>
            <a:pPr lvl="0" algn="just">
              <a:buFont typeface="Wingdings" pitchFamily="2" charset="2"/>
              <a:buChar char="v"/>
            </a:pPr>
            <a:endParaRPr lang="en-GB" sz="2900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v"/>
            </a:pPr>
            <a:r>
              <a:rPr lang="en-GB" sz="2900" dirty="0">
                <a:latin typeface="Times New Roman" pitchFamily="18" charset="0"/>
                <a:cs typeface="Times New Roman" pitchFamily="18" charset="0"/>
              </a:rPr>
              <a:t>The after-dinner speech is a typical example of an entertaining speech.</a:t>
            </a:r>
          </a:p>
          <a:p>
            <a:pPr lvl="0" algn="just">
              <a:buFont typeface="Wingdings" pitchFamily="2" charset="2"/>
              <a:buChar char="v"/>
            </a:pPr>
            <a:endParaRPr lang="en-GB" sz="2900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v"/>
            </a:pPr>
            <a:r>
              <a:rPr lang="en-GB" sz="2900" dirty="0">
                <a:latin typeface="Times New Roman" pitchFamily="18" charset="0"/>
                <a:cs typeface="Times New Roman" pitchFamily="18" charset="0"/>
              </a:rPr>
              <a:t>Some examples of entertaining speeches:</a:t>
            </a:r>
          </a:p>
          <a:p>
            <a:pPr lvl="1" algn="just">
              <a:buFont typeface="Wingdings" pitchFamily="2" charset="2"/>
              <a:buChar char="Ø"/>
            </a:pPr>
            <a:r>
              <a:rPr lang="en-GB" sz="2900" dirty="0">
                <a:latin typeface="Times New Roman" pitchFamily="18" charset="0"/>
                <a:cs typeface="Times New Roman" pitchFamily="18" charset="0"/>
              </a:rPr>
              <a:t>Excuses for any occasion;</a:t>
            </a:r>
          </a:p>
          <a:p>
            <a:pPr lvl="1" algn="just">
              <a:buFont typeface="Wingdings" pitchFamily="2" charset="2"/>
              <a:buChar char="Ø"/>
            </a:pPr>
            <a:r>
              <a:rPr lang="en-GB" sz="2900" dirty="0">
                <a:latin typeface="Times New Roman" pitchFamily="18" charset="0"/>
                <a:cs typeface="Times New Roman" pitchFamily="18" charset="0"/>
              </a:rPr>
              <a:t>Things you wouldn’t know without the movies.</a:t>
            </a:r>
          </a:p>
          <a:p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5E3FA8-564A-4532-81CF-8EAB075CC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E2CA7-3530-457D-AFAB-4F3A6A9C88B3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06090"/>
          </a:xfrm>
        </p:spPr>
        <p:txBody>
          <a:bodyPr>
            <a:normAutofit fontScale="90000"/>
          </a:bodyPr>
          <a:lstStyle/>
          <a:p>
            <a:br>
              <a:rPr lang="en-GB" b="1" dirty="0"/>
            </a:br>
            <a:r>
              <a:rPr lang="en-GB" b="1" dirty="0">
                <a:latin typeface="Times New Roman" pitchFamily="18" charset="0"/>
                <a:cs typeface="Times New Roman" pitchFamily="18" charset="0"/>
              </a:rPr>
              <a:t>Structure of a Speech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1544" y="1124744"/>
            <a:ext cx="8229600" cy="5112568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GB" sz="2700" dirty="0">
                <a:latin typeface="Times New Roman" pitchFamily="18" charset="0"/>
                <a:cs typeface="Times New Roman" pitchFamily="18" charset="0"/>
              </a:rPr>
              <a:t>A speech should have four components: the </a:t>
            </a:r>
            <a:r>
              <a:rPr lang="en-GB" sz="2700" b="1" dirty="0">
                <a:latin typeface="Times New Roman" pitchFamily="18" charset="0"/>
                <a:cs typeface="Times New Roman" pitchFamily="18" charset="0"/>
              </a:rPr>
              <a:t>heading</a:t>
            </a:r>
            <a:r>
              <a:rPr lang="en-GB" sz="2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700" b="1" dirty="0">
                <a:latin typeface="Times New Roman" pitchFamily="18" charset="0"/>
                <a:cs typeface="Times New Roman" pitchFamily="18" charset="0"/>
              </a:rPr>
              <a:t>protocol</a:t>
            </a:r>
            <a:r>
              <a:rPr lang="en-GB" sz="2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700" b="1" dirty="0">
                <a:latin typeface="Times New Roman" pitchFamily="18" charset="0"/>
                <a:cs typeface="Times New Roman" pitchFamily="18" charset="0"/>
              </a:rPr>
              <a:t>introduction</a:t>
            </a:r>
            <a:r>
              <a:rPr lang="en-GB" sz="2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700" b="1" dirty="0">
                <a:latin typeface="Times New Roman" pitchFamily="18" charset="0"/>
                <a:cs typeface="Times New Roman" pitchFamily="18" charset="0"/>
              </a:rPr>
              <a:t>body</a:t>
            </a:r>
            <a:r>
              <a:rPr lang="en-GB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700" b="1" dirty="0">
                <a:latin typeface="Times New Roman" pitchFamily="18" charset="0"/>
                <a:cs typeface="Times New Roman" pitchFamily="18" charset="0"/>
              </a:rPr>
              <a:t>conclusion</a:t>
            </a:r>
            <a:r>
              <a:rPr lang="en-GB" sz="27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en-GB" sz="2700" b="1" i="1" dirty="0">
                <a:latin typeface="Times New Roman" pitchFamily="18" charset="0"/>
                <a:cs typeface="Times New Roman" pitchFamily="18" charset="0"/>
              </a:rPr>
              <a:t>Introduction </a:t>
            </a:r>
          </a:p>
          <a:p>
            <a:pPr algn="just">
              <a:buFont typeface="Wingdings" pitchFamily="2" charset="2"/>
              <a:buChar char="v"/>
            </a:pPr>
            <a:r>
              <a:rPr lang="en-GB" sz="2700" dirty="0">
                <a:latin typeface="Times New Roman" pitchFamily="18" charset="0"/>
                <a:cs typeface="Times New Roman" pitchFamily="18" charset="0"/>
              </a:rPr>
              <a:t>The introduction should get the audience's attention, describe the topic, state the purpose, and give an overview of the speech and its main points. </a:t>
            </a:r>
          </a:p>
          <a:p>
            <a:pPr algn="just">
              <a:buFont typeface="Wingdings" pitchFamily="2" charset="2"/>
              <a:buChar char="v"/>
            </a:pPr>
            <a:endParaRPr lang="en-GB" sz="27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GB" sz="2700" dirty="0">
                <a:latin typeface="Times New Roman" pitchFamily="18" charset="0"/>
                <a:cs typeface="Times New Roman" pitchFamily="18" charset="0"/>
              </a:rPr>
              <a:t>Open with a detailed map of your speech--giving good directions in the beginning will save your audience from getting lost along the way. </a:t>
            </a:r>
          </a:p>
          <a:p>
            <a:pPr algn="just">
              <a:buNone/>
            </a:pPr>
            <a:endParaRPr lang="en-GB" dirty="0">
              <a:latin typeface="Times New Roman" pitchFamily="18" charset="0"/>
              <a:cs typeface="Times New Roman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63E817-5CAA-4597-86E6-FD499DDC8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E2CA7-3530-457D-AFAB-4F3A6A9C88B3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476673"/>
            <a:ext cx="8229600" cy="532859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GB" sz="2700" b="1" i="1" dirty="0">
                <a:latin typeface="Times New Roman" pitchFamily="18" charset="0"/>
                <a:cs typeface="Times New Roman" pitchFamily="18" charset="0"/>
              </a:rPr>
              <a:t>Main Points </a:t>
            </a:r>
          </a:p>
          <a:p>
            <a:pPr algn="just">
              <a:buFont typeface="Wingdings" pitchFamily="2" charset="2"/>
              <a:buChar char="v"/>
            </a:pPr>
            <a:r>
              <a:rPr lang="en-GB" sz="2700" dirty="0">
                <a:latin typeface="Times New Roman" pitchFamily="18" charset="0"/>
                <a:cs typeface="Times New Roman" pitchFamily="18" charset="0"/>
              </a:rPr>
              <a:t>Thinking of "main points" rather than a "body" can help speakers remember to keep it simple. </a:t>
            </a:r>
          </a:p>
          <a:p>
            <a:pPr algn="just">
              <a:buFont typeface="Wingdings" pitchFamily="2" charset="2"/>
              <a:buChar char="v"/>
            </a:pPr>
            <a:endParaRPr lang="en-GB" sz="27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GB" sz="2700" dirty="0">
                <a:latin typeface="Times New Roman" pitchFamily="18" charset="0"/>
                <a:cs typeface="Times New Roman" pitchFamily="18" charset="0"/>
              </a:rPr>
              <a:t>A restless audience may not have patience for the predictable, orderly progression of concrete details and commentary that is typical in the body of an academic essay. </a:t>
            </a:r>
          </a:p>
          <a:p>
            <a:pPr algn="just">
              <a:buFont typeface="Wingdings" pitchFamily="2" charset="2"/>
              <a:buChar char="v"/>
            </a:pPr>
            <a:endParaRPr lang="en-GB" sz="27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GB" sz="2700" dirty="0">
                <a:latin typeface="Times New Roman" pitchFamily="18" charset="0"/>
                <a:cs typeface="Times New Roman" pitchFamily="18" charset="0"/>
              </a:rPr>
              <a:t>Above all, communicate a few important points! </a:t>
            </a:r>
          </a:p>
          <a:p>
            <a:endParaRPr lang="en-GB" sz="4900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D5F4C3-8414-4D6E-B3BC-9125191E3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E2CA7-3530-457D-AFAB-4F3A6A9C88B3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8D0658-5F1E-404C-8A26-6DD605EC8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548681"/>
            <a:ext cx="8229600" cy="5577483"/>
          </a:xfrm>
        </p:spPr>
        <p:txBody>
          <a:bodyPr/>
          <a:lstStyle/>
          <a:p>
            <a:pPr marL="0" indent="0">
              <a:buNone/>
            </a:pPr>
            <a:r>
              <a:rPr lang="en-GB" sz="3600" b="1" dirty="0"/>
              <a:t>Learning Objective</a:t>
            </a:r>
          </a:p>
          <a:p>
            <a:pPr marL="0" indent="0">
              <a:buNone/>
            </a:pPr>
            <a:r>
              <a:rPr lang="en-GB" dirty="0"/>
              <a:t>At the end of the presentation, participants will be bale to: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/>
              <a:t>define speech and speech writing;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/>
              <a:t>discuss Principles of Speech Writing;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/>
              <a:t>discuss guide to speech writing and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/>
              <a:t>discuss structure of a typical speech. 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99AEF6-347C-4D07-98BF-67DF4D9B5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E2CA7-3530-457D-AFAB-4F3A6A9C88B3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01866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1544" y="548680"/>
            <a:ext cx="8229600" cy="568863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GB" sz="2700" b="1" i="1" dirty="0">
                <a:latin typeface="Times New Roman" pitchFamily="18" charset="0"/>
                <a:cs typeface="Times New Roman" pitchFamily="18" charset="0"/>
              </a:rPr>
              <a:t>Conclusion</a:t>
            </a:r>
            <a:r>
              <a:rPr lang="en-GB" sz="27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Font typeface="Wingdings" pitchFamily="2" charset="2"/>
              <a:buChar char="v"/>
            </a:pPr>
            <a:r>
              <a:rPr lang="en-GB" sz="2700" dirty="0">
                <a:latin typeface="Times New Roman" pitchFamily="18" charset="0"/>
                <a:cs typeface="Times New Roman" pitchFamily="18" charset="0"/>
              </a:rPr>
              <a:t>The conclusion should summarize main points and state a strong thesis. </a:t>
            </a:r>
          </a:p>
          <a:p>
            <a:pPr algn="just">
              <a:buFont typeface="Wingdings" pitchFamily="2" charset="2"/>
              <a:buChar char="v"/>
            </a:pPr>
            <a:endParaRPr lang="en-GB" sz="27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GB" sz="2700" dirty="0">
                <a:latin typeface="Times New Roman" pitchFamily="18" charset="0"/>
                <a:cs typeface="Times New Roman" pitchFamily="18" charset="0"/>
              </a:rPr>
              <a:t>Remember that many people struggle with auditory learning, and consequently have trouble focusing on spoken words. </a:t>
            </a:r>
          </a:p>
          <a:p>
            <a:pPr algn="just">
              <a:buFont typeface="Wingdings" pitchFamily="2" charset="2"/>
              <a:buChar char="v"/>
            </a:pPr>
            <a:endParaRPr lang="en-GB" sz="27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GB" sz="2700" dirty="0">
                <a:latin typeface="Times New Roman" pitchFamily="18" charset="0"/>
                <a:cs typeface="Times New Roman" pitchFamily="18" charset="0"/>
              </a:rPr>
              <a:t>Your listeners may not put everything together on their own, so you should make it easier for them by summarizing your argument and reviewing central ideas in the conclusion.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CCCF1D-0D2E-4A4B-81A5-0579D9A51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E2CA7-3530-457D-AFAB-4F3A6A9C88B3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404664"/>
            <a:ext cx="8229600" cy="706090"/>
          </a:xfrm>
        </p:spPr>
        <p:txBody>
          <a:bodyPr>
            <a:normAutofit fontScale="90000"/>
          </a:bodyPr>
          <a:lstStyle/>
          <a:p>
            <a:pPr lvl="0"/>
            <a:br>
              <a:rPr kumimoji="0" lang="en-GB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en-GB" sz="33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How to Write an Effective Speech in the Public Service</a:t>
            </a:r>
            <a:br>
              <a:rPr kumimoji="0" lang="en-GB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68761"/>
            <a:ext cx="8229600" cy="4857403"/>
          </a:xfrm>
        </p:spPr>
        <p:txBody>
          <a:bodyPr>
            <a:normAutofit fontScale="92500" lnSpcReduction="20000"/>
          </a:bodyPr>
          <a:lstStyle/>
          <a:p>
            <a:pPr lvl="0" algn="just">
              <a:buNone/>
            </a:pPr>
            <a:r>
              <a:rPr lang="en-GB" b="1" i="1" dirty="0">
                <a:latin typeface="Times New Roman" pitchFamily="18" charset="0"/>
                <a:cs typeface="Times New Roman" pitchFamily="18" charset="0"/>
              </a:rPr>
              <a:t>Know your audience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GB" b="1" i="1" dirty="0">
                <a:latin typeface="Times New Roman" pitchFamily="18" charset="0"/>
                <a:cs typeface="Times New Roman" pitchFamily="18" charset="0"/>
              </a:rPr>
              <a:t>Choose your topic</a:t>
            </a:r>
          </a:p>
          <a:p>
            <a:pPr marL="0" indent="0" algn="just">
              <a:buNone/>
            </a:pPr>
            <a:r>
              <a:rPr lang="en-GB" b="1" i="1" dirty="0">
                <a:latin typeface="Times New Roman" pitchFamily="18" charset="0"/>
                <a:cs typeface="Times New Roman" pitchFamily="18" charset="0"/>
              </a:rPr>
              <a:t>Find your purpose</a:t>
            </a:r>
          </a:p>
          <a:p>
            <a:pPr marL="0" indent="0" algn="just">
              <a:buNone/>
            </a:pPr>
            <a:r>
              <a:rPr lang="en-GB" b="1" i="1" dirty="0">
                <a:latin typeface="Times New Roman" pitchFamily="18" charset="0"/>
                <a:cs typeface="Times New Roman" pitchFamily="18" charset="0"/>
              </a:rPr>
              <a:t>Make it passionate</a:t>
            </a:r>
          </a:p>
          <a:p>
            <a:pPr marL="0" indent="0" algn="just">
              <a:buNone/>
            </a:pPr>
            <a:r>
              <a:rPr lang="en-GB" b="1" i="1" dirty="0">
                <a:latin typeface="Times New Roman" pitchFamily="18" charset="0"/>
                <a:cs typeface="Times New Roman" pitchFamily="18" charset="0"/>
              </a:rPr>
              <a:t>Keep your message clear</a:t>
            </a:r>
          </a:p>
          <a:p>
            <a:pPr marL="0" indent="0" algn="just">
              <a:buNone/>
            </a:pPr>
            <a:r>
              <a:rPr lang="en-GB" b="1" i="1" dirty="0">
                <a:latin typeface="Times New Roman" pitchFamily="18" charset="0"/>
                <a:cs typeface="Times New Roman" pitchFamily="18" charset="0"/>
              </a:rPr>
              <a:t>Evidence</a:t>
            </a:r>
          </a:p>
          <a:p>
            <a:pPr marL="0" indent="0" algn="just">
              <a:buNone/>
            </a:pPr>
            <a:r>
              <a:rPr lang="en-GB" b="1" i="1" dirty="0">
                <a:latin typeface="Times New Roman" pitchFamily="18" charset="0"/>
                <a:cs typeface="Times New Roman" pitchFamily="18" charset="0"/>
              </a:rPr>
              <a:t>Organizing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GB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buNone/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buNone/>
            </a:pPr>
            <a:endParaRPr lang="en-GB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GB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GB" dirty="0">
              <a:latin typeface="Times New Roman" pitchFamily="18" charset="0"/>
              <a:cs typeface="Times New Roman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B5F932-5BE5-469A-8BD0-4C74B6325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E2CA7-3530-457D-AFAB-4F3A6A9C88B3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21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50106"/>
          </a:xfrm>
        </p:spPr>
        <p:txBody>
          <a:bodyPr>
            <a:normAutofit fontScale="90000"/>
          </a:bodyPr>
          <a:lstStyle/>
          <a:p>
            <a:pPr algn="l"/>
            <a:br>
              <a:rPr lang="en-GB" b="1" dirty="0"/>
            </a:br>
            <a:r>
              <a:rPr lang="en-GB" b="1" dirty="0"/>
              <a:t>SPEECH PRESENTATION</a:t>
            </a:r>
            <a:br>
              <a:rPr lang="en-GB" b="1" dirty="0"/>
            </a:br>
            <a:r>
              <a:rPr lang="en-GB" sz="4000" b="1" dirty="0">
                <a:latin typeface="Times New Roman" pitchFamily="18" charset="0"/>
                <a:cs typeface="Times New Roman" pitchFamily="18" charset="0"/>
              </a:rPr>
              <a:t>6 ways to present an effective speech</a:t>
            </a:r>
            <a:br>
              <a:rPr lang="en-GB" sz="4000" dirty="0">
                <a:latin typeface="Times New Roman" pitchFamily="18" charset="0"/>
                <a:cs typeface="Times New Roman" pitchFamily="18" charset="0"/>
              </a:rPr>
            </a:b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40769"/>
            <a:ext cx="8229600" cy="4785395"/>
          </a:xfrm>
        </p:spPr>
        <p:txBody>
          <a:bodyPr>
            <a:normAutofit/>
          </a:bodyPr>
          <a:lstStyle/>
          <a:p>
            <a:pPr marL="571500" indent="-571500" algn="just">
              <a:buFont typeface="+mj-lt"/>
              <a:buAutoNum type="romanLcPeriod"/>
            </a:pPr>
            <a:r>
              <a:rPr lang="en-GB" sz="2800" i="1" dirty="0">
                <a:latin typeface="Times New Roman" pitchFamily="18" charset="0"/>
                <a:cs typeface="Times New Roman" pitchFamily="18" charset="0"/>
              </a:rPr>
              <a:t>Learn your time limit and calculate your word count</a:t>
            </a:r>
          </a:p>
          <a:p>
            <a:pPr marL="571500" indent="-571500" algn="just">
              <a:buFont typeface="+mj-lt"/>
              <a:buAutoNum type="romanLcPeriod"/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Divide the speech into five parts (five)</a:t>
            </a:r>
          </a:p>
          <a:p>
            <a:pPr marL="571500" indent="-571500" algn="just">
              <a:buFont typeface="+mj-lt"/>
              <a:buAutoNum type="romanLcPeriod"/>
            </a:pPr>
            <a:r>
              <a:rPr lang="en-GB" sz="2800" i="1" dirty="0">
                <a:latin typeface="Times New Roman" pitchFamily="18" charset="0"/>
                <a:cs typeface="Times New Roman" pitchFamily="18" charset="0"/>
              </a:rPr>
              <a:t>Tell stories or give examples </a:t>
            </a:r>
          </a:p>
          <a:p>
            <a:pPr marL="571500" indent="-571500" algn="just">
              <a:buFont typeface="+mj-lt"/>
              <a:buAutoNum type="romanLcPeriod"/>
            </a:pPr>
            <a:r>
              <a:rPr lang="en-GB" sz="2800" i="1" dirty="0">
                <a:latin typeface="Times New Roman" pitchFamily="18" charset="0"/>
                <a:cs typeface="Times New Roman" pitchFamily="18" charset="0"/>
              </a:rPr>
              <a:t>Employ humour — but use it carefully and build it into the subject of your speech</a:t>
            </a:r>
          </a:p>
          <a:p>
            <a:pPr marL="571500" indent="-571500" algn="just">
              <a:buFont typeface="+mj-lt"/>
              <a:buAutoNum type="romanLcPeriod"/>
            </a:pPr>
            <a:r>
              <a:rPr lang="en-GB" sz="2800" i="1" dirty="0">
                <a:latin typeface="Times New Roman" pitchFamily="18" charset="0"/>
                <a:cs typeface="Times New Roman" pitchFamily="18" charset="0"/>
              </a:rPr>
              <a:t>Read the speech aloud</a:t>
            </a:r>
          </a:p>
          <a:p>
            <a:pPr marL="571500" indent="-571500" algn="just">
              <a:buFont typeface="+mj-lt"/>
              <a:buAutoNum type="romanLcPeriod"/>
            </a:pPr>
            <a:r>
              <a:rPr lang="en-GB" sz="2800" i="1" dirty="0">
                <a:latin typeface="Times New Roman" pitchFamily="18" charset="0"/>
                <a:cs typeface="Times New Roman" pitchFamily="18" charset="0"/>
              </a:rPr>
              <a:t>Be yourself </a:t>
            </a:r>
          </a:p>
          <a:p>
            <a:pPr marL="571500" indent="-571500" algn="just">
              <a:buFont typeface="+mj-lt"/>
              <a:buAutoNum type="romanLcPeriod"/>
            </a:pPr>
            <a:endParaRPr lang="en-GB" sz="9600" b="1" i="1" dirty="0">
              <a:latin typeface="Times New Roman" pitchFamily="18" charset="0"/>
              <a:cs typeface="Times New Roman" pitchFamily="18" charset="0"/>
            </a:endParaRPr>
          </a:p>
          <a:p>
            <a:pPr marL="571500" indent="-571500" algn="just">
              <a:buFont typeface="+mj-lt"/>
              <a:buAutoNum type="romanLcPeriod"/>
            </a:pPr>
            <a:endParaRPr lang="en-GB" sz="2800" b="1" i="1" dirty="0">
              <a:latin typeface="Times New Roman" pitchFamily="18" charset="0"/>
              <a:cs typeface="Times New Roman" pitchFamily="18" charset="0"/>
            </a:endParaRPr>
          </a:p>
          <a:p>
            <a:pPr marL="571500" indent="-571500" algn="just">
              <a:buFont typeface="+mj-lt"/>
              <a:buAutoNum type="romanLcPeriod"/>
            </a:pPr>
            <a:endParaRPr lang="en-GB" sz="2800" i="1" dirty="0">
              <a:latin typeface="Times New Roman" pitchFamily="18" charset="0"/>
              <a:cs typeface="Times New Roman" pitchFamily="18" charset="0"/>
            </a:endParaRPr>
          </a:p>
          <a:p>
            <a:pPr marL="571500" indent="-571500" algn="just">
              <a:buFont typeface="+mj-lt"/>
              <a:buAutoNum type="romanLcPeriod"/>
            </a:pPr>
            <a:endParaRPr lang="en-GB" sz="2800" dirty="0">
              <a:latin typeface="Times New Roman" pitchFamily="18" charset="0"/>
              <a:cs typeface="Times New Roman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981712-10B7-40D7-B1EC-3958E3B68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E2CA7-3530-457D-AFAB-4F3A6A9C88B3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22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32656"/>
            <a:ext cx="8229600" cy="922114"/>
          </a:xfrm>
        </p:spPr>
        <p:txBody>
          <a:bodyPr>
            <a:noAutofit/>
          </a:bodyPr>
          <a:lstStyle/>
          <a:p>
            <a:r>
              <a:rPr lang="en-GB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like the sound of this! How do I become a speechwriter?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84784"/>
            <a:ext cx="8229600" cy="4781128"/>
          </a:xfrm>
        </p:spPr>
        <p:txBody>
          <a:bodyPr>
            <a:normAutofit fontScale="77500" lnSpcReduction="20000"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GB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formal qualifications are required. 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en-GB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n-GB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flair for writing, an interest in politics and public affairs are important, as is emotional intelligence and the ability to completely absorb the language and tone of another person. 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en-GB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n-GB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Resilience and a thick skin are also needed to withstand the never-ending deadlines and pressure that are brought to bear on a speechwriter.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en-GB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n-GB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terms of training, there are some excellent short courses out there for aspiring speechwriters. 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C6AA93-3EE3-4697-83A8-69BD7AA57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E2CA7-3530-457D-AFAB-4F3A6A9C88B3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09104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490066"/>
          </a:xfrm>
        </p:spPr>
        <p:txBody>
          <a:bodyPr>
            <a:noAutofit/>
          </a:bodyPr>
          <a:lstStyle/>
          <a:p>
            <a:r>
              <a:rPr lang="en-GB" sz="3000" b="1" dirty="0">
                <a:latin typeface="Times New Roman" pitchFamily="18" charset="0"/>
                <a:cs typeface="Times New Roman" pitchFamily="18" charset="0"/>
              </a:rP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5945" y="908720"/>
            <a:ext cx="8229600" cy="5400600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GB" sz="2500" dirty="0">
                <a:latin typeface="Times New Roman" pitchFamily="18" charset="0"/>
                <a:cs typeface="Times New Roman" pitchFamily="18" charset="0"/>
              </a:rPr>
              <a:t>The true art of speechwriter is to impart key messages and convey complexities in a succinct manner.</a:t>
            </a:r>
          </a:p>
          <a:p>
            <a:pPr algn="just">
              <a:buNone/>
            </a:pPr>
            <a:endParaRPr lang="en-GB" sz="25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GB" sz="2500" dirty="0">
                <a:latin typeface="Times New Roman" pitchFamily="18" charset="0"/>
                <a:cs typeface="Times New Roman" pitchFamily="18" charset="0"/>
              </a:rPr>
              <a:t>Remember that you're writing a speech, not an essay. People will hear the speech, not read it. The more conversational you can make it sound, the better!</a:t>
            </a:r>
          </a:p>
          <a:p>
            <a:pPr algn="just">
              <a:buFont typeface="Wingdings" pitchFamily="2" charset="2"/>
              <a:buChar char="v"/>
            </a:pPr>
            <a:endParaRPr lang="en-GB" sz="25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GB" sz="2500" dirty="0">
                <a:latin typeface="Times New Roman" pitchFamily="18" charset="0"/>
                <a:cs typeface="Times New Roman" pitchFamily="18" charset="0"/>
              </a:rPr>
              <a:t>Speechwriting is a job of contradictions, but that’s what makes it one of the most interesting, challenging and rewarding jobs in the Public service.</a:t>
            </a:r>
          </a:p>
          <a:p>
            <a:pPr algn="just">
              <a:buFont typeface="Wingdings" pitchFamily="2" charset="2"/>
              <a:buChar char="v"/>
            </a:pPr>
            <a:endParaRPr lang="en-GB" sz="25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GB" sz="2500" dirty="0">
                <a:latin typeface="Times New Roman" pitchFamily="18" charset="0"/>
                <a:cs typeface="Times New Roman" pitchFamily="18" charset="0"/>
              </a:rPr>
              <a:t>In the 21</a:t>
            </a:r>
            <a:r>
              <a:rPr lang="en-GB" sz="2500" baseline="30000" dirty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GB" sz="2500" dirty="0">
                <a:latin typeface="Times New Roman" pitchFamily="18" charset="0"/>
                <a:cs typeface="Times New Roman" pitchFamily="18" charset="0"/>
              </a:rPr>
              <a:t> century, speech will continue to play an important role in government communication.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BD167-2CCB-4834-86A2-4E8845E80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E2CA7-3530-457D-AFAB-4F3A6A9C88B3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GB" b="1" dirty="0"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80728"/>
            <a:ext cx="8229600" cy="5328592"/>
          </a:xfrm>
        </p:spPr>
        <p:txBody>
          <a:bodyPr>
            <a:normAutofit fontScale="62500" lnSpcReduction="20000"/>
          </a:bodyPr>
          <a:lstStyle/>
          <a:p>
            <a:pPr algn="just">
              <a:buFont typeface="Wingdings" pitchFamily="2" charset="2"/>
              <a:buChar char="v"/>
            </a:pPr>
            <a:r>
              <a:rPr lang="en-GB" sz="3500" dirty="0">
                <a:latin typeface="Times New Roman" pitchFamily="18" charset="0"/>
                <a:cs typeface="Times New Roman" pitchFamily="18" charset="0"/>
              </a:rPr>
              <a:t>Writing a speech for delivery to the public or a group isn’t so much different from other types of writing. </a:t>
            </a:r>
          </a:p>
          <a:p>
            <a:pPr algn="just">
              <a:buFont typeface="Wingdings" pitchFamily="2" charset="2"/>
              <a:buChar char="v"/>
            </a:pPr>
            <a:r>
              <a:rPr lang="en-GB" sz="3500" dirty="0">
                <a:latin typeface="Times New Roman" pitchFamily="18" charset="0"/>
                <a:cs typeface="Times New Roman" pitchFamily="18" charset="0"/>
              </a:rPr>
              <a:t>You want to engage audience’s attention to convey ideas in a logical manner. </a:t>
            </a:r>
          </a:p>
          <a:p>
            <a:pPr algn="just">
              <a:buNone/>
            </a:pPr>
            <a:endParaRPr lang="en-GB" sz="35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GB" sz="3500" dirty="0">
                <a:latin typeface="Times New Roman" pitchFamily="18" charset="0"/>
                <a:cs typeface="Times New Roman" pitchFamily="18" charset="0"/>
              </a:rPr>
              <a:t>In addition, the content of the speech and delivery must fit the audience.</a:t>
            </a:r>
          </a:p>
          <a:p>
            <a:pPr algn="just">
              <a:buFont typeface="Wingdings" pitchFamily="2" charset="2"/>
              <a:buChar char="v"/>
            </a:pPr>
            <a:endParaRPr lang="en-GB" sz="35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GB" sz="3500" dirty="0">
                <a:latin typeface="Times New Roman" pitchFamily="18" charset="0"/>
                <a:cs typeface="Times New Roman" pitchFamily="18" charset="0"/>
              </a:rPr>
              <a:t>Although each speechwriter has a different purpose, what all great writers have in common is clear vision and message.</a:t>
            </a:r>
          </a:p>
          <a:p>
            <a:pPr algn="just">
              <a:buNone/>
            </a:pPr>
            <a:endParaRPr lang="en-GB" sz="35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GB" sz="3500" dirty="0">
                <a:latin typeface="Times New Roman" pitchFamily="18" charset="0"/>
                <a:cs typeface="Times New Roman" pitchFamily="18" charset="0"/>
              </a:rPr>
              <a:t>Since the day of ancient Greece and the teachings of Aristotle, the art of persuasive public speaking has been a powerful and effective form of public communication especially in Governance.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4F5ED4-0BCB-4215-95E8-C5CDB9C6B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E2CA7-3530-457D-AFAB-4F3A6A9C88B3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>
                <a:latin typeface="Times New Roman" pitchFamily="18" charset="0"/>
                <a:cs typeface="Times New Roman" pitchFamily="18" charset="0"/>
              </a:rPr>
              <a:t>Quotations on Speech-Writing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96753"/>
            <a:ext cx="8229600" cy="4929411"/>
          </a:xfrm>
        </p:spPr>
        <p:txBody>
          <a:bodyPr>
            <a:normAutofit fontScale="92500" lnSpcReduction="20000"/>
          </a:bodyPr>
          <a:lstStyle/>
          <a:p>
            <a:pPr lvl="5" algn="just">
              <a:buFont typeface="Wingdings" pitchFamily="2" charset="2"/>
              <a:buChar char="v"/>
            </a:pPr>
            <a:r>
              <a:rPr lang="en-GB" sz="2900" dirty="0">
                <a:latin typeface="Times New Roman" pitchFamily="18" charset="0"/>
                <a:cs typeface="Times New Roman" pitchFamily="18" charset="0"/>
              </a:rPr>
              <a:t>“Behind every great president, there is a great speechwriter”.</a:t>
            </a:r>
          </a:p>
          <a:p>
            <a:pPr lvl="5" algn="just">
              <a:buFont typeface="Wingdings" pitchFamily="2" charset="2"/>
              <a:buChar char="v"/>
            </a:pPr>
            <a:endParaRPr lang="en-GB" sz="2900" dirty="0">
              <a:latin typeface="Times New Roman" pitchFamily="18" charset="0"/>
              <a:cs typeface="Times New Roman" pitchFamily="18" charset="0"/>
            </a:endParaRPr>
          </a:p>
          <a:p>
            <a:pPr lvl="5" algn="just">
              <a:buFont typeface="Wingdings" pitchFamily="2" charset="2"/>
              <a:buChar char="v"/>
            </a:pPr>
            <a:r>
              <a:rPr lang="en-GB" sz="2900" dirty="0">
                <a:latin typeface="Times New Roman" pitchFamily="18" charset="0"/>
                <a:cs typeface="Times New Roman" pitchFamily="18" charset="0"/>
              </a:rPr>
              <a:t>“Every speech is a team effort involving a "long and excruciating" fact-checking process and editing by everyone”.</a:t>
            </a:r>
          </a:p>
          <a:p>
            <a:pPr lvl="5" algn="just">
              <a:buNone/>
            </a:pPr>
            <a:endParaRPr lang="en-GB" sz="2900" dirty="0">
              <a:latin typeface="Times New Roman" pitchFamily="18" charset="0"/>
              <a:cs typeface="Times New Roman" pitchFamily="18" charset="0"/>
            </a:endParaRPr>
          </a:p>
          <a:p>
            <a:pPr marL="539750" lvl="5" indent="-360363" algn="just">
              <a:buFont typeface="Wingdings" pitchFamily="2" charset="2"/>
              <a:buChar char="v"/>
            </a:pPr>
            <a:r>
              <a:rPr lang="en-GB" sz="2900" dirty="0">
                <a:latin typeface="Times New Roman" pitchFamily="18" charset="0"/>
                <a:cs typeface="Times New Roman" pitchFamily="18" charset="0"/>
              </a:rPr>
              <a:t>“Speech is power: speech is to </a:t>
            </a:r>
          </a:p>
          <a:p>
            <a:pPr marL="539750" lvl="5" indent="-360363" algn="just">
              <a:buNone/>
            </a:pPr>
            <a:r>
              <a:rPr lang="en-GB" sz="29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GB" sz="2900" b="1" dirty="0">
                <a:latin typeface="Times New Roman" pitchFamily="18" charset="0"/>
                <a:cs typeface="Times New Roman" pitchFamily="18" charset="0"/>
              </a:rPr>
              <a:t>persuade, to convert, to compel. </a:t>
            </a:r>
            <a:r>
              <a:rPr lang="en-GB" sz="2900" dirty="0">
                <a:latin typeface="Times New Roman" pitchFamily="18" charset="0"/>
                <a:cs typeface="Times New Roman" pitchFamily="18" charset="0"/>
              </a:rPr>
              <a:t>It is </a:t>
            </a:r>
          </a:p>
          <a:p>
            <a:pPr marL="539750" lvl="5" indent="-360363" algn="just">
              <a:buNone/>
            </a:pPr>
            <a:r>
              <a:rPr lang="en-GB" sz="2900" dirty="0">
                <a:latin typeface="Times New Roman" pitchFamily="18" charset="0"/>
                <a:cs typeface="Times New Roman" pitchFamily="18" charset="0"/>
              </a:rPr>
              <a:t>    to bring another out of his bad sense </a:t>
            </a:r>
          </a:p>
          <a:p>
            <a:pPr marL="539750" lvl="5" indent="-360363" algn="just">
              <a:buNone/>
            </a:pPr>
            <a:r>
              <a:rPr lang="en-GB" sz="2900" dirty="0">
                <a:latin typeface="Times New Roman" pitchFamily="18" charset="0"/>
                <a:cs typeface="Times New Roman" pitchFamily="18" charset="0"/>
              </a:rPr>
              <a:t>    into your good sense”.</a:t>
            </a:r>
          </a:p>
          <a:p>
            <a:pPr marL="900113" lvl="5" indent="-539750" algn="just">
              <a:buNone/>
            </a:pPr>
            <a:endParaRPr lang="en-GB" sz="2900" dirty="0">
              <a:latin typeface="Times New Roman" pitchFamily="18" charset="0"/>
              <a:cs typeface="Times New Roman" pitchFamily="18" charset="0"/>
            </a:endParaRPr>
          </a:p>
          <a:p>
            <a:pPr lvl="5" algn="just">
              <a:buFont typeface="Wingdings" pitchFamily="2" charset="2"/>
              <a:buChar char="v"/>
            </a:pPr>
            <a:endParaRPr lang="en-GB" sz="2900" dirty="0">
              <a:latin typeface="Times New Roman" pitchFamily="18" charset="0"/>
              <a:cs typeface="Times New Roman" pitchFamily="18" charset="0"/>
            </a:endParaRPr>
          </a:p>
          <a:p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0217" y="3861048"/>
            <a:ext cx="2200647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3552" y="1196753"/>
            <a:ext cx="1944216" cy="1795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7F149B-C4CD-425A-89F8-F32AC52E8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E2CA7-3530-457D-AFAB-4F3A6A9C88B3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476672"/>
            <a:ext cx="8229600" cy="5832648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en-GB" b="1" i="1" dirty="0">
                <a:latin typeface="Times New Roman" pitchFamily="18" charset="0"/>
                <a:cs typeface="Times New Roman" pitchFamily="18" charset="0"/>
              </a:rPr>
              <a:t>Definition of Speech/Speech-writing</a:t>
            </a:r>
          </a:p>
          <a:p>
            <a:pPr algn="just">
              <a:buNone/>
            </a:pPr>
            <a:r>
              <a:rPr lang="en-GB" b="1" i="1" dirty="0">
                <a:latin typeface="Times New Roman" pitchFamily="18" charset="0"/>
                <a:cs typeface="Times New Roman" pitchFamily="18" charset="0"/>
              </a:rPr>
              <a:t>Speech – </a:t>
            </a:r>
            <a:r>
              <a:rPr lang="en-GB" i="1" dirty="0">
                <a:latin typeface="Times New Roman" pitchFamily="18" charset="0"/>
                <a:cs typeface="Times New Roman" pitchFamily="18" charset="0"/>
              </a:rPr>
              <a:t>is a formal address or discourse delivered to an audience. It could be verbal or in writing.</a:t>
            </a:r>
            <a:endParaRPr lang="en-GB" b="1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The art of writing 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usually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for delivery by someone else.</a:t>
            </a:r>
          </a:p>
          <a:p>
            <a:pPr algn="just">
              <a:buFont typeface="Wingdings" pitchFamily="2" charset="2"/>
              <a:buChar char="v"/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 In the public service, the principals are not expected to write their speeches by themselves but at least consider drafts prepared by their subordinate</a:t>
            </a:r>
          </a:p>
          <a:p>
            <a:pPr algn="just">
              <a:buNone/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>
              <a:buNone/>
            </a:pPr>
            <a:r>
              <a:rPr lang="en-GB" b="1" i="1" dirty="0">
                <a:latin typeface="Times New Roman" pitchFamily="18" charset="0"/>
                <a:cs typeface="Times New Roman" pitchFamily="18" charset="0"/>
              </a:rPr>
              <a:t>Who is a Speech-writer?</a:t>
            </a:r>
            <a:endParaRPr lang="en-GB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GB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A speechwriter is a person who is hired to prepare and write speeches that will be delivered by another person. </a:t>
            </a:r>
          </a:p>
          <a:p>
            <a:pPr algn="just">
              <a:buFont typeface="Wingdings" pitchFamily="2" charset="2"/>
              <a:buChar char="v"/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In the public services, they are officers employed and trained to write speeches as situation demands.</a:t>
            </a:r>
          </a:p>
          <a:p>
            <a:pPr algn="just">
              <a:buNone/>
            </a:pPr>
            <a:endParaRPr lang="en-GB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GB" b="1" i="1" dirty="0">
                <a:latin typeface="Times New Roman" pitchFamily="18" charset="0"/>
                <a:cs typeface="Times New Roman" pitchFamily="18" charset="0"/>
              </a:rPr>
              <a:t>Clients of Speech-writers?</a:t>
            </a:r>
            <a:endParaRPr lang="en-GB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Speechwriters are used by many senior-level elected officials and government executives, governors, and the president or prime minister of a country. </a:t>
            </a:r>
          </a:p>
          <a:p>
            <a:pPr algn="just">
              <a:buFont typeface="Wingdings" pitchFamily="2" charset="2"/>
              <a:buChar char="v"/>
            </a:pPr>
            <a:endParaRPr lang="en-GB" sz="19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Speechwriters are also used in the private sector, to write speeches or presentations for company presidents and Chief Executive Officers.</a:t>
            </a:r>
          </a:p>
          <a:p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4B9CEE-DE8D-455A-A6FD-A0FF5ADCF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E2CA7-3530-457D-AFAB-4F3A6A9C88B3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Marcador de contenido 2"/>
          <p:cNvSpPr>
            <a:spLocks noGrp="1"/>
          </p:cNvSpPr>
          <p:nvPr>
            <p:ph idx="1"/>
          </p:nvPr>
        </p:nvSpPr>
        <p:spPr>
          <a:xfrm>
            <a:off x="2076450" y="476672"/>
            <a:ext cx="8229600" cy="1164288"/>
          </a:xfrm>
        </p:spPr>
        <p:txBody>
          <a:bodyPr/>
          <a:lstStyle/>
          <a:p>
            <a:pPr marL="65087" indent="0" algn="ctr">
              <a:buNone/>
              <a:defRPr/>
            </a:pPr>
            <a:r>
              <a:rPr lang="es-ES_tradnl" dirty="0" err="1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Speech</a:t>
            </a:r>
            <a:r>
              <a:rPr lang="es-ES_tradnl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preparation</a:t>
            </a:r>
            <a:r>
              <a:rPr lang="es-ES_tradnl" u="sng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is</a:t>
            </a:r>
            <a:r>
              <a:rPr lang="es-ES_tradnl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the</a:t>
            </a:r>
            <a:r>
              <a:rPr lang="es-ES_tradnl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most</a:t>
            </a:r>
            <a:r>
              <a:rPr lang="es-ES_tradnl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important</a:t>
            </a:r>
            <a:r>
              <a:rPr lang="es-ES_tradnl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element</a:t>
            </a:r>
            <a:r>
              <a:rPr lang="es-ES_tradnl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to a </a:t>
            </a:r>
            <a:r>
              <a:rPr lang="es-ES_tradnl" dirty="0" err="1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successful</a:t>
            </a:r>
            <a:r>
              <a:rPr lang="es-ES_tradnl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presentation</a:t>
            </a:r>
            <a:r>
              <a:rPr lang="es-ES_tradnl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buFont typeface="Wingdings 2" charset="0"/>
              <a:buChar char=""/>
              <a:defRPr/>
            </a:pPr>
            <a:endParaRPr lang="es-ES_tradnl" b="1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CuadroTexto 3"/>
          <p:cNvSpPr txBox="1">
            <a:spLocks noChangeArrowheads="1"/>
          </p:cNvSpPr>
          <p:nvPr/>
        </p:nvSpPr>
        <p:spPr bwMode="auto">
          <a:xfrm>
            <a:off x="2207569" y="5165577"/>
            <a:ext cx="79994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s-ES_tradnl" alt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s-ES_tradnl" alt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alt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s-ES_tradnl" alt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alt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es-ES_tradnl" alt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alt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_tradnl" alt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alt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best</a:t>
            </a:r>
            <a:r>
              <a:rPr lang="es-ES_tradnl" alt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alt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way</a:t>
            </a:r>
            <a:r>
              <a:rPr lang="es-ES_tradnl" alt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reduce </a:t>
            </a:r>
          </a:p>
          <a:p>
            <a:pPr algn="ctr" eaLnBrk="1" hangingPunct="1"/>
            <a:r>
              <a:rPr lang="es-ES_tradnl" alt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nervousness</a:t>
            </a:r>
            <a:r>
              <a:rPr lang="es-ES_tradnl" alt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s-ES_tradnl" alt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combat</a:t>
            </a:r>
            <a:r>
              <a:rPr lang="es-ES_tradnl" alt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alt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fear</a:t>
            </a:r>
            <a:r>
              <a:rPr lang="es-ES_tradnl" alt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altLang="en-US" sz="3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09825" y="1784976"/>
            <a:ext cx="7562850" cy="330020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07D3E2-CF45-4902-B675-8FE331C98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E2CA7-3530-457D-AFAB-4F3A6A9C88B3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39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80729"/>
            <a:ext cx="8229600" cy="5541671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government speechwriter helps top government functionaries communicate their vision, policies and objectives. 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are based within the press office, some work from home, many work within the ministerial private office – from where you actually get much better access to the government functionary. 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are career civil servants who occupy the role for a period of time before moving on.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have come from outside the public service, mainly journalism.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562074"/>
          </a:xfrm>
        </p:spPr>
        <p:txBody>
          <a:bodyPr>
            <a:normAutofit/>
          </a:bodyPr>
          <a:lstStyle/>
          <a:p>
            <a:r>
              <a:rPr lang="en-GB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Government Speech Writers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C595FD-2766-40EA-920D-066134FD8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E2CA7-3530-457D-AFAB-4F3A6A9C88B3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0679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520" y="545482"/>
            <a:ext cx="5410944" cy="648072"/>
          </a:xfrm>
        </p:spPr>
        <p:txBody>
          <a:bodyPr>
            <a:normAutofit fontScale="90000"/>
          </a:bodyPr>
          <a:lstStyle/>
          <a:p>
            <a:r>
              <a:rPr lang="en-GB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 Government Speech Writer Does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4076" y="1844825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often starts with an initial meeting </a:t>
            </a:r>
          </a:p>
          <a:p>
            <a:pPr marL="0" indent="0" algn="just">
              <a:buNone/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with the government functionary </a:t>
            </a:r>
          </a:p>
          <a:p>
            <a:pPr marL="0" indent="0" algn="just">
              <a:buNone/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to get a broad   understanding of the main points they want </a:t>
            </a:r>
          </a:p>
          <a:p>
            <a:pPr marL="0" indent="0" algn="just">
              <a:buNone/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to    make. 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Then, it’s about having detailed conversations with policy teams – often multiple teams, analysts, political special advisers and press officers. 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During this process, the speechwriter is the conduit through which the ideas flow. They are the lightning rod, capturing every thought, every angle and every idea offered up. </a:t>
            </a:r>
          </a:p>
          <a:p>
            <a:pPr algn="just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92145" y="-55420"/>
            <a:ext cx="3244521" cy="254831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0C1AB4-AA93-4DFB-A5CF-9797C79DD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E2CA7-3530-457D-AFAB-4F3A6A9C88B3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0950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836712"/>
            <a:ext cx="8229600" cy="5544616"/>
          </a:xfrm>
        </p:spPr>
        <p:txBody>
          <a:bodyPr>
            <a:normAutofit fontScale="55000" lnSpcReduction="20000"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GB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through the speechwriter that those ideas are then distilled, ordered, reordered, refined and woven into a narrative that makes sense and fits together. </a:t>
            </a:r>
          </a:p>
          <a:p>
            <a:pPr algn="just"/>
            <a:endParaRPr lang="en-GB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n-GB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do that, a speechwriter needs to be able to convey complex </a:t>
            </a:r>
            <a:r>
              <a:rPr lang="en-GB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r>
              <a:rPr lang="en-GB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simply and </a:t>
            </a:r>
            <a:r>
              <a:rPr lang="en-GB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compellingly</a:t>
            </a:r>
            <a:r>
              <a:rPr lang="en-GB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en-GB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n-GB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need to bring it all together into a coherent whole that, like a piece of music, ebbs and flows to hold interest and create contrasts – quiet bits and loud bits, long flowing passages and short staccato points, poetry and policy prose. 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en-GB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n-GB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the extensive collaboration, this is the part where the speechwriter needs quiet solitude, which can be in short supply in a government department. 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F3F233-C183-4B43-AC47-658D8B16B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E2CA7-3530-457D-AFAB-4F3A6A9C88B3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109428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1686</Words>
  <Application>Microsoft Office PowerPoint</Application>
  <PresentationFormat>Widescreen</PresentationFormat>
  <Paragraphs>207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Times New Roman</vt:lpstr>
      <vt:lpstr>Wingdings</vt:lpstr>
      <vt:lpstr>Wingdings 2</vt:lpstr>
      <vt:lpstr>1_Office Theme</vt:lpstr>
      <vt:lpstr>SPEECH WRITING IN THE PUBLIC SERVICE</vt:lpstr>
      <vt:lpstr>PowerPoint Presentation</vt:lpstr>
      <vt:lpstr>Introduction</vt:lpstr>
      <vt:lpstr>Quotations on Speech-Writing</vt:lpstr>
      <vt:lpstr>PowerPoint Presentation</vt:lpstr>
      <vt:lpstr>PowerPoint Presentation</vt:lpstr>
      <vt:lpstr>Government Speech Writers</vt:lpstr>
      <vt:lpstr>What a Government Speech Writer Does</vt:lpstr>
      <vt:lpstr>PowerPoint Presentation</vt:lpstr>
      <vt:lpstr>Principles of Speech Writing/Steps in writing Speech</vt:lpstr>
      <vt:lpstr>A guide to Speech Writing</vt:lpstr>
      <vt:lpstr>PowerPoint Presentation</vt:lpstr>
      <vt:lpstr> Style </vt:lpstr>
      <vt:lpstr>Basic Types of Speeches </vt:lpstr>
      <vt:lpstr>PowerPoint Presentation</vt:lpstr>
      <vt:lpstr>PowerPoint Presentation</vt:lpstr>
      <vt:lpstr>PowerPoint Presentation</vt:lpstr>
      <vt:lpstr> Structure of a Speech </vt:lpstr>
      <vt:lpstr>PowerPoint Presentation</vt:lpstr>
      <vt:lpstr>PowerPoint Presentation</vt:lpstr>
      <vt:lpstr> How to Write an Effective Speech in the Public Service </vt:lpstr>
      <vt:lpstr> SPEECH PRESENTATION 6 ways to present an effective speech </vt:lpstr>
      <vt:lpstr>I like the sound of this! How do I become a speechwriter?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SPEECH WRITING IN THE PUBLIC SERVICE</dc:title>
  <dc:creator>SAMU MGT</dc:creator>
  <cp:lastModifiedBy>SAMU MGT</cp:lastModifiedBy>
  <cp:revision>1</cp:revision>
  <dcterms:created xsi:type="dcterms:W3CDTF">2024-03-03T17:05:33Z</dcterms:created>
  <dcterms:modified xsi:type="dcterms:W3CDTF">2024-03-03T17:06:00Z</dcterms:modified>
</cp:coreProperties>
</file>