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4" r:id="rId4"/>
    <p:sldId id="265" r:id="rId5"/>
    <p:sldId id="267" r:id="rId6"/>
    <p:sldId id="268" r:id="rId7"/>
    <p:sldId id="269" r:id="rId8"/>
    <p:sldId id="273" r:id="rId9"/>
    <p:sldId id="274" r:id="rId10"/>
    <p:sldId id="275" r:id="rId11"/>
    <p:sldId id="276" r:id="rId12"/>
    <p:sldId id="277" r:id="rId13"/>
    <p:sldId id="278" r:id="rId14"/>
    <p:sldId id="279" r:id="rId15"/>
    <p:sldId id="281" r:id="rId16"/>
    <p:sldId id="282" r:id="rId17"/>
    <p:sldId id="284" r:id="rId18"/>
    <p:sldId id="285" r:id="rId19"/>
    <p:sldId id="286" r:id="rId20"/>
    <p:sldId id="287" r:id="rId21"/>
    <p:sldId id="288" r:id="rId22"/>
    <p:sldId id="289" r:id="rId23"/>
    <p:sldId id="290" r:id="rId24"/>
    <p:sldId id="291" r:id="rId25"/>
    <p:sldId id="259" r:id="rId26"/>
    <p:sldId id="311" r:id="rId27"/>
    <p:sldId id="292" r:id="rId28"/>
    <p:sldId id="294" r:id="rId29"/>
    <p:sldId id="295" r:id="rId30"/>
    <p:sldId id="296" r:id="rId31"/>
    <p:sldId id="297" r:id="rId32"/>
    <p:sldId id="298" r:id="rId33"/>
    <p:sldId id="300" r:id="rId34"/>
    <p:sldId id="301" r:id="rId35"/>
    <p:sldId id="302" r:id="rId36"/>
    <p:sldId id="304"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51" r:id="rId51"/>
    <p:sldId id="352" r:id="rId52"/>
    <p:sldId id="353" r:id="rId53"/>
    <p:sldId id="354" r:id="rId54"/>
    <p:sldId id="355" r:id="rId55"/>
    <p:sldId id="356" r:id="rId56"/>
    <p:sldId id="357" r:id="rId57"/>
    <p:sldId id="358" r:id="rId58"/>
    <p:sldId id="359" r:id="rId59"/>
    <p:sldId id="360" r:id="rId60"/>
    <p:sldId id="361" r:id="rId61"/>
    <p:sldId id="362" r:id="rId62"/>
    <p:sldId id="363" r:id="rId63"/>
    <p:sldId id="364" r:id="rId64"/>
    <p:sldId id="325" r:id="rId65"/>
    <p:sldId id="326" r:id="rId66"/>
    <p:sldId id="327" r:id="rId67"/>
    <p:sldId id="329" r:id="rId68"/>
    <p:sldId id="330" r:id="rId69"/>
    <p:sldId id="331" r:id="rId70"/>
    <p:sldId id="332" r:id="rId71"/>
    <p:sldId id="333" r:id="rId72"/>
    <p:sldId id="334" r:id="rId73"/>
    <p:sldId id="335" r:id="rId74"/>
    <p:sldId id="336" r:id="rId75"/>
    <p:sldId id="306" r:id="rId76"/>
    <p:sldId id="307" r:id="rId77"/>
    <p:sldId id="308" r:id="rId78"/>
    <p:sldId id="309" r:id="rId79"/>
    <p:sldId id="310" r:id="rId80"/>
    <p:sldId id="262"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5DB405-3995-431D-BD53-A83A8C130A06}">
          <p14:sldIdLst>
            <p14:sldId id="256"/>
            <p14:sldId id="261"/>
          </p14:sldIdLst>
        </p14:section>
        <p14:section name="Untitled Section" id="{F57F33A4-94BA-41E0-902A-DE2F5ACE273E}">
          <p14:sldIdLst>
            <p14:sldId id="264"/>
            <p14:sldId id="265"/>
            <p14:sldId id="267"/>
            <p14:sldId id="268"/>
            <p14:sldId id="269"/>
            <p14:sldId id="273"/>
            <p14:sldId id="274"/>
            <p14:sldId id="275"/>
            <p14:sldId id="276"/>
            <p14:sldId id="277"/>
            <p14:sldId id="278"/>
            <p14:sldId id="279"/>
            <p14:sldId id="281"/>
            <p14:sldId id="282"/>
            <p14:sldId id="284"/>
            <p14:sldId id="285"/>
            <p14:sldId id="286"/>
            <p14:sldId id="287"/>
            <p14:sldId id="288"/>
            <p14:sldId id="289"/>
            <p14:sldId id="290"/>
            <p14:sldId id="291"/>
            <p14:sldId id="259"/>
            <p14:sldId id="311"/>
            <p14:sldId id="292"/>
            <p14:sldId id="294"/>
            <p14:sldId id="295"/>
            <p14:sldId id="296"/>
            <p14:sldId id="297"/>
            <p14:sldId id="298"/>
            <p14:sldId id="300"/>
            <p14:sldId id="301"/>
            <p14:sldId id="302"/>
            <p14:sldId id="304"/>
            <p14:sldId id="312"/>
            <p14:sldId id="313"/>
            <p14:sldId id="314"/>
            <p14:sldId id="315"/>
            <p14:sldId id="316"/>
            <p14:sldId id="317"/>
            <p14:sldId id="318"/>
            <p14:sldId id="319"/>
            <p14:sldId id="320"/>
            <p14:sldId id="321"/>
            <p14:sldId id="322"/>
            <p14:sldId id="323"/>
            <p14:sldId id="324"/>
            <p14:sldId id="351"/>
            <p14:sldId id="352"/>
            <p14:sldId id="353"/>
            <p14:sldId id="354"/>
            <p14:sldId id="355"/>
            <p14:sldId id="356"/>
            <p14:sldId id="357"/>
            <p14:sldId id="358"/>
            <p14:sldId id="359"/>
            <p14:sldId id="360"/>
            <p14:sldId id="361"/>
            <p14:sldId id="362"/>
            <p14:sldId id="363"/>
            <p14:sldId id="364"/>
            <p14:sldId id="325"/>
            <p14:sldId id="326"/>
            <p14:sldId id="327"/>
            <p14:sldId id="329"/>
            <p14:sldId id="330"/>
            <p14:sldId id="331"/>
            <p14:sldId id="332"/>
            <p14:sldId id="333"/>
            <p14:sldId id="334"/>
            <p14:sldId id="335"/>
            <p14:sldId id="336"/>
            <p14:sldId id="306"/>
            <p14:sldId id="307"/>
            <p14:sldId id="308"/>
            <p14:sldId id="309"/>
            <p14:sldId id="310"/>
            <p14:sldId id="26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aleye" initials="O" lastIdx="3" clrIdx="0">
    <p:extLst>
      <p:ext uri="{19B8F6BF-5375-455C-9EA6-DF929625EA0E}">
        <p15:presenceInfo xmlns:p15="http://schemas.microsoft.com/office/powerpoint/2012/main" userId="Olaley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38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52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2-05T00:04:11.152" idx="3">
    <p:pos x="6856" y="805"/>
    <p:text>i rephrased this sentence</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AC46C0-F625-47A3-AEC2-272D01DB4294}"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70DC1FB9-B06A-46FA-999D-351FD298DCB8}">
      <dgm:prSet phldrT="[Text]" custT="1"/>
      <dgm:spPr/>
      <dgm:t>
        <a:bodyPr/>
        <a:lstStyle/>
        <a:p>
          <a:pPr algn="ctr"/>
          <a:r>
            <a:rPr lang="en-US" sz="2000" b="1" dirty="0"/>
            <a:t>Pre-Bid Stage</a:t>
          </a:r>
        </a:p>
      </dgm:t>
    </dgm:pt>
    <dgm:pt modelId="{A15C8A37-0590-44A2-A6C5-EDDB728D0D4A}" type="parTrans" cxnId="{6B6EBD84-620C-4F5E-94C9-0963EB5A1A0E}">
      <dgm:prSet/>
      <dgm:spPr/>
      <dgm:t>
        <a:bodyPr/>
        <a:lstStyle/>
        <a:p>
          <a:endParaRPr lang="en-US"/>
        </a:p>
      </dgm:t>
    </dgm:pt>
    <dgm:pt modelId="{41A20285-1587-446A-8495-7796A43B1B32}" type="sibTrans" cxnId="{6B6EBD84-620C-4F5E-94C9-0963EB5A1A0E}">
      <dgm:prSet/>
      <dgm:spPr/>
      <dgm:t>
        <a:bodyPr/>
        <a:lstStyle/>
        <a:p>
          <a:endParaRPr lang="en-US"/>
        </a:p>
      </dgm:t>
    </dgm:pt>
    <dgm:pt modelId="{CFB91321-BC06-4104-AE2B-E3ACDF7D1B9E}">
      <dgm:prSet phldrT="[Text]"/>
      <dgm:spPr>
        <a:solidFill>
          <a:srgbClr val="99FF99">
            <a:alpha val="89804"/>
          </a:srgbClr>
        </a:solidFill>
      </dgm:spPr>
      <dgm:t>
        <a:bodyPr/>
        <a:lstStyle/>
        <a:p>
          <a:r>
            <a:rPr lang="en-US" dirty="0">
              <a:latin typeface="Lucida Sans" pitchFamily="34" charset="0"/>
            </a:rPr>
            <a:t>Needs Assessment &amp; Evaluation</a:t>
          </a:r>
        </a:p>
      </dgm:t>
    </dgm:pt>
    <dgm:pt modelId="{DBA3B354-0BF7-4F48-B3B5-997D5552774C}" type="parTrans" cxnId="{00DCBE1F-4FBD-4B2D-81DD-8FD93702E7FA}">
      <dgm:prSet/>
      <dgm:spPr/>
      <dgm:t>
        <a:bodyPr/>
        <a:lstStyle/>
        <a:p>
          <a:endParaRPr lang="en-US"/>
        </a:p>
      </dgm:t>
    </dgm:pt>
    <dgm:pt modelId="{BAD1406A-BA07-47F0-9D12-033D0B8042F7}" type="sibTrans" cxnId="{00DCBE1F-4FBD-4B2D-81DD-8FD93702E7FA}">
      <dgm:prSet/>
      <dgm:spPr/>
      <dgm:t>
        <a:bodyPr/>
        <a:lstStyle/>
        <a:p>
          <a:endParaRPr lang="en-US"/>
        </a:p>
      </dgm:t>
    </dgm:pt>
    <dgm:pt modelId="{D7C82CEC-A035-4642-AD37-782A97A95267}">
      <dgm:prSet phldrT="[Text]" custT="1"/>
      <dgm:spPr/>
      <dgm:t>
        <a:bodyPr/>
        <a:lstStyle/>
        <a:p>
          <a:pPr algn="ctr"/>
          <a:r>
            <a:rPr lang="en-US" sz="2000" b="1" dirty="0"/>
            <a:t>Bidding Stage</a:t>
          </a:r>
        </a:p>
      </dgm:t>
    </dgm:pt>
    <dgm:pt modelId="{9BDD34F7-236E-4E15-820D-59E22877F456}" type="parTrans" cxnId="{EDC86702-8B11-4D47-B9F0-F13A4D508776}">
      <dgm:prSet/>
      <dgm:spPr/>
      <dgm:t>
        <a:bodyPr/>
        <a:lstStyle/>
        <a:p>
          <a:endParaRPr lang="en-US"/>
        </a:p>
      </dgm:t>
    </dgm:pt>
    <dgm:pt modelId="{5CE707DB-DBBA-468E-936F-AEAA42CEFB9F}" type="sibTrans" cxnId="{EDC86702-8B11-4D47-B9F0-F13A4D508776}">
      <dgm:prSet/>
      <dgm:spPr/>
      <dgm:t>
        <a:bodyPr/>
        <a:lstStyle/>
        <a:p>
          <a:endParaRPr lang="en-US"/>
        </a:p>
      </dgm:t>
    </dgm:pt>
    <dgm:pt modelId="{8645F4A9-EFF2-4683-9B86-216CCF27562F}">
      <dgm:prSet phldrT="[Text]"/>
      <dgm:spPr>
        <a:solidFill>
          <a:srgbClr val="99FF99">
            <a:alpha val="90000"/>
          </a:srgbClr>
        </a:solidFill>
      </dgm:spPr>
      <dgm:t>
        <a:bodyPr/>
        <a:lstStyle/>
        <a:p>
          <a:r>
            <a:rPr lang="en-US" dirty="0">
              <a:latin typeface="Lucida Sans" pitchFamily="34" charset="0"/>
            </a:rPr>
            <a:t>Advertisement</a:t>
          </a:r>
        </a:p>
      </dgm:t>
    </dgm:pt>
    <dgm:pt modelId="{58AA6F5D-88D4-457F-9C10-642DFD42BA95}" type="parTrans" cxnId="{A262DAD6-C287-4F33-964D-6AD928E90C9F}">
      <dgm:prSet/>
      <dgm:spPr/>
      <dgm:t>
        <a:bodyPr/>
        <a:lstStyle/>
        <a:p>
          <a:endParaRPr lang="en-US"/>
        </a:p>
      </dgm:t>
    </dgm:pt>
    <dgm:pt modelId="{17D8D02C-B9A9-43B4-800D-7F87829B9D6E}" type="sibTrans" cxnId="{A262DAD6-C287-4F33-964D-6AD928E90C9F}">
      <dgm:prSet/>
      <dgm:spPr/>
      <dgm:t>
        <a:bodyPr/>
        <a:lstStyle/>
        <a:p>
          <a:endParaRPr lang="en-US"/>
        </a:p>
      </dgm:t>
    </dgm:pt>
    <dgm:pt modelId="{21258E44-1CD7-43CD-9306-A39DB9252D25}">
      <dgm:prSet phldrT="[Text]" custT="1"/>
      <dgm:spPr/>
      <dgm:t>
        <a:bodyPr/>
        <a:lstStyle/>
        <a:p>
          <a:pPr algn="ctr"/>
          <a:r>
            <a:rPr lang="en-US" sz="2000" b="1" dirty="0"/>
            <a:t>Post Bid Stage</a:t>
          </a:r>
        </a:p>
      </dgm:t>
    </dgm:pt>
    <dgm:pt modelId="{728C4A7C-6872-4312-8EE4-4024EC774E14}" type="parTrans" cxnId="{F7BF3C72-5CD8-4F4B-94C9-C4255C9F7104}">
      <dgm:prSet/>
      <dgm:spPr/>
      <dgm:t>
        <a:bodyPr/>
        <a:lstStyle/>
        <a:p>
          <a:endParaRPr lang="en-US"/>
        </a:p>
      </dgm:t>
    </dgm:pt>
    <dgm:pt modelId="{8EB99AEB-4282-43F4-8B8C-CE94B7EB51F6}" type="sibTrans" cxnId="{F7BF3C72-5CD8-4F4B-94C9-C4255C9F7104}">
      <dgm:prSet/>
      <dgm:spPr/>
      <dgm:t>
        <a:bodyPr/>
        <a:lstStyle/>
        <a:p>
          <a:endParaRPr lang="en-US"/>
        </a:p>
      </dgm:t>
    </dgm:pt>
    <dgm:pt modelId="{93BDBD5D-3AC3-4D57-B4F6-ED58EFE5F904}">
      <dgm:prSet phldrT="[Text]"/>
      <dgm:spPr>
        <a:solidFill>
          <a:srgbClr val="99FF99">
            <a:alpha val="90000"/>
          </a:srgbClr>
        </a:solidFill>
      </dgm:spPr>
      <dgm:t>
        <a:bodyPr/>
        <a:lstStyle/>
        <a:p>
          <a:r>
            <a:rPr lang="en-US" dirty="0">
              <a:latin typeface="Lucida Sans" pitchFamily="34" charset="0"/>
            </a:rPr>
            <a:t>Award and Signing of Contract</a:t>
          </a:r>
        </a:p>
      </dgm:t>
    </dgm:pt>
    <dgm:pt modelId="{060B1452-E9AE-473A-8B29-435915E5B9E6}" type="parTrans" cxnId="{B6E531F2-A1A7-47D8-8D76-FD15A5F11F8E}">
      <dgm:prSet/>
      <dgm:spPr/>
      <dgm:t>
        <a:bodyPr/>
        <a:lstStyle/>
        <a:p>
          <a:endParaRPr lang="en-US"/>
        </a:p>
      </dgm:t>
    </dgm:pt>
    <dgm:pt modelId="{CAB97889-44FF-4673-8092-16570B3E9FCB}" type="sibTrans" cxnId="{B6E531F2-A1A7-47D8-8D76-FD15A5F11F8E}">
      <dgm:prSet/>
      <dgm:spPr/>
      <dgm:t>
        <a:bodyPr/>
        <a:lstStyle/>
        <a:p>
          <a:endParaRPr lang="en-US"/>
        </a:p>
      </dgm:t>
    </dgm:pt>
    <dgm:pt modelId="{44996593-D3EA-44AB-9397-0FC156E90D25}">
      <dgm:prSet phldrT="[Text]"/>
      <dgm:spPr>
        <a:solidFill>
          <a:srgbClr val="99FF99">
            <a:alpha val="89804"/>
          </a:srgbClr>
        </a:solidFill>
      </dgm:spPr>
      <dgm:t>
        <a:bodyPr/>
        <a:lstStyle/>
        <a:p>
          <a:endParaRPr lang="en-US" dirty="0"/>
        </a:p>
      </dgm:t>
    </dgm:pt>
    <dgm:pt modelId="{24BB69DB-22A6-4493-936A-22AD2CA47C20}" type="parTrans" cxnId="{902F28A4-7180-4EFC-89A8-4D6F97C0B834}">
      <dgm:prSet/>
      <dgm:spPr/>
      <dgm:t>
        <a:bodyPr/>
        <a:lstStyle/>
        <a:p>
          <a:endParaRPr lang="en-US"/>
        </a:p>
      </dgm:t>
    </dgm:pt>
    <dgm:pt modelId="{8457C684-BA58-4355-8638-8CC73BF2A443}" type="sibTrans" cxnId="{902F28A4-7180-4EFC-89A8-4D6F97C0B834}">
      <dgm:prSet/>
      <dgm:spPr/>
      <dgm:t>
        <a:bodyPr/>
        <a:lstStyle/>
        <a:p>
          <a:endParaRPr lang="en-US"/>
        </a:p>
      </dgm:t>
    </dgm:pt>
    <dgm:pt modelId="{365DAA7A-7634-4DB9-8AD2-175299B3BC18}">
      <dgm:prSet phldrT="[Text]"/>
      <dgm:spPr>
        <a:solidFill>
          <a:srgbClr val="99FF99">
            <a:alpha val="89804"/>
          </a:srgbClr>
        </a:solidFill>
      </dgm:spPr>
      <dgm:t>
        <a:bodyPr/>
        <a:lstStyle/>
        <a:p>
          <a:r>
            <a:rPr lang="en-US" dirty="0">
              <a:latin typeface="Lucida Sans" pitchFamily="34" charset="0"/>
            </a:rPr>
            <a:t>Preparation of Bid Documents</a:t>
          </a:r>
        </a:p>
      </dgm:t>
    </dgm:pt>
    <dgm:pt modelId="{01DF1562-9AAF-47FB-B04E-B56899540A26}" type="parTrans" cxnId="{233872D0-F8CE-4610-86C3-0BB6A8A5E2E0}">
      <dgm:prSet/>
      <dgm:spPr/>
      <dgm:t>
        <a:bodyPr/>
        <a:lstStyle/>
        <a:p>
          <a:endParaRPr lang="en-US"/>
        </a:p>
      </dgm:t>
    </dgm:pt>
    <dgm:pt modelId="{BB4A82AF-74B5-480A-9F7A-82C9DF7690E4}" type="sibTrans" cxnId="{233872D0-F8CE-4610-86C3-0BB6A8A5E2E0}">
      <dgm:prSet/>
      <dgm:spPr/>
      <dgm:t>
        <a:bodyPr/>
        <a:lstStyle/>
        <a:p>
          <a:endParaRPr lang="en-US"/>
        </a:p>
      </dgm:t>
    </dgm:pt>
    <dgm:pt modelId="{4B2E09BF-7FE9-4EAE-AF84-CD1FE06E7C77}">
      <dgm:prSet phldrT="[Text]"/>
      <dgm:spPr>
        <a:solidFill>
          <a:srgbClr val="99FF99">
            <a:alpha val="90000"/>
          </a:srgbClr>
        </a:solidFill>
      </dgm:spPr>
      <dgm:t>
        <a:bodyPr/>
        <a:lstStyle/>
        <a:p>
          <a:r>
            <a:rPr lang="en-US" dirty="0">
              <a:latin typeface="Lucida Sans" pitchFamily="34" charset="0"/>
            </a:rPr>
            <a:t>Collection, Submission &amp; Opening of Bids</a:t>
          </a:r>
        </a:p>
      </dgm:t>
    </dgm:pt>
    <dgm:pt modelId="{A3729856-E905-4038-B928-C435BF154E86}" type="parTrans" cxnId="{9EFC7B42-BBFB-406E-BF27-A037764739D5}">
      <dgm:prSet/>
      <dgm:spPr/>
      <dgm:t>
        <a:bodyPr/>
        <a:lstStyle/>
        <a:p>
          <a:endParaRPr lang="en-US"/>
        </a:p>
      </dgm:t>
    </dgm:pt>
    <dgm:pt modelId="{87EB4F03-6839-4BF2-8CBD-23A81CC25A40}" type="sibTrans" cxnId="{9EFC7B42-BBFB-406E-BF27-A037764739D5}">
      <dgm:prSet/>
      <dgm:spPr/>
      <dgm:t>
        <a:bodyPr/>
        <a:lstStyle/>
        <a:p>
          <a:endParaRPr lang="en-US"/>
        </a:p>
      </dgm:t>
    </dgm:pt>
    <dgm:pt modelId="{74D15757-1357-4061-AE3F-40272B23C4EE}">
      <dgm:prSet phldrT="[Text]"/>
      <dgm:spPr>
        <a:solidFill>
          <a:srgbClr val="99FF99">
            <a:alpha val="90000"/>
          </a:srgbClr>
        </a:solidFill>
      </dgm:spPr>
      <dgm:t>
        <a:bodyPr/>
        <a:lstStyle/>
        <a:p>
          <a:r>
            <a:rPr lang="en-US" dirty="0">
              <a:latin typeface="Lucida Sans" pitchFamily="34" charset="0"/>
            </a:rPr>
            <a:t>Evaluation of Bids</a:t>
          </a:r>
        </a:p>
      </dgm:t>
    </dgm:pt>
    <dgm:pt modelId="{6CB1EA51-A2ED-4B7E-A231-317BE397D4ED}" type="parTrans" cxnId="{B0B9FFA8-2C7C-46F6-A757-29BF8F5117CD}">
      <dgm:prSet/>
      <dgm:spPr/>
      <dgm:t>
        <a:bodyPr/>
        <a:lstStyle/>
        <a:p>
          <a:endParaRPr lang="en-US"/>
        </a:p>
      </dgm:t>
    </dgm:pt>
    <dgm:pt modelId="{19F8B4C0-90B1-442F-A43E-E2FFC995B286}" type="sibTrans" cxnId="{B0B9FFA8-2C7C-46F6-A757-29BF8F5117CD}">
      <dgm:prSet/>
      <dgm:spPr/>
      <dgm:t>
        <a:bodyPr/>
        <a:lstStyle/>
        <a:p>
          <a:endParaRPr lang="en-US"/>
        </a:p>
      </dgm:t>
    </dgm:pt>
    <dgm:pt modelId="{C6E034BA-576F-44FA-A2BE-581F69370CBB}">
      <dgm:prSet phldrT="[Text]"/>
      <dgm:spPr>
        <a:solidFill>
          <a:srgbClr val="99FF99">
            <a:alpha val="90000"/>
          </a:srgbClr>
        </a:solidFill>
      </dgm:spPr>
      <dgm:t>
        <a:bodyPr/>
        <a:lstStyle/>
        <a:p>
          <a:r>
            <a:rPr lang="en-US" dirty="0">
              <a:latin typeface="Lucida Sans" pitchFamily="34" charset="0"/>
            </a:rPr>
            <a:t>Contract Administration/ Management</a:t>
          </a:r>
        </a:p>
      </dgm:t>
    </dgm:pt>
    <dgm:pt modelId="{A679D27A-9F5B-4146-A4AC-DB3C35156700}" type="parTrans" cxnId="{A1907E2C-E25A-4A12-8DD4-71FB4774A96F}">
      <dgm:prSet/>
      <dgm:spPr/>
      <dgm:t>
        <a:bodyPr/>
        <a:lstStyle/>
        <a:p>
          <a:endParaRPr lang="en-US"/>
        </a:p>
      </dgm:t>
    </dgm:pt>
    <dgm:pt modelId="{63904989-F971-439D-97A0-F37DE805DF47}" type="sibTrans" cxnId="{A1907E2C-E25A-4A12-8DD4-71FB4774A96F}">
      <dgm:prSet/>
      <dgm:spPr/>
      <dgm:t>
        <a:bodyPr/>
        <a:lstStyle/>
        <a:p>
          <a:endParaRPr lang="en-US"/>
        </a:p>
      </dgm:t>
    </dgm:pt>
    <dgm:pt modelId="{C34C5A1B-9BB1-48E4-AEB6-3947BD69CAB5}">
      <dgm:prSet phldrT="[Text]"/>
      <dgm:spPr>
        <a:solidFill>
          <a:srgbClr val="99FF99">
            <a:alpha val="90000"/>
          </a:srgbClr>
        </a:solidFill>
      </dgm:spPr>
      <dgm:t>
        <a:bodyPr/>
        <a:lstStyle/>
        <a:p>
          <a:r>
            <a:rPr lang="en-US" dirty="0">
              <a:latin typeface="Lucida Sans" pitchFamily="34" charset="0"/>
            </a:rPr>
            <a:t>Writing the Evaluation Report</a:t>
          </a:r>
        </a:p>
      </dgm:t>
    </dgm:pt>
    <dgm:pt modelId="{B24477CD-1797-42AA-BD3B-661D897A7790}" type="parTrans" cxnId="{E0BBCC0A-E262-49D5-98B4-061F8D44AC8B}">
      <dgm:prSet/>
      <dgm:spPr/>
      <dgm:t>
        <a:bodyPr/>
        <a:lstStyle/>
        <a:p>
          <a:endParaRPr lang="en-US"/>
        </a:p>
      </dgm:t>
    </dgm:pt>
    <dgm:pt modelId="{0F29F232-E69A-48BF-BA3C-8D373940F773}" type="sibTrans" cxnId="{E0BBCC0A-E262-49D5-98B4-061F8D44AC8B}">
      <dgm:prSet/>
      <dgm:spPr/>
      <dgm:t>
        <a:bodyPr/>
        <a:lstStyle/>
        <a:p>
          <a:endParaRPr lang="en-US"/>
        </a:p>
      </dgm:t>
    </dgm:pt>
    <dgm:pt modelId="{8B02424D-F900-477B-BC5B-26267782FC43}">
      <dgm:prSet phldrT="[Text]"/>
      <dgm:spPr>
        <a:solidFill>
          <a:srgbClr val="99FF99">
            <a:alpha val="90000"/>
          </a:srgbClr>
        </a:solidFill>
      </dgm:spPr>
      <dgm:t>
        <a:bodyPr/>
        <a:lstStyle/>
        <a:p>
          <a:r>
            <a:rPr lang="en-US" dirty="0">
              <a:latin typeface="Lucida Sans" pitchFamily="34" charset="0"/>
            </a:rPr>
            <a:t>Approval /”No Objection”</a:t>
          </a:r>
        </a:p>
      </dgm:t>
    </dgm:pt>
    <dgm:pt modelId="{07415EA6-1A2D-4D17-811D-CE779628F623}" type="parTrans" cxnId="{286120FB-1B48-40E8-AAB8-81411067B9C1}">
      <dgm:prSet/>
      <dgm:spPr/>
      <dgm:t>
        <a:bodyPr/>
        <a:lstStyle/>
        <a:p>
          <a:endParaRPr lang="en-US"/>
        </a:p>
      </dgm:t>
    </dgm:pt>
    <dgm:pt modelId="{1C3C1FCF-9A93-4E12-B62B-BF57D52D13E9}" type="sibTrans" cxnId="{286120FB-1B48-40E8-AAB8-81411067B9C1}">
      <dgm:prSet/>
      <dgm:spPr/>
      <dgm:t>
        <a:bodyPr/>
        <a:lstStyle/>
        <a:p>
          <a:endParaRPr lang="en-US"/>
        </a:p>
      </dgm:t>
    </dgm:pt>
    <dgm:pt modelId="{7A496D18-C54C-4FE8-9180-42430DD5DD6E}">
      <dgm:prSet phldrT="[Text]"/>
      <dgm:spPr>
        <a:solidFill>
          <a:srgbClr val="99FF99">
            <a:alpha val="89804"/>
          </a:srgbClr>
        </a:solidFill>
      </dgm:spPr>
      <dgm:t>
        <a:bodyPr/>
        <a:lstStyle/>
        <a:p>
          <a:r>
            <a:rPr lang="en-US" dirty="0">
              <a:latin typeface="Lucida Sans" pitchFamily="34" charset="0"/>
            </a:rPr>
            <a:t>Market surveys/ In-House Estimates</a:t>
          </a:r>
        </a:p>
      </dgm:t>
    </dgm:pt>
    <dgm:pt modelId="{93BD7A6B-5750-493A-8741-9B5AF04AB4E8}" type="parTrans" cxnId="{1CDA50C6-32D4-4D4D-A7CE-DFFB3DADA360}">
      <dgm:prSet/>
      <dgm:spPr/>
      <dgm:t>
        <a:bodyPr/>
        <a:lstStyle/>
        <a:p>
          <a:endParaRPr lang="en-US"/>
        </a:p>
      </dgm:t>
    </dgm:pt>
    <dgm:pt modelId="{CCA794C5-4524-4C69-AB90-7FCCE7CA7754}" type="sibTrans" cxnId="{1CDA50C6-32D4-4D4D-A7CE-DFFB3DADA360}">
      <dgm:prSet/>
      <dgm:spPr/>
      <dgm:t>
        <a:bodyPr/>
        <a:lstStyle/>
        <a:p>
          <a:endParaRPr lang="en-US"/>
        </a:p>
      </dgm:t>
    </dgm:pt>
    <dgm:pt modelId="{F828E443-05AA-4CC2-94B6-2F22CCF86D56}">
      <dgm:prSet phldrT="[Text]"/>
      <dgm:spPr>
        <a:solidFill>
          <a:srgbClr val="99FF99">
            <a:alpha val="89804"/>
          </a:srgbClr>
        </a:solidFill>
      </dgm:spPr>
      <dgm:t>
        <a:bodyPr/>
        <a:lstStyle/>
        <a:p>
          <a:r>
            <a:rPr lang="en-US" dirty="0">
              <a:latin typeface="Lucida Sans" pitchFamily="34" charset="0"/>
            </a:rPr>
            <a:t>Provision of funding</a:t>
          </a:r>
        </a:p>
      </dgm:t>
    </dgm:pt>
    <dgm:pt modelId="{37F23778-E27B-4FFC-BAF4-7B9F3C1C0AA0}" type="parTrans" cxnId="{B383CBAD-9E28-472B-80DC-C2A3D2FE7293}">
      <dgm:prSet/>
      <dgm:spPr/>
      <dgm:t>
        <a:bodyPr/>
        <a:lstStyle/>
        <a:p>
          <a:endParaRPr lang="en-US"/>
        </a:p>
      </dgm:t>
    </dgm:pt>
    <dgm:pt modelId="{E0D57F15-3643-4771-8EE8-970A7F8ADB22}" type="sibTrans" cxnId="{B383CBAD-9E28-472B-80DC-C2A3D2FE7293}">
      <dgm:prSet/>
      <dgm:spPr/>
      <dgm:t>
        <a:bodyPr/>
        <a:lstStyle/>
        <a:p>
          <a:endParaRPr lang="en-US"/>
        </a:p>
      </dgm:t>
    </dgm:pt>
    <dgm:pt modelId="{E2907946-AA4F-4E27-B20A-93670A886971}">
      <dgm:prSet phldrT="[Text]"/>
      <dgm:spPr>
        <a:solidFill>
          <a:srgbClr val="99FF99">
            <a:alpha val="89804"/>
          </a:srgbClr>
        </a:solidFill>
      </dgm:spPr>
      <dgm:t>
        <a:bodyPr/>
        <a:lstStyle/>
        <a:p>
          <a:r>
            <a:rPr lang="en-US" dirty="0">
              <a:latin typeface="Lucida Sans" pitchFamily="34" charset="0"/>
            </a:rPr>
            <a:t>Selecting procurement method</a:t>
          </a:r>
        </a:p>
      </dgm:t>
    </dgm:pt>
    <dgm:pt modelId="{C1195525-F26D-48B6-A73E-CA3908C98C54}" type="parTrans" cxnId="{3CD407C1-2BB2-4E79-AA34-FCBE3AE960AD}">
      <dgm:prSet/>
      <dgm:spPr/>
      <dgm:t>
        <a:bodyPr/>
        <a:lstStyle/>
        <a:p>
          <a:endParaRPr lang="en-US"/>
        </a:p>
      </dgm:t>
    </dgm:pt>
    <dgm:pt modelId="{73EA2510-241D-40A3-97FB-ACF01D789604}" type="sibTrans" cxnId="{3CD407C1-2BB2-4E79-AA34-FCBE3AE960AD}">
      <dgm:prSet/>
      <dgm:spPr/>
      <dgm:t>
        <a:bodyPr/>
        <a:lstStyle/>
        <a:p>
          <a:endParaRPr lang="en-US"/>
        </a:p>
      </dgm:t>
    </dgm:pt>
    <dgm:pt modelId="{99FA011A-56D9-4EEF-9122-D12960032B01}">
      <dgm:prSet phldrT="[Text]"/>
      <dgm:spPr>
        <a:solidFill>
          <a:srgbClr val="99FF99">
            <a:alpha val="90000"/>
          </a:srgbClr>
        </a:solidFill>
      </dgm:spPr>
      <dgm:t>
        <a:bodyPr/>
        <a:lstStyle/>
        <a:p>
          <a:r>
            <a:rPr lang="en-US" dirty="0">
              <a:latin typeface="Lucida Sans" pitchFamily="34" charset="0"/>
            </a:rPr>
            <a:t>Project Commissioning</a:t>
          </a:r>
        </a:p>
      </dgm:t>
    </dgm:pt>
    <dgm:pt modelId="{5079F14F-3ADB-4B6C-A656-ABB48DC42BBD}" type="parTrans" cxnId="{9DC2DE34-55B1-4A5C-81CF-6780569B7093}">
      <dgm:prSet/>
      <dgm:spPr/>
      <dgm:t>
        <a:bodyPr/>
        <a:lstStyle/>
        <a:p>
          <a:endParaRPr lang="en-US"/>
        </a:p>
      </dgm:t>
    </dgm:pt>
    <dgm:pt modelId="{B71D5E5C-D765-4762-B13D-57CE2B25CE0A}" type="sibTrans" cxnId="{9DC2DE34-55B1-4A5C-81CF-6780569B7093}">
      <dgm:prSet/>
      <dgm:spPr/>
      <dgm:t>
        <a:bodyPr/>
        <a:lstStyle/>
        <a:p>
          <a:endParaRPr lang="en-US"/>
        </a:p>
      </dgm:t>
    </dgm:pt>
    <dgm:pt modelId="{BAAB42FE-FF15-4C3B-AAE1-2A305CAB9DD5}" type="pres">
      <dgm:prSet presAssocID="{FCAC46C0-F625-47A3-AEC2-272D01DB4294}" presName="linearFlow" presStyleCnt="0">
        <dgm:presLayoutVars>
          <dgm:dir/>
          <dgm:animLvl val="lvl"/>
          <dgm:resizeHandles val="exact"/>
        </dgm:presLayoutVars>
      </dgm:prSet>
      <dgm:spPr/>
      <dgm:t>
        <a:bodyPr/>
        <a:lstStyle/>
        <a:p>
          <a:endParaRPr lang="en-US"/>
        </a:p>
      </dgm:t>
    </dgm:pt>
    <dgm:pt modelId="{278DD6DC-1C01-4F26-ADD6-AD7B9D9A4037}" type="pres">
      <dgm:prSet presAssocID="{70DC1FB9-B06A-46FA-999D-351FD298DCB8}" presName="composite" presStyleCnt="0"/>
      <dgm:spPr/>
    </dgm:pt>
    <dgm:pt modelId="{744C7403-66DB-4FE7-B987-A09D432BACA8}" type="pres">
      <dgm:prSet presAssocID="{70DC1FB9-B06A-46FA-999D-351FD298DCB8}" presName="parTx" presStyleLbl="node1" presStyleIdx="0" presStyleCnt="3">
        <dgm:presLayoutVars>
          <dgm:chMax val="0"/>
          <dgm:chPref val="0"/>
          <dgm:bulletEnabled val="1"/>
        </dgm:presLayoutVars>
      </dgm:prSet>
      <dgm:spPr/>
      <dgm:t>
        <a:bodyPr/>
        <a:lstStyle/>
        <a:p>
          <a:endParaRPr lang="en-US"/>
        </a:p>
      </dgm:t>
    </dgm:pt>
    <dgm:pt modelId="{83D13F52-D23B-4288-AAFB-21EC34D214C1}" type="pres">
      <dgm:prSet presAssocID="{70DC1FB9-B06A-46FA-999D-351FD298DCB8}" presName="parSh" presStyleLbl="node1" presStyleIdx="0" presStyleCnt="3" custLinFactNeighborX="4032" custLinFactNeighborY="-6674"/>
      <dgm:spPr/>
      <dgm:t>
        <a:bodyPr/>
        <a:lstStyle/>
        <a:p>
          <a:endParaRPr lang="en-US"/>
        </a:p>
      </dgm:t>
    </dgm:pt>
    <dgm:pt modelId="{631A2986-8646-4D6B-A792-0CC4049095A2}" type="pres">
      <dgm:prSet presAssocID="{70DC1FB9-B06A-46FA-999D-351FD298DCB8}" presName="desTx" presStyleLbl="fgAcc1" presStyleIdx="0" presStyleCnt="3" custScaleX="105207">
        <dgm:presLayoutVars>
          <dgm:bulletEnabled val="1"/>
        </dgm:presLayoutVars>
      </dgm:prSet>
      <dgm:spPr/>
      <dgm:t>
        <a:bodyPr/>
        <a:lstStyle/>
        <a:p>
          <a:endParaRPr lang="en-US"/>
        </a:p>
      </dgm:t>
    </dgm:pt>
    <dgm:pt modelId="{863A650F-A1BE-4DAF-B5CE-AC1EC33AD25B}" type="pres">
      <dgm:prSet presAssocID="{41A20285-1587-446A-8495-7796A43B1B32}" presName="sibTrans" presStyleLbl="sibTrans2D1" presStyleIdx="0" presStyleCnt="2"/>
      <dgm:spPr/>
      <dgm:t>
        <a:bodyPr/>
        <a:lstStyle/>
        <a:p>
          <a:endParaRPr lang="en-US"/>
        </a:p>
      </dgm:t>
    </dgm:pt>
    <dgm:pt modelId="{CF900700-B565-4CA8-92D7-8122891A28B3}" type="pres">
      <dgm:prSet presAssocID="{41A20285-1587-446A-8495-7796A43B1B32}" presName="connTx" presStyleLbl="sibTrans2D1" presStyleIdx="0" presStyleCnt="2"/>
      <dgm:spPr/>
      <dgm:t>
        <a:bodyPr/>
        <a:lstStyle/>
        <a:p>
          <a:endParaRPr lang="en-US"/>
        </a:p>
      </dgm:t>
    </dgm:pt>
    <dgm:pt modelId="{A312E23F-EEEE-48C3-B522-60D13FFB42B9}" type="pres">
      <dgm:prSet presAssocID="{D7C82CEC-A035-4642-AD37-782A97A95267}" presName="composite" presStyleCnt="0"/>
      <dgm:spPr/>
    </dgm:pt>
    <dgm:pt modelId="{09FA040F-AAE6-4EE3-B645-184A738BFDAA}" type="pres">
      <dgm:prSet presAssocID="{D7C82CEC-A035-4642-AD37-782A97A95267}" presName="parTx" presStyleLbl="node1" presStyleIdx="0" presStyleCnt="3">
        <dgm:presLayoutVars>
          <dgm:chMax val="0"/>
          <dgm:chPref val="0"/>
          <dgm:bulletEnabled val="1"/>
        </dgm:presLayoutVars>
      </dgm:prSet>
      <dgm:spPr/>
      <dgm:t>
        <a:bodyPr/>
        <a:lstStyle/>
        <a:p>
          <a:endParaRPr lang="en-US"/>
        </a:p>
      </dgm:t>
    </dgm:pt>
    <dgm:pt modelId="{0AC6D0D3-BED3-419B-B88E-ADBC282BFEE5}" type="pres">
      <dgm:prSet presAssocID="{D7C82CEC-A035-4642-AD37-782A97A95267}" presName="parSh" presStyleLbl="node1" presStyleIdx="1" presStyleCnt="3"/>
      <dgm:spPr/>
      <dgm:t>
        <a:bodyPr/>
        <a:lstStyle/>
        <a:p>
          <a:endParaRPr lang="en-US"/>
        </a:p>
      </dgm:t>
    </dgm:pt>
    <dgm:pt modelId="{A20A31E1-DCCA-477C-AB61-B649B160958F}" type="pres">
      <dgm:prSet presAssocID="{D7C82CEC-A035-4642-AD37-782A97A95267}" presName="desTx" presStyleLbl="fgAcc1" presStyleIdx="1" presStyleCnt="3">
        <dgm:presLayoutVars>
          <dgm:bulletEnabled val="1"/>
        </dgm:presLayoutVars>
      </dgm:prSet>
      <dgm:spPr/>
      <dgm:t>
        <a:bodyPr/>
        <a:lstStyle/>
        <a:p>
          <a:endParaRPr lang="en-US"/>
        </a:p>
      </dgm:t>
    </dgm:pt>
    <dgm:pt modelId="{DACE093D-194A-4F82-A063-854D64B7B69F}" type="pres">
      <dgm:prSet presAssocID="{5CE707DB-DBBA-468E-936F-AEAA42CEFB9F}" presName="sibTrans" presStyleLbl="sibTrans2D1" presStyleIdx="1" presStyleCnt="2"/>
      <dgm:spPr/>
      <dgm:t>
        <a:bodyPr/>
        <a:lstStyle/>
        <a:p>
          <a:endParaRPr lang="en-US"/>
        </a:p>
      </dgm:t>
    </dgm:pt>
    <dgm:pt modelId="{DCAFA845-7B3A-4D04-BA2A-3B2C392233E8}" type="pres">
      <dgm:prSet presAssocID="{5CE707DB-DBBA-468E-936F-AEAA42CEFB9F}" presName="connTx" presStyleLbl="sibTrans2D1" presStyleIdx="1" presStyleCnt="2"/>
      <dgm:spPr/>
      <dgm:t>
        <a:bodyPr/>
        <a:lstStyle/>
        <a:p>
          <a:endParaRPr lang="en-US"/>
        </a:p>
      </dgm:t>
    </dgm:pt>
    <dgm:pt modelId="{A4F191AD-0DFD-4118-B964-EFB43EC862D5}" type="pres">
      <dgm:prSet presAssocID="{21258E44-1CD7-43CD-9306-A39DB9252D25}" presName="composite" presStyleCnt="0"/>
      <dgm:spPr/>
    </dgm:pt>
    <dgm:pt modelId="{8224D491-3969-48FA-A0C9-DD90E97D376C}" type="pres">
      <dgm:prSet presAssocID="{21258E44-1CD7-43CD-9306-A39DB9252D25}" presName="parTx" presStyleLbl="node1" presStyleIdx="1" presStyleCnt="3">
        <dgm:presLayoutVars>
          <dgm:chMax val="0"/>
          <dgm:chPref val="0"/>
          <dgm:bulletEnabled val="1"/>
        </dgm:presLayoutVars>
      </dgm:prSet>
      <dgm:spPr/>
      <dgm:t>
        <a:bodyPr/>
        <a:lstStyle/>
        <a:p>
          <a:endParaRPr lang="en-US"/>
        </a:p>
      </dgm:t>
    </dgm:pt>
    <dgm:pt modelId="{5C1A43AA-4E86-45A5-BDAC-B143D3E6447C}" type="pres">
      <dgm:prSet presAssocID="{21258E44-1CD7-43CD-9306-A39DB9252D25}" presName="parSh" presStyleLbl="node1" presStyleIdx="2" presStyleCnt="3"/>
      <dgm:spPr/>
      <dgm:t>
        <a:bodyPr/>
        <a:lstStyle/>
        <a:p>
          <a:endParaRPr lang="en-US"/>
        </a:p>
      </dgm:t>
    </dgm:pt>
    <dgm:pt modelId="{4196EA29-39F2-40CD-A208-E13A79ECB32E}" type="pres">
      <dgm:prSet presAssocID="{21258E44-1CD7-43CD-9306-A39DB9252D25}" presName="desTx" presStyleLbl="fgAcc1" presStyleIdx="2" presStyleCnt="3">
        <dgm:presLayoutVars>
          <dgm:bulletEnabled val="1"/>
        </dgm:presLayoutVars>
      </dgm:prSet>
      <dgm:spPr/>
      <dgm:t>
        <a:bodyPr/>
        <a:lstStyle/>
        <a:p>
          <a:endParaRPr lang="en-US"/>
        </a:p>
      </dgm:t>
    </dgm:pt>
  </dgm:ptLst>
  <dgm:cxnLst>
    <dgm:cxn modelId="{09A4CB37-4BCC-40B3-8FBE-AABAA18DCBB7}" type="presOf" srcId="{70DC1FB9-B06A-46FA-999D-351FD298DCB8}" destId="{744C7403-66DB-4FE7-B987-A09D432BACA8}" srcOrd="0" destOrd="0" presId="urn:microsoft.com/office/officeart/2005/8/layout/process3"/>
    <dgm:cxn modelId="{1F11D6F1-85E4-4F68-9933-D8CD637D4FB8}" type="presOf" srcId="{D7C82CEC-A035-4642-AD37-782A97A95267}" destId="{09FA040F-AAE6-4EE3-B645-184A738BFDAA}" srcOrd="0" destOrd="0" presId="urn:microsoft.com/office/officeart/2005/8/layout/process3"/>
    <dgm:cxn modelId="{05B5C121-C3E4-4F55-BA38-00B95C2966D9}" type="presOf" srcId="{C34C5A1B-9BB1-48E4-AEB6-3947BD69CAB5}" destId="{A20A31E1-DCCA-477C-AB61-B649B160958F}" srcOrd="0" destOrd="3" presId="urn:microsoft.com/office/officeart/2005/8/layout/process3"/>
    <dgm:cxn modelId="{97F3558E-2455-4A12-BDA8-03CD811C59A0}" type="presOf" srcId="{CFB91321-BC06-4104-AE2B-E3ACDF7D1B9E}" destId="{631A2986-8646-4D6B-A792-0CC4049095A2}" srcOrd="0" destOrd="0" presId="urn:microsoft.com/office/officeart/2005/8/layout/process3"/>
    <dgm:cxn modelId="{B140251E-669B-470F-A0FE-10818C26F4FD}" type="presOf" srcId="{E2907946-AA4F-4E27-B20A-93670A886971}" destId="{631A2986-8646-4D6B-A792-0CC4049095A2}" srcOrd="0" destOrd="3" presId="urn:microsoft.com/office/officeart/2005/8/layout/process3"/>
    <dgm:cxn modelId="{3CC214C7-028A-49A7-9CD2-50DF280A3700}" type="presOf" srcId="{44996593-D3EA-44AB-9397-0FC156E90D25}" destId="{631A2986-8646-4D6B-A792-0CC4049095A2}" srcOrd="0" destOrd="5" presId="urn:microsoft.com/office/officeart/2005/8/layout/process3"/>
    <dgm:cxn modelId="{B383CBAD-9E28-472B-80DC-C2A3D2FE7293}" srcId="{70DC1FB9-B06A-46FA-999D-351FD298DCB8}" destId="{F828E443-05AA-4CC2-94B6-2F22CCF86D56}" srcOrd="2" destOrd="0" parTransId="{37F23778-E27B-4FFC-BAF4-7B9F3C1C0AA0}" sibTransId="{E0D57F15-3643-4771-8EE8-970A7F8ADB22}"/>
    <dgm:cxn modelId="{8A090500-B9D8-444D-936E-FC7AE4B297CD}" type="presOf" srcId="{41A20285-1587-446A-8495-7796A43B1B32}" destId="{CF900700-B565-4CA8-92D7-8122891A28B3}" srcOrd="1" destOrd="0" presId="urn:microsoft.com/office/officeart/2005/8/layout/process3"/>
    <dgm:cxn modelId="{9EFC7B42-BBFB-406E-BF27-A037764739D5}" srcId="{D7C82CEC-A035-4642-AD37-782A97A95267}" destId="{4B2E09BF-7FE9-4EAE-AF84-CD1FE06E7C77}" srcOrd="1" destOrd="0" parTransId="{A3729856-E905-4038-B928-C435BF154E86}" sibTransId="{87EB4F03-6839-4BF2-8CBD-23A81CC25A40}"/>
    <dgm:cxn modelId="{CCF5E9D8-FAB6-407E-830C-B6874337471A}" type="presOf" srcId="{365DAA7A-7634-4DB9-8AD2-175299B3BC18}" destId="{631A2986-8646-4D6B-A792-0CC4049095A2}" srcOrd="0" destOrd="4" presId="urn:microsoft.com/office/officeart/2005/8/layout/process3"/>
    <dgm:cxn modelId="{902F28A4-7180-4EFC-89A8-4D6F97C0B834}" srcId="{70DC1FB9-B06A-46FA-999D-351FD298DCB8}" destId="{44996593-D3EA-44AB-9397-0FC156E90D25}" srcOrd="5" destOrd="0" parTransId="{24BB69DB-22A6-4493-936A-22AD2CA47C20}" sibTransId="{8457C684-BA58-4355-8638-8CC73BF2A443}"/>
    <dgm:cxn modelId="{DD57FFB3-827E-48DC-9B30-86EDE307D27D}" type="presOf" srcId="{41A20285-1587-446A-8495-7796A43B1B32}" destId="{863A650F-A1BE-4DAF-B5CE-AC1EC33AD25B}" srcOrd="0" destOrd="0" presId="urn:microsoft.com/office/officeart/2005/8/layout/process3"/>
    <dgm:cxn modelId="{C9F1D9A8-E2E7-42FC-835F-2695AEDC177D}" type="presOf" srcId="{7A496D18-C54C-4FE8-9180-42430DD5DD6E}" destId="{631A2986-8646-4D6B-A792-0CC4049095A2}" srcOrd="0" destOrd="1" presId="urn:microsoft.com/office/officeart/2005/8/layout/process3"/>
    <dgm:cxn modelId="{BEF6375B-B863-4464-9734-32A95A1F2D26}" type="presOf" srcId="{C6E034BA-576F-44FA-A2BE-581F69370CBB}" destId="{4196EA29-39F2-40CD-A208-E13A79ECB32E}" srcOrd="0" destOrd="1" presId="urn:microsoft.com/office/officeart/2005/8/layout/process3"/>
    <dgm:cxn modelId="{7FD1F0A3-2592-48CF-A9A6-57C4EC23AFD6}" type="presOf" srcId="{70DC1FB9-B06A-46FA-999D-351FD298DCB8}" destId="{83D13F52-D23B-4288-AAFB-21EC34D214C1}" srcOrd="1" destOrd="0" presId="urn:microsoft.com/office/officeart/2005/8/layout/process3"/>
    <dgm:cxn modelId="{267FD4F9-B9FD-4DB8-A2B3-6DF07BC3F56E}" type="presOf" srcId="{D7C82CEC-A035-4642-AD37-782A97A95267}" destId="{0AC6D0D3-BED3-419B-B88E-ADBC282BFEE5}" srcOrd="1" destOrd="0" presId="urn:microsoft.com/office/officeart/2005/8/layout/process3"/>
    <dgm:cxn modelId="{1CDA50C6-32D4-4D4D-A7CE-DFFB3DADA360}" srcId="{70DC1FB9-B06A-46FA-999D-351FD298DCB8}" destId="{7A496D18-C54C-4FE8-9180-42430DD5DD6E}" srcOrd="1" destOrd="0" parTransId="{93BD7A6B-5750-493A-8741-9B5AF04AB4E8}" sibTransId="{CCA794C5-4524-4C69-AB90-7FCCE7CA7754}"/>
    <dgm:cxn modelId="{6B6EBD84-620C-4F5E-94C9-0963EB5A1A0E}" srcId="{FCAC46C0-F625-47A3-AEC2-272D01DB4294}" destId="{70DC1FB9-B06A-46FA-999D-351FD298DCB8}" srcOrd="0" destOrd="0" parTransId="{A15C8A37-0590-44A2-A6C5-EDDB728D0D4A}" sibTransId="{41A20285-1587-446A-8495-7796A43B1B32}"/>
    <dgm:cxn modelId="{B0B9FFA8-2C7C-46F6-A757-29BF8F5117CD}" srcId="{D7C82CEC-A035-4642-AD37-782A97A95267}" destId="{74D15757-1357-4061-AE3F-40272B23C4EE}" srcOrd="2" destOrd="0" parTransId="{6CB1EA51-A2ED-4B7E-A231-317BE397D4ED}" sibTransId="{19F8B4C0-90B1-442F-A43E-E2FFC995B286}"/>
    <dgm:cxn modelId="{180A1B48-6FC0-420E-ABCE-AA3719E1A9C7}" type="presOf" srcId="{5CE707DB-DBBA-468E-936F-AEAA42CEFB9F}" destId="{DCAFA845-7B3A-4D04-BA2A-3B2C392233E8}" srcOrd="1" destOrd="0" presId="urn:microsoft.com/office/officeart/2005/8/layout/process3"/>
    <dgm:cxn modelId="{19BF08D9-7264-41AA-9C11-AB209255948B}" type="presOf" srcId="{21258E44-1CD7-43CD-9306-A39DB9252D25}" destId="{5C1A43AA-4E86-45A5-BDAC-B143D3E6447C}" srcOrd="1" destOrd="0" presId="urn:microsoft.com/office/officeart/2005/8/layout/process3"/>
    <dgm:cxn modelId="{F7B198DE-A5E4-4B8F-838E-48DE052619BA}" type="presOf" srcId="{F828E443-05AA-4CC2-94B6-2F22CCF86D56}" destId="{631A2986-8646-4D6B-A792-0CC4049095A2}" srcOrd="0" destOrd="2" presId="urn:microsoft.com/office/officeart/2005/8/layout/process3"/>
    <dgm:cxn modelId="{B6E531F2-A1A7-47D8-8D76-FD15A5F11F8E}" srcId="{21258E44-1CD7-43CD-9306-A39DB9252D25}" destId="{93BDBD5D-3AC3-4D57-B4F6-ED58EFE5F904}" srcOrd="0" destOrd="0" parTransId="{060B1452-E9AE-473A-8B29-435915E5B9E6}" sibTransId="{CAB97889-44FF-4673-8092-16570B3E9FCB}"/>
    <dgm:cxn modelId="{EDC86702-8B11-4D47-B9F0-F13A4D508776}" srcId="{FCAC46C0-F625-47A3-AEC2-272D01DB4294}" destId="{D7C82CEC-A035-4642-AD37-782A97A95267}" srcOrd="1" destOrd="0" parTransId="{9BDD34F7-236E-4E15-820D-59E22877F456}" sibTransId="{5CE707DB-DBBA-468E-936F-AEAA42CEFB9F}"/>
    <dgm:cxn modelId="{A262DAD6-C287-4F33-964D-6AD928E90C9F}" srcId="{D7C82CEC-A035-4642-AD37-782A97A95267}" destId="{8645F4A9-EFF2-4683-9B86-216CCF27562F}" srcOrd="0" destOrd="0" parTransId="{58AA6F5D-88D4-457F-9C10-642DFD42BA95}" sibTransId="{17D8D02C-B9A9-43B4-800D-7F87829B9D6E}"/>
    <dgm:cxn modelId="{A1907E2C-E25A-4A12-8DD4-71FB4774A96F}" srcId="{21258E44-1CD7-43CD-9306-A39DB9252D25}" destId="{C6E034BA-576F-44FA-A2BE-581F69370CBB}" srcOrd="1" destOrd="0" parTransId="{A679D27A-9F5B-4146-A4AC-DB3C35156700}" sibTransId="{63904989-F971-439D-97A0-F37DE805DF47}"/>
    <dgm:cxn modelId="{84B478F5-76E9-4B88-A43C-50D1B38DCDAF}" type="presOf" srcId="{FCAC46C0-F625-47A3-AEC2-272D01DB4294}" destId="{BAAB42FE-FF15-4C3B-AAE1-2A305CAB9DD5}" srcOrd="0" destOrd="0" presId="urn:microsoft.com/office/officeart/2005/8/layout/process3"/>
    <dgm:cxn modelId="{DD97D4E7-0790-4E0C-8C74-498892444536}" type="presOf" srcId="{99FA011A-56D9-4EEF-9122-D12960032B01}" destId="{4196EA29-39F2-40CD-A208-E13A79ECB32E}" srcOrd="0" destOrd="2" presId="urn:microsoft.com/office/officeart/2005/8/layout/process3"/>
    <dgm:cxn modelId="{E0BBCC0A-E262-49D5-98B4-061F8D44AC8B}" srcId="{D7C82CEC-A035-4642-AD37-782A97A95267}" destId="{C34C5A1B-9BB1-48E4-AEB6-3947BD69CAB5}" srcOrd="3" destOrd="0" parTransId="{B24477CD-1797-42AA-BD3B-661D897A7790}" sibTransId="{0F29F232-E69A-48BF-BA3C-8D373940F773}"/>
    <dgm:cxn modelId="{9DC2DE34-55B1-4A5C-81CF-6780569B7093}" srcId="{21258E44-1CD7-43CD-9306-A39DB9252D25}" destId="{99FA011A-56D9-4EEF-9122-D12960032B01}" srcOrd="2" destOrd="0" parTransId="{5079F14F-3ADB-4B6C-A656-ABB48DC42BBD}" sibTransId="{B71D5E5C-D765-4762-B13D-57CE2B25CE0A}"/>
    <dgm:cxn modelId="{EF8CFADC-6A35-4183-A41A-32493ADC8E63}" type="presOf" srcId="{8B02424D-F900-477B-BC5B-26267782FC43}" destId="{A20A31E1-DCCA-477C-AB61-B649B160958F}" srcOrd="0" destOrd="4" presId="urn:microsoft.com/office/officeart/2005/8/layout/process3"/>
    <dgm:cxn modelId="{E2DC46EE-0AE2-4AC4-86BD-11E4FD041DD3}" type="presOf" srcId="{8645F4A9-EFF2-4683-9B86-216CCF27562F}" destId="{A20A31E1-DCCA-477C-AB61-B649B160958F}" srcOrd="0" destOrd="0" presId="urn:microsoft.com/office/officeart/2005/8/layout/process3"/>
    <dgm:cxn modelId="{626663A8-652D-45DC-BDE5-D321E986B3F3}" type="presOf" srcId="{93BDBD5D-3AC3-4D57-B4F6-ED58EFE5F904}" destId="{4196EA29-39F2-40CD-A208-E13A79ECB32E}" srcOrd="0" destOrd="0" presId="urn:microsoft.com/office/officeart/2005/8/layout/process3"/>
    <dgm:cxn modelId="{286120FB-1B48-40E8-AAB8-81411067B9C1}" srcId="{D7C82CEC-A035-4642-AD37-782A97A95267}" destId="{8B02424D-F900-477B-BC5B-26267782FC43}" srcOrd="4" destOrd="0" parTransId="{07415EA6-1A2D-4D17-811D-CE779628F623}" sibTransId="{1C3C1FCF-9A93-4E12-B62B-BF57D52D13E9}"/>
    <dgm:cxn modelId="{F7BF3C72-5CD8-4F4B-94C9-C4255C9F7104}" srcId="{FCAC46C0-F625-47A3-AEC2-272D01DB4294}" destId="{21258E44-1CD7-43CD-9306-A39DB9252D25}" srcOrd="2" destOrd="0" parTransId="{728C4A7C-6872-4312-8EE4-4024EC774E14}" sibTransId="{8EB99AEB-4282-43F4-8B8C-CE94B7EB51F6}"/>
    <dgm:cxn modelId="{00DCBE1F-4FBD-4B2D-81DD-8FD93702E7FA}" srcId="{70DC1FB9-B06A-46FA-999D-351FD298DCB8}" destId="{CFB91321-BC06-4104-AE2B-E3ACDF7D1B9E}" srcOrd="0" destOrd="0" parTransId="{DBA3B354-0BF7-4F48-B3B5-997D5552774C}" sibTransId="{BAD1406A-BA07-47F0-9D12-033D0B8042F7}"/>
    <dgm:cxn modelId="{E9E36B4D-764E-4226-A21C-06D01F0B5B6E}" type="presOf" srcId="{4B2E09BF-7FE9-4EAE-AF84-CD1FE06E7C77}" destId="{A20A31E1-DCCA-477C-AB61-B649B160958F}" srcOrd="0" destOrd="1" presId="urn:microsoft.com/office/officeart/2005/8/layout/process3"/>
    <dgm:cxn modelId="{3D2E75E5-7A52-465A-8A29-A9A89CCA2955}" type="presOf" srcId="{5CE707DB-DBBA-468E-936F-AEAA42CEFB9F}" destId="{DACE093D-194A-4F82-A063-854D64B7B69F}" srcOrd="0" destOrd="0" presId="urn:microsoft.com/office/officeart/2005/8/layout/process3"/>
    <dgm:cxn modelId="{233872D0-F8CE-4610-86C3-0BB6A8A5E2E0}" srcId="{70DC1FB9-B06A-46FA-999D-351FD298DCB8}" destId="{365DAA7A-7634-4DB9-8AD2-175299B3BC18}" srcOrd="4" destOrd="0" parTransId="{01DF1562-9AAF-47FB-B04E-B56899540A26}" sibTransId="{BB4A82AF-74B5-480A-9F7A-82C9DF7690E4}"/>
    <dgm:cxn modelId="{3CD407C1-2BB2-4E79-AA34-FCBE3AE960AD}" srcId="{70DC1FB9-B06A-46FA-999D-351FD298DCB8}" destId="{E2907946-AA4F-4E27-B20A-93670A886971}" srcOrd="3" destOrd="0" parTransId="{C1195525-F26D-48B6-A73E-CA3908C98C54}" sibTransId="{73EA2510-241D-40A3-97FB-ACF01D789604}"/>
    <dgm:cxn modelId="{C63404B7-C7F9-4894-9F75-DFDDFF0529DE}" type="presOf" srcId="{74D15757-1357-4061-AE3F-40272B23C4EE}" destId="{A20A31E1-DCCA-477C-AB61-B649B160958F}" srcOrd="0" destOrd="2" presId="urn:microsoft.com/office/officeart/2005/8/layout/process3"/>
    <dgm:cxn modelId="{BC10DA77-0362-4918-8DB2-92CD474EBEDA}" type="presOf" srcId="{21258E44-1CD7-43CD-9306-A39DB9252D25}" destId="{8224D491-3969-48FA-A0C9-DD90E97D376C}" srcOrd="0" destOrd="0" presId="urn:microsoft.com/office/officeart/2005/8/layout/process3"/>
    <dgm:cxn modelId="{906D8668-2747-49FF-8418-4F7004621818}" type="presParOf" srcId="{BAAB42FE-FF15-4C3B-AAE1-2A305CAB9DD5}" destId="{278DD6DC-1C01-4F26-ADD6-AD7B9D9A4037}" srcOrd="0" destOrd="0" presId="urn:microsoft.com/office/officeart/2005/8/layout/process3"/>
    <dgm:cxn modelId="{3CE40D34-6357-415C-ACA1-D3430B1D8456}" type="presParOf" srcId="{278DD6DC-1C01-4F26-ADD6-AD7B9D9A4037}" destId="{744C7403-66DB-4FE7-B987-A09D432BACA8}" srcOrd="0" destOrd="0" presId="urn:microsoft.com/office/officeart/2005/8/layout/process3"/>
    <dgm:cxn modelId="{5F6316BF-ACD8-465D-ABD2-FDCAC184337F}" type="presParOf" srcId="{278DD6DC-1C01-4F26-ADD6-AD7B9D9A4037}" destId="{83D13F52-D23B-4288-AAFB-21EC34D214C1}" srcOrd="1" destOrd="0" presId="urn:microsoft.com/office/officeart/2005/8/layout/process3"/>
    <dgm:cxn modelId="{D4071C3B-B89B-4888-9329-F3353DD8B5C9}" type="presParOf" srcId="{278DD6DC-1C01-4F26-ADD6-AD7B9D9A4037}" destId="{631A2986-8646-4D6B-A792-0CC4049095A2}" srcOrd="2" destOrd="0" presId="urn:microsoft.com/office/officeart/2005/8/layout/process3"/>
    <dgm:cxn modelId="{ED79F463-D48B-4118-93FE-6E6012E7DAE9}" type="presParOf" srcId="{BAAB42FE-FF15-4C3B-AAE1-2A305CAB9DD5}" destId="{863A650F-A1BE-4DAF-B5CE-AC1EC33AD25B}" srcOrd="1" destOrd="0" presId="urn:microsoft.com/office/officeart/2005/8/layout/process3"/>
    <dgm:cxn modelId="{9B0F2818-A2CF-4DD2-966C-47CFF40C0802}" type="presParOf" srcId="{863A650F-A1BE-4DAF-B5CE-AC1EC33AD25B}" destId="{CF900700-B565-4CA8-92D7-8122891A28B3}" srcOrd="0" destOrd="0" presId="urn:microsoft.com/office/officeart/2005/8/layout/process3"/>
    <dgm:cxn modelId="{D8B1FC4D-4C08-46B9-A000-326598526BFF}" type="presParOf" srcId="{BAAB42FE-FF15-4C3B-AAE1-2A305CAB9DD5}" destId="{A312E23F-EEEE-48C3-B522-60D13FFB42B9}" srcOrd="2" destOrd="0" presId="urn:microsoft.com/office/officeart/2005/8/layout/process3"/>
    <dgm:cxn modelId="{05AD648E-ED78-44B7-8684-AFC71EEC5042}" type="presParOf" srcId="{A312E23F-EEEE-48C3-B522-60D13FFB42B9}" destId="{09FA040F-AAE6-4EE3-B645-184A738BFDAA}" srcOrd="0" destOrd="0" presId="urn:microsoft.com/office/officeart/2005/8/layout/process3"/>
    <dgm:cxn modelId="{37C698A2-177D-4719-BFB9-7C095607E02A}" type="presParOf" srcId="{A312E23F-EEEE-48C3-B522-60D13FFB42B9}" destId="{0AC6D0D3-BED3-419B-B88E-ADBC282BFEE5}" srcOrd="1" destOrd="0" presId="urn:microsoft.com/office/officeart/2005/8/layout/process3"/>
    <dgm:cxn modelId="{B863745B-9F1D-4597-ADDB-07E0C1C011A5}" type="presParOf" srcId="{A312E23F-EEEE-48C3-B522-60D13FFB42B9}" destId="{A20A31E1-DCCA-477C-AB61-B649B160958F}" srcOrd="2" destOrd="0" presId="urn:microsoft.com/office/officeart/2005/8/layout/process3"/>
    <dgm:cxn modelId="{85249CFE-8D41-4A52-AC2C-3DE27E571B89}" type="presParOf" srcId="{BAAB42FE-FF15-4C3B-AAE1-2A305CAB9DD5}" destId="{DACE093D-194A-4F82-A063-854D64B7B69F}" srcOrd="3" destOrd="0" presId="urn:microsoft.com/office/officeart/2005/8/layout/process3"/>
    <dgm:cxn modelId="{539C0B4E-D777-4601-A1AF-EA7FE6F52615}" type="presParOf" srcId="{DACE093D-194A-4F82-A063-854D64B7B69F}" destId="{DCAFA845-7B3A-4D04-BA2A-3B2C392233E8}" srcOrd="0" destOrd="0" presId="urn:microsoft.com/office/officeart/2005/8/layout/process3"/>
    <dgm:cxn modelId="{4D73A2EA-87BE-4B42-9EFE-D16077A552F5}" type="presParOf" srcId="{BAAB42FE-FF15-4C3B-AAE1-2A305CAB9DD5}" destId="{A4F191AD-0DFD-4118-B964-EFB43EC862D5}" srcOrd="4" destOrd="0" presId="urn:microsoft.com/office/officeart/2005/8/layout/process3"/>
    <dgm:cxn modelId="{9FEFCEBD-561E-465E-A418-135CC98BDA05}" type="presParOf" srcId="{A4F191AD-0DFD-4118-B964-EFB43EC862D5}" destId="{8224D491-3969-48FA-A0C9-DD90E97D376C}" srcOrd="0" destOrd="0" presId="urn:microsoft.com/office/officeart/2005/8/layout/process3"/>
    <dgm:cxn modelId="{8B2AF24D-3037-428F-ABBB-7F7F960807AF}" type="presParOf" srcId="{A4F191AD-0DFD-4118-B964-EFB43EC862D5}" destId="{5C1A43AA-4E86-45A5-BDAC-B143D3E6447C}" srcOrd="1" destOrd="0" presId="urn:microsoft.com/office/officeart/2005/8/layout/process3"/>
    <dgm:cxn modelId="{B8679017-3FAB-476E-90E2-03D9E186334E}" type="presParOf" srcId="{A4F191AD-0DFD-4118-B964-EFB43EC862D5}" destId="{4196EA29-39F2-40CD-A208-E13A79ECB32E}"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13F52-D23B-4288-AAFB-21EC34D214C1}">
      <dsp:nvSpPr>
        <dsp:cNvPr id="0" name=""/>
        <dsp:cNvSpPr/>
      </dsp:nvSpPr>
      <dsp:spPr>
        <a:xfrm>
          <a:off x="81910" y="418714"/>
          <a:ext cx="1975976" cy="7487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n-US" sz="2000" b="1" kern="1200" dirty="0"/>
            <a:t>Pre-Bid Stage</a:t>
          </a:r>
        </a:p>
      </dsp:txBody>
      <dsp:txXfrm>
        <a:off x="81910" y="418714"/>
        <a:ext cx="1975976" cy="499198"/>
      </dsp:txXfrm>
    </dsp:sp>
    <dsp:sp modelId="{631A2986-8646-4D6B-A792-0CC4049095A2}">
      <dsp:nvSpPr>
        <dsp:cNvPr id="0" name=""/>
        <dsp:cNvSpPr/>
      </dsp:nvSpPr>
      <dsp:spPr>
        <a:xfrm>
          <a:off x="355512" y="967887"/>
          <a:ext cx="2078865" cy="3348000"/>
        </a:xfrm>
        <a:prstGeom prst="roundRect">
          <a:avLst>
            <a:gd name="adj" fmla="val 10000"/>
          </a:avLst>
        </a:prstGeom>
        <a:solidFill>
          <a:srgbClr val="99FF99">
            <a:alpha val="89804"/>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Lucida Sans" pitchFamily="34" charset="0"/>
            </a:rPr>
            <a:t>Needs Assessment &amp; Evaluation</a:t>
          </a:r>
        </a:p>
        <a:p>
          <a:pPr marL="114300" lvl="1" indent="-114300" algn="l" defTabSz="666750">
            <a:lnSpc>
              <a:spcPct val="90000"/>
            </a:lnSpc>
            <a:spcBef>
              <a:spcPct val="0"/>
            </a:spcBef>
            <a:spcAft>
              <a:spcPct val="15000"/>
            </a:spcAft>
            <a:buChar char="••"/>
          </a:pPr>
          <a:r>
            <a:rPr lang="en-US" sz="1500" kern="1200" dirty="0">
              <a:latin typeface="Lucida Sans" pitchFamily="34" charset="0"/>
            </a:rPr>
            <a:t>Market surveys/ In-House Estimates</a:t>
          </a:r>
        </a:p>
        <a:p>
          <a:pPr marL="114300" lvl="1" indent="-114300" algn="l" defTabSz="666750">
            <a:lnSpc>
              <a:spcPct val="90000"/>
            </a:lnSpc>
            <a:spcBef>
              <a:spcPct val="0"/>
            </a:spcBef>
            <a:spcAft>
              <a:spcPct val="15000"/>
            </a:spcAft>
            <a:buChar char="••"/>
          </a:pPr>
          <a:r>
            <a:rPr lang="en-US" sz="1500" kern="1200" dirty="0">
              <a:latin typeface="Lucida Sans" pitchFamily="34" charset="0"/>
            </a:rPr>
            <a:t>Provision of funding</a:t>
          </a:r>
        </a:p>
        <a:p>
          <a:pPr marL="114300" lvl="1" indent="-114300" algn="l" defTabSz="666750">
            <a:lnSpc>
              <a:spcPct val="90000"/>
            </a:lnSpc>
            <a:spcBef>
              <a:spcPct val="0"/>
            </a:spcBef>
            <a:spcAft>
              <a:spcPct val="15000"/>
            </a:spcAft>
            <a:buChar char="••"/>
          </a:pPr>
          <a:r>
            <a:rPr lang="en-US" sz="1500" kern="1200" dirty="0">
              <a:latin typeface="Lucida Sans" pitchFamily="34" charset="0"/>
            </a:rPr>
            <a:t>Selecting procurement method</a:t>
          </a:r>
        </a:p>
        <a:p>
          <a:pPr marL="114300" lvl="1" indent="-114300" algn="l" defTabSz="666750">
            <a:lnSpc>
              <a:spcPct val="90000"/>
            </a:lnSpc>
            <a:spcBef>
              <a:spcPct val="0"/>
            </a:spcBef>
            <a:spcAft>
              <a:spcPct val="15000"/>
            </a:spcAft>
            <a:buChar char="••"/>
          </a:pPr>
          <a:r>
            <a:rPr lang="en-US" sz="1500" kern="1200" dirty="0">
              <a:latin typeface="Lucida Sans" pitchFamily="34" charset="0"/>
            </a:rPr>
            <a:t>Preparation of Bid Documents</a:t>
          </a:r>
        </a:p>
        <a:p>
          <a:pPr marL="114300" lvl="1" indent="-114300" algn="l" defTabSz="666750">
            <a:lnSpc>
              <a:spcPct val="90000"/>
            </a:lnSpc>
            <a:spcBef>
              <a:spcPct val="0"/>
            </a:spcBef>
            <a:spcAft>
              <a:spcPct val="15000"/>
            </a:spcAft>
            <a:buChar char="••"/>
          </a:pPr>
          <a:endParaRPr lang="en-US" sz="1500" kern="1200" dirty="0"/>
        </a:p>
      </dsp:txBody>
      <dsp:txXfrm>
        <a:off x="416400" y="1028775"/>
        <a:ext cx="1957089" cy="3226224"/>
      </dsp:txXfrm>
    </dsp:sp>
    <dsp:sp modelId="{863A650F-A1BE-4DAF-B5CE-AC1EC33AD25B}">
      <dsp:nvSpPr>
        <dsp:cNvPr id="0" name=""/>
        <dsp:cNvSpPr/>
      </dsp:nvSpPr>
      <dsp:spPr>
        <a:xfrm rot="54605">
          <a:off x="2350341" y="447598"/>
          <a:ext cx="620165" cy="4919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350350" y="544818"/>
        <a:ext cx="472577" cy="295176"/>
      </dsp:txXfrm>
    </dsp:sp>
    <dsp:sp modelId="{0AC6D0D3-BED3-419B-B88E-ADBC282BFEE5}">
      <dsp:nvSpPr>
        <dsp:cNvPr id="0" name=""/>
        <dsp:cNvSpPr/>
      </dsp:nvSpPr>
      <dsp:spPr>
        <a:xfrm>
          <a:off x="3227863" y="468688"/>
          <a:ext cx="1975976" cy="7487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n-US" sz="2000" b="1" kern="1200" dirty="0"/>
            <a:t>Bidding Stage</a:t>
          </a:r>
        </a:p>
      </dsp:txBody>
      <dsp:txXfrm>
        <a:off x="3227863" y="468688"/>
        <a:ext cx="1975976" cy="499198"/>
      </dsp:txXfrm>
    </dsp:sp>
    <dsp:sp modelId="{A20A31E1-DCCA-477C-AB61-B649B160958F}">
      <dsp:nvSpPr>
        <dsp:cNvPr id="0" name=""/>
        <dsp:cNvSpPr/>
      </dsp:nvSpPr>
      <dsp:spPr>
        <a:xfrm>
          <a:off x="3632581" y="967887"/>
          <a:ext cx="1975976" cy="3348000"/>
        </a:xfrm>
        <a:prstGeom prst="roundRect">
          <a:avLst>
            <a:gd name="adj" fmla="val 10000"/>
          </a:avLst>
        </a:prstGeom>
        <a:solidFill>
          <a:srgbClr val="99FF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Lucida Sans" pitchFamily="34" charset="0"/>
            </a:rPr>
            <a:t>Advertisement</a:t>
          </a:r>
        </a:p>
        <a:p>
          <a:pPr marL="114300" lvl="1" indent="-114300" algn="l" defTabSz="666750">
            <a:lnSpc>
              <a:spcPct val="90000"/>
            </a:lnSpc>
            <a:spcBef>
              <a:spcPct val="0"/>
            </a:spcBef>
            <a:spcAft>
              <a:spcPct val="15000"/>
            </a:spcAft>
            <a:buChar char="••"/>
          </a:pPr>
          <a:r>
            <a:rPr lang="en-US" sz="1500" kern="1200" dirty="0">
              <a:latin typeface="Lucida Sans" pitchFamily="34" charset="0"/>
            </a:rPr>
            <a:t>Collection, Submission &amp; Opening of Bids</a:t>
          </a:r>
        </a:p>
        <a:p>
          <a:pPr marL="114300" lvl="1" indent="-114300" algn="l" defTabSz="666750">
            <a:lnSpc>
              <a:spcPct val="90000"/>
            </a:lnSpc>
            <a:spcBef>
              <a:spcPct val="0"/>
            </a:spcBef>
            <a:spcAft>
              <a:spcPct val="15000"/>
            </a:spcAft>
            <a:buChar char="••"/>
          </a:pPr>
          <a:r>
            <a:rPr lang="en-US" sz="1500" kern="1200" dirty="0">
              <a:latin typeface="Lucida Sans" pitchFamily="34" charset="0"/>
            </a:rPr>
            <a:t>Evaluation of Bids</a:t>
          </a:r>
        </a:p>
        <a:p>
          <a:pPr marL="114300" lvl="1" indent="-114300" algn="l" defTabSz="666750">
            <a:lnSpc>
              <a:spcPct val="90000"/>
            </a:lnSpc>
            <a:spcBef>
              <a:spcPct val="0"/>
            </a:spcBef>
            <a:spcAft>
              <a:spcPct val="15000"/>
            </a:spcAft>
            <a:buChar char="••"/>
          </a:pPr>
          <a:r>
            <a:rPr lang="en-US" sz="1500" kern="1200" dirty="0">
              <a:latin typeface="Lucida Sans" pitchFamily="34" charset="0"/>
            </a:rPr>
            <a:t>Writing the Evaluation Report</a:t>
          </a:r>
        </a:p>
        <a:p>
          <a:pPr marL="114300" lvl="1" indent="-114300" algn="l" defTabSz="666750">
            <a:lnSpc>
              <a:spcPct val="90000"/>
            </a:lnSpc>
            <a:spcBef>
              <a:spcPct val="0"/>
            </a:spcBef>
            <a:spcAft>
              <a:spcPct val="15000"/>
            </a:spcAft>
            <a:buChar char="••"/>
          </a:pPr>
          <a:r>
            <a:rPr lang="en-US" sz="1500" kern="1200" dirty="0">
              <a:latin typeface="Lucida Sans" pitchFamily="34" charset="0"/>
            </a:rPr>
            <a:t>Approval /”No Objection”</a:t>
          </a:r>
        </a:p>
      </dsp:txBody>
      <dsp:txXfrm>
        <a:off x="3690455" y="1025761"/>
        <a:ext cx="1860228" cy="3232252"/>
      </dsp:txXfrm>
    </dsp:sp>
    <dsp:sp modelId="{DACE093D-194A-4F82-A063-854D64B7B69F}">
      <dsp:nvSpPr>
        <dsp:cNvPr id="0" name=""/>
        <dsp:cNvSpPr/>
      </dsp:nvSpPr>
      <dsp:spPr>
        <a:xfrm>
          <a:off x="5503390" y="472307"/>
          <a:ext cx="635047" cy="4919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503390" y="570699"/>
        <a:ext cx="487459" cy="295176"/>
      </dsp:txXfrm>
    </dsp:sp>
    <dsp:sp modelId="{5C1A43AA-4E86-45A5-BDAC-B143D3E6447C}">
      <dsp:nvSpPr>
        <dsp:cNvPr id="0" name=""/>
        <dsp:cNvSpPr/>
      </dsp:nvSpPr>
      <dsp:spPr>
        <a:xfrm>
          <a:off x="6402042" y="468688"/>
          <a:ext cx="1975976" cy="7487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ctr" defTabSz="889000">
            <a:lnSpc>
              <a:spcPct val="90000"/>
            </a:lnSpc>
            <a:spcBef>
              <a:spcPct val="0"/>
            </a:spcBef>
            <a:spcAft>
              <a:spcPct val="35000"/>
            </a:spcAft>
          </a:pPr>
          <a:r>
            <a:rPr lang="en-US" sz="2000" b="1" kern="1200" dirty="0"/>
            <a:t>Post Bid Stage</a:t>
          </a:r>
        </a:p>
      </dsp:txBody>
      <dsp:txXfrm>
        <a:off x="6402042" y="468688"/>
        <a:ext cx="1975976" cy="499198"/>
      </dsp:txXfrm>
    </dsp:sp>
    <dsp:sp modelId="{4196EA29-39F2-40CD-A208-E13A79ECB32E}">
      <dsp:nvSpPr>
        <dsp:cNvPr id="0" name=""/>
        <dsp:cNvSpPr/>
      </dsp:nvSpPr>
      <dsp:spPr>
        <a:xfrm>
          <a:off x="6806760" y="967887"/>
          <a:ext cx="1975976" cy="3348000"/>
        </a:xfrm>
        <a:prstGeom prst="roundRect">
          <a:avLst>
            <a:gd name="adj" fmla="val 10000"/>
          </a:avLst>
        </a:prstGeom>
        <a:solidFill>
          <a:srgbClr val="99FF99">
            <a:alpha val="90000"/>
          </a:srgb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a:latin typeface="Lucida Sans" pitchFamily="34" charset="0"/>
            </a:rPr>
            <a:t>Award and Signing of Contract</a:t>
          </a:r>
        </a:p>
        <a:p>
          <a:pPr marL="114300" lvl="1" indent="-114300" algn="l" defTabSz="666750">
            <a:lnSpc>
              <a:spcPct val="90000"/>
            </a:lnSpc>
            <a:spcBef>
              <a:spcPct val="0"/>
            </a:spcBef>
            <a:spcAft>
              <a:spcPct val="15000"/>
            </a:spcAft>
            <a:buChar char="••"/>
          </a:pPr>
          <a:r>
            <a:rPr lang="en-US" sz="1500" kern="1200" dirty="0">
              <a:latin typeface="Lucida Sans" pitchFamily="34" charset="0"/>
            </a:rPr>
            <a:t>Contract Administration/ Management</a:t>
          </a:r>
        </a:p>
        <a:p>
          <a:pPr marL="114300" lvl="1" indent="-114300" algn="l" defTabSz="666750">
            <a:lnSpc>
              <a:spcPct val="90000"/>
            </a:lnSpc>
            <a:spcBef>
              <a:spcPct val="0"/>
            </a:spcBef>
            <a:spcAft>
              <a:spcPct val="15000"/>
            </a:spcAft>
            <a:buChar char="••"/>
          </a:pPr>
          <a:r>
            <a:rPr lang="en-US" sz="1500" kern="1200" dirty="0">
              <a:latin typeface="Lucida Sans" pitchFamily="34" charset="0"/>
            </a:rPr>
            <a:t>Project Commissioning</a:t>
          </a:r>
        </a:p>
      </dsp:txBody>
      <dsp:txXfrm>
        <a:off x="6864634" y="1025761"/>
        <a:ext cx="1860228" cy="32322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973FEB-4432-4B6D-A5E4-054B66949302}"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3035806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973FEB-4432-4B6D-A5E4-054B66949302}"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280366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973FEB-4432-4B6D-A5E4-054B66949302}"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19314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973FEB-4432-4B6D-A5E4-054B66949302}"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120881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0973FEB-4432-4B6D-A5E4-054B66949302}"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27402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973FEB-4432-4B6D-A5E4-054B66949302}"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234796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973FEB-4432-4B6D-A5E4-054B66949302}" type="datetimeFigureOut">
              <a:rPr lang="en-US" smtClean="0"/>
              <a:t>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571070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973FEB-4432-4B6D-A5E4-054B66949302}" type="datetimeFigureOut">
              <a:rPr lang="en-US" smtClean="0"/>
              <a:t>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3219191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73FEB-4432-4B6D-A5E4-054B66949302}" type="datetimeFigureOut">
              <a:rPr lang="en-US" smtClean="0"/>
              <a:t>2/28/2024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67254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973FEB-4432-4B6D-A5E4-054B66949302}"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3619539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973FEB-4432-4B6D-A5E4-054B66949302}"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90EAA-D55A-42D6-9C0A-FD18D3DA583B}" type="slidenum">
              <a:rPr lang="en-US" smtClean="0"/>
              <a:t>‹#›</a:t>
            </a:fld>
            <a:endParaRPr lang="en-US"/>
          </a:p>
        </p:txBody>
      </p:sp>
    </p:spTree>
    <p:extLst>
      <p:ext uri="{BB962C8B-B14F-4D97-AF65-F5344CB8AC3E}">
        <p14:creationId xmlns:p14="http://schemas.microsoft.com/office/powerpoint/2010/main" val="303731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973FEB-4432-4B6D-A5E4-054B66949302}" type="datetimeFigureOut">
              <a:rPr lang="en-US" smtClean="0"/>
              <a:t>2/28/2024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90EAA-D55A-42D6-9C0A-FD18D3DA583B}" type="slidenum">
              <a:rPr lang="en-US" smtClean="0"/>
              <a:t>‹#›</a:t>
            </a:fld>
            <a:endParaRPr lang="en-US"/>
          </a:p>
        </p:txBody>
      </p:sp>
    </p:spTree>
    <p:extLst>
      <p:ext uri="{BB962C8B-B14F-4D97-AF65-F5344CB8AC3E}">
        <p14:creationId xmlns:p14="http://schemas.microsoft.com/office/powerpoint/2010/main" val="2943641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01144" y="5585841"/>
            <a:ext cx="2511333" cy="1015963"/>
          </a:xfrm>
          <a:prstGeom prst="rect">
            <a:avLst/>
          </a:prstGeom>
        </p:spPr>
      </p:pic>
      <p:sp>
        <p:nvSpPr>
          <p:cNvPr id="5" name="TextBox 4"/>
          <p:cNvSpPr txBox="1"/>
          <p:nvPr/>
        </p:nvSpPr>
        <p:spPr>
          <a:xfrm>
            <a:off x="374739" y="216518"/>
            <a:ext cx="11737910" cy="1754326"/>
          </a:xfrm>
          <a:prstGeom prst="rect">
            <a:avLst/>
          </a:prstGeom>
          <a:noFill/>
        </p:spPr>
        <p:txBody>
          <a:bodyPr wrap="square" rtlCol="0">
            <a:spAutoFit/>
          </a:bodyPr>
          <a:lstStyle/>
          <a:p>
            <a:pPr algn="ctr" fontAlgn="auto">
              <a:spcBef>
                <a:spcPts val="0"/>
              </a:spcBef>
              <a:spcAft>
                <a:spcPts val="0"/>
              </a:spcAft>
              <a:defRPr/>
            </a:pPr>
            <a:r>
              <a:rPr lang="en-GB" sz="5400" b="1" dirty="0">
                <a:solidFill>
                  <a:srgbClr val="002060"/>
                </a:solidFill>
                <a:latin typeface="Gill Sans MT" pitchFamily="34" charset="0"/>
                <a:cs typeface="+mn-cs"/>
              </a:rPr>
              <a:t>UNDERSTANDING THE PUBLIC PROCUREMENT PROCESS</a:t>
            </a:r>
          </a:p>
        </p:txBody>
      </p:sp>
      <p:sp>
        <p:nvSpPr>
          <p:cNvPr id="6" name="TextBox 5"/>
          <p:cNvSpPr txBox="1"/>
          <p:nvPr/>
        </p:nvSpPr>
        <p:spPr>
          <a:xfrm>
            <a:off x="1477108" y="2884657"/>
            <a:ext cx="10003692"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PRESENTED TO </a:t>
            </a:r>
            <a:r>
              <a:rPr lang="en-US" sz="2800" dirty="0" smtClean="0">
                <a:latin typeface="Times New Roman" panose="02020603050405020304" pitchFamily="18" charset="0"/>
                <a:cs typeface="Times New Roman" panose="02020603050405020304" pitchFamily="18" charset="0"/>
              </a:rPr>
              <a:t>NATIONAL HAJJ COMMISSION OF NIGERIA (NAHCON) SENIOR STAFF </a:t>
            </a:r>
            <a:endParaRPr lang="en-US" sz="28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374739" y="5833179"/>
            <a:ext cx="850874" cy="646331"/>
          </a:xfrm>
          <a:prstGeom prst="rect">
            <a:avLst/>
          </a:prstGeom>
          <a:noFill/>
        </p:spPr>
        <p:txBody>
          <a:bodyPr wrap="none" rtlCol="0">
            <a:spAutoFit/>
          </a:bodyPr>
          <a:lstStyle/>
          <a:p>
            <a:r>
              <a:rPr lang="en-US" b="1" dirty="0">
                <a:solidFill>
                  <a:srgbClr val="0070C0"/>
                </a:solidFill>
              </a:rPr>
              <a:t>Venue</a:t>
            </a:r>
            <a:r>
              <a:rPr lang="en-US" b="1" dirty="0" smtClean="0">
                <a:solidFill>
                  <a:srgbClr val="0070C0"/>
                </a:solidFill>
              </a:rPr>
              <a:t>:</a:t>
            </a:r>
            <a:endParaRPr lang="en-US" b="1" dirty="0">
              <a:solidFill>
                <a:srgbClr val="0070C0"/>
              </a:solidFill>
            </a:endParaRPr>
          </a:p>
          <a:p>
            <a:r>
              <a:rPr lang="en-US" b="1" dirty="0">
                <a:solidFill>
                  <a:srgbClr val="0070C0"/>
                </a:solidFill>
              </a:rPr>
              <a:t>Date</a:t>
            </a:r>
            <a:r>
              <a:rPr lang="en-US" b="1" dirty="0" smtClean="0">
                <a:solidFill>
                  <a:srgbClr val="0070C0"/>
                </a:solidFill>
              </a:rPr>
              <a:t>:</a:t>
            </a:r>
            <a:endParaRPr lang="en-US" b="1" dirty="0">
              <a:solidFill>
                <a:srgbClr val="0070C0"/>
              </a:solidFill>
            </a:endParaRPr>
          </a:p>
        </p:txBody>
      </p:sp>
    </p:spTree>
    <p:extLst>
      <p:ext uri="{BB962C8B-B14F-4D97-AF65-F5344CB8AC3E}">
        <p14:creationId xmlns:p14="http://schemas.microsoft.com/office/powerpoint/2010/main" val="3337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416630" y="-51539"/>
            <a:ext cx="6941974" cy="1138773"/>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C2014563-9817-7647-0C3A-717279353969}"/>
              </a:ext>
            </a:extLst>
          </p:cNvPr>
          <p:cNvSpPr>
            <a:spLocks noGrp="1"/>
          </p:cNvSpPr>
          <p:nvPr>
            <p:ph idx="1"/>
          </p:nvPr>
        </p:nvSpPr>
        <p:spPr>
          <a:xfrm>
            <a:off x="838200" y="1087233"/>
            <a:ext cx="10515600" cy="5079105"/>
          </a:xfrm>
        </p:spPr>
        <p:txBody>
          <a:bodyPr>
            <a:normAutofit/>
          </a:bodyPr>
          <a:lstStyle/>
          <a:p>
            <a:pPr>
              <a:spcBef>
                <a:spcPts val="0"/>
              </a:spcBef>
              <a:buFont typeface="Wingdings" panose="05000000000000000000" pitchFamily="2" charset="2"/>
              <a:buChar char="q"/>
            </a:pPr>
            <a:r>
              <a:rPr lang="en-US" dirty="0"/>
              <a:t>Some key functions of BPP- </a:t>
            </a:r>
            <a:r>
              <a:rPr lang="en-US" dirty="0">
                <a:solidFill>
                  <a:srgbClr val="FF0000"/>
                </a:solidFill>
              </a:rPr>
              <a:t>Section 5 of the PPA 2007</a:t>
            </a:r>
          </a:p>
          <a:p>
            <a:pPr lvl="3">
              <a:spcBef>
                <a:spcPts val="0"/>
              </a:spcBef>
              <a:buFont typeface="Wingdings" panose="05000000000000000000" pitchFamily="2" charset="2"/>
              <a:buChar char="q"/>
            </a:pPr>
            <a:endParaRPr lang="en-US" dirty="0"/>
          </a:p>
          <a:p>
            <a:pPr lvl="1">
              <a:spcBef>
                <a:spcPts val="0"/>
              </a:spcBef>
              <a:buFont typeface="Wingdings" panose="05000000000000000000" pitchFamily="2" charset="2"/>
              <a:buChar char="v"/>
            </a:pPr>
            <a:r>
              <a:rPr lang="en-US" dirty="0"/>
              <a:t>Formulate general policies and guidelines on public sector procurement for the approval of the Council;</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subject to thresholds as may be set by the Council, certify Federal procurement prior to the award of contract;</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Supervise the implementation of procurement policies;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Maintain a national database of federal contractors and service providers;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Organize training and development </a:t>
            </a:r>
            <a:r>
              <a:rPr lang="en-US" dirty="0" smtClean="0"/>
              <a:t>programs </a:t>
            </a:r>
            <a:r>
              <a:rPr lang="en-US" dirty="0"/>
              <a:t>for procurement professionals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Prevent fraudulent and unfair procurement and where necessary apply administrative sanctions</a:t>
            </a:r>
          </a:p>
          <a:p>
            <a:endParaRPr lang="en-US" dirty="0"/>
          </a:p>
        </p:txBody>
      </p:sp>
    </p:spTree>
    <p:extLst>
      <p:ext uri="{BB962C8B-B14F-4D97-AF65-F5344CB8AC3E}">
        <p14:creationId xmlns:p14="http://schemas.microsoft.com/office/powerpoint/2010/main" val="341471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649895" y="-79530"/>
            <a:ext cx="5924938" cy="1138773"/>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F6286BD4-3BA8-E4C7-C07B-E1B8E11BCE38}"/>
              </a:ext>
            </a:extLst>
          </p:cNvPr>
          <p:cNvSpPr>
            <a:spLocks noGrp="1"/>
          </p:cNvSpPr>
          <p:nvPr>
            <p:ph idx="1"/>
          </p:nvPr>
        </p:nvSpPr>
        <p:spPr>
          <a:xfrm>
            <a:off x="838200" y="919040"/>
            <a:ext cx="10515600" cy="4825267"/>
          </a:xfrm>
        </p:spPr>
        <p:txBody>
          <a:bodyPr>
            <a:normAutofit/>
          </a:bodyPr>
          <a:lstStyle/>
          <a:p>
            <a:pPr>
              <a:spcBef>
                <a:spcPts val="0"/>
              </a:spcBef>
              <a:buFont typeface="Wingdings" panose="05000000000000000000" pitchFamily="2" charset="2"/>
              <a:buChar char="q"/>
            </a:pPr>
            <a:r>
              <a:rPr lang="en-US" dirty="0"/>
              <a:t>Some Powers of the BPP- </a:t>
            </a:r>
            <a:r>
              <a:rPr lang="en-US" dirty="0">
                <a:solidFill>
                  <a:srgbClr val="FF0000"/>
                </a:solidFill>
              </a:rPr>
              <a:t>Section 6 of the PPA 2007</a:t>
            </a:r>
          </a:p>
          <a:p>
            <a:pPr lvl="2">
              <a:spcBef>
                <a:spcPts val="0"/>
              </a:spcBef>
            </a:pPr>
            <a:endParaRPr lang="en-US" dirty="0"/>
          </a:p>
          <a:p>
            <a:pPr lvl="1">
              <a:spcBef>
                <a:spcPts val="0"/>
              </a:spcBef>
              <a:buFont typeface="Wingdings" panose="05000000000000000000" pitchFamily="2" charset="2"/>
              <a:buChar char="v"/>
            </a:pPr>
            <a:r>
              <a:rPr lang="en-US" dirty="0"/>
              <a:t>enforce the monetary and prior review thresholds set by the Council;</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issue certificate of “No Objection” for Contract Award" within the prior review thresholds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where a reason exist: </a:t>
            </a:r>
            <a:endParaRPr lang="en-US" dirty="0" smtClean="0"/>
          </a:p>
          <a:p>
            <a:pPr lvl="2">
              <a:spcBef>
                <a:spcPts val="0"/>
              </a:spcBef>
              <a:buFont typeface="Wingdings" panose="05000000000000000000" pitchFamily="2" charset="2"/>
              <a:buChar char="v"/>
            </a:pPr>
            <a:endParaRPr lang="en-US" dirty="0"/>
          </a:p>
          <a:p>
            <a:pPr lvl="2">
              <a:spcBef>
                <a:spcPts val="0"/>
              </a:spcBef>
              <a:buFont typeface="Wingdings" panose="05000000000000000000" pitchFamily="2" charset="2"/>
              <a:buChar char="Ø"/>
            </a:pPr>
            <a:r>
              <a:rPr lang="en-US" dirty="0" smtClean="0"/>
              <a:t>cause </a:t>
            </a:r>
            <a:r>
              <a:rPr lang="en-US" dirty="0"/>
              <a:t>to be inspected or reviewed any procurement transaction to ensure compliance with the provisions of this Act; and</a:t>
            </a:r>
          </a:p>
          <a:p>
            <a:pPr lvl="4">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review and determine whether any procuring entity has violated any provision of this Act</a:t>
            </a:r>
          </a:p>
          <a:p>
            <a:pPr lvl="4">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debar any supplier, contractor or service provider that contravenes any provision of this Act/Regulations</a:t>
            </a:r>
          </a:p>
          <a:p>
            <a:endParaRPr lang="en-US" dirty="0"/>
          </a:p>
        </p:txBody>
      </p:sp>
    </p:spTree>
    <p:extLst>
      <p:ext uri="{BB962C8B-B14F-4D97-AF65-F5344CB8AC3E}">
        <p14:creationId xmlns:p14="http://schemas.microsoft.com/office/powerpoint/2010/main" val="46017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209800" y="-116565"/>
            <a:ext cx="7772400" cy="1138773"/>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F9D9C1B7-5786-1A08-FA9F-4ACE3313E295}"/>
              </a:ext>
            </a:extLst>
          </p:cNvPr>
          <p:cNvSpPr>
            <a:spLocks noGrp="1"/>
          </p:cNvSpPr>
          <p:nvPr>
            <p:ph idx="1"/>
          </p:nvPr>
        </p:nvSpPr>
        <p:spPr>
          <a:xfrm>
            <a:off x="838200" y="1138772"/>
            <a:ext cx="10515600" cy="4574273"/>
          </a:xfrm>
        </p:spPr>
        <p:txBody>
          <a:bodyPr>
            <a:normAutofit lnSpcReduction="10000"/>
          </a:bodyPr>
          <a:lstStyle/>
          <a:p>
            <a:pPr lvl="1">
              <a:spcBef>
                <a:spcPts val="0"/>
              </a:spcBef>
              <a:buFont typeface="Wingdings" panose="05000000000000000000" pitchFamily="2" charset="2"/>
              <a:buChar char="v"/>
            </a:pPr>
            <a:r>
              <a:rPr lang="en-US" dirty="0"/>
              <a:t>call for such information, documents, records and reports in respect of any aspect of any procurement proceeding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recommend to the Council, where there are persistent or serious breaches of this Act or regulations or guidelines for: </a:t>
            </a:r>
          </a:p>
          <a:p>
            <a:pPr lvl="3">
              <a:spcBef>
                <a:spcPts val="0"/>
              </a:spcBef>
            </a:pPr>
            <a:endParaRPr lang="en-US" dirty="0"/>
          </a:p>
          <a:p>
            <a:pPr lvl="2">
              <a:spcBef>
                <a:spcPts val="0"/>
              </a:spcBef>
              <a:buFont typeface="Wingdings" panose="05000000000000000000" pitchFamily="2" charset="2"/>
              <a:buChar char="Ø"/>
            </a:pPr>
            <a:r>
              <a:rPr lang="en-US" dirty="0"/>
              <a:t>the suspension of officers concerned with the procurement or disposal proceeding  in issue ;</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the replacement of the head or any of the members of the procuring or disposal unit of any entity or the Chairperson of the Tenders Board;</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the discipline of the Accounting Officer of any procuring entity ;</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the temporary transfer of the procuring/disposal function of a procuring /disposing entity to a third party procurement agency or consultant; or</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any other sanction that the Bureau may consider of appropriate ;</a:t>
            </a:r>
          </a:p>
          <a:p>
            <a:endParaRPr lang="en-US" dirty="0"/>
          </a:p>
        </p:txBody>
      </p:sp>
    </p:spTree>
    <p:extLst>
      <p:ext uri="{BB962C8B-B14F-4D97-AF65-F5344CB8AC3E}">
        <p14:creationId xmlns:p14="http://schemas.microsoft.com/office/powerpoint/2010/main" val="2108351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836506" y="-90807"/>
            <a:ext cx="6260840" cy="769441"/>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E6B33772-27B4-73C7-118B-02C5E5C23673}"/>
              </a:ext>
            </a:extLst>
          </p:cNvPr>
          <p:cNvSpPr>
            <a:spLocks noGrp="1"/>
          </p:cNvSpPr>
          <p:nvPr>
            <p:ph idx="1"/>
          </p:nvPr>
        </p:nvSpPr>
        <p:spPr>
          <a:xfrm>
            <a:off x="838200" y="1161317"/>
            <a:ext cx="10515600" cy="4351338"/>
          </a:xfrm>
        </p:spPr>
        <p:txBody>
          <a:bodyPr/>
          <a:lstStyle/>
          <a:p>
            <a:pPr>
              <a:spcBef>
                <a:spcPts val="0"/>
              </a:spcBef>
              <a:buFont typeface="Wingdings" panose="05000000000000000000" pitchFamily="2" charset="2"/>
              <a:buChar char="q"/>
            </a:pPr>
            <a:r>
              <a:rPr lang="en-US" dirty="0"/>
              <a:t>The scope of application - </a:t>
            </a:r>
            <a:r>
              <a:rPr lang="en-US" i="1" dirty="0">
                <a:solidFill>
                  <a:srgbClr val="FF0000"/>
                </a:solidFill>
              </a:rPr>
              <a:t>Section 15 of PPA, 2007 as amended</a:t>
            </a:r>
            <a:endParaRPr lang="en-US" dirty="0"/>
          </a:p>
          <a:p>
            <a:pPr lvl="3">
              <a:spcBef>
                <a:spcPts val="0"/>
              </a:spcBef>
              <a:buFont typeface="Wingdings" panose="05000000000000000000" pitchFamily="2" charset="2"/>
              <a:buChar char="q"/>
            </a:pPr>
            <a:endParaRPr lang="en-US" sz="2800" dirty="0"/>
          </a:p>
          <a:p>
            <a:pPr lvl="1">
              <a:spcBef>
                <a:spcPts val="0"/>
              </a:spcBef>
              <a:buFont typeface="Wingdings" panose="05000000000000000000" pitchFamily="2" charset="2"/>
              <a:buChar char="v"/>
            </a:pPr>
            <a:r>
              <a:rPr lang="en-US" dirty="0"/>
              <a:t>Is to </a:t>
            </a:r>
            <a:r>
              <a:rPr lang="en-US" b="1" i="1" dirty="0">
                <a:solidFill>
                  <a:srgbClr val="FF0000"/>
                </a:solidFill>
              </a:rPr>
              <a:t>all</a:t>
            </a:r>
            <a:r>
              <a:rPr lang="en-US" dirty="0">
                <a:solidFill>
                  <a:srgbClr val="FF0000"/>
                </a:solidFill>
              </a:rPr>
              <a:t> </a:t>
            </a:r>
            <a:r>
              <a:rPr lang="en-US" dirty="0"/>
              <a:t>public procuring and disposal entities under the three arms of the Federal Government</a:t>
            </a:r>
          </a:p>
          <a:p>
            <a:pPr lvl="1">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Is to  the Federal Government of Nigeria and all procurement entities;</a:t>
            </a:r>
          </a:p>
          <a:p>
            <a:pPr marL="661987" lvl="1" indent="-342900">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Is to all entities outside paragraphs (a) and (b) which derive at least 35% of the funds appropriated or proposed to be appropriated for any type of procurement described in this Act from the Federation share of Consolidated Revenue Fund;</a:t>
            </a:r>
          </a:p>
          <a:p>
            <a:endParaRPr lang="en-US" dirty="0"/>
          </a:p>
        </p:txBody>
      </p:sp>
    </p:spTree>
    <p:extLst>
      <p:ext uri="{BB962C8B-B14F-4D97-AF65-F5344CB8AC3E}">
        <p14:creationId xmlns:p14="http://schemas.microsoft.com/office/powerpoint/2010/main" val="2384543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379307" y="-141645"/>
            <a:ext cx="6195526" cy="1138773"/>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DE2D626B-A81F-FAF9-47DA-CEEE3D8A057E}"/>
              </a:ext>
            </a:extLst>
          </p:cNvPr>
          <p:cNvSpPr>
            <a:spLocks noGrp="1"/>
          </p:cNvSpPr>
          <p:nvPr>
            <p:ph idx="1"/>
          </p:nvPr>
        </p:nvSpPr>
        <p:spPr>
          <a:xfrm>
            <a:off x="838200" y="1138772"/>
            <a:ext cx="10515600" cy="4933781"/>
          </a:xfrm>
        </p:spPr>
        <p:txBody>
          <a:bodyPr>
            <a:normAutofit fontScale="92500" lnSpcReduction="10000"/>
          </a:bodyPr>
          <a:lstStyle/>
          <a:p>
            <a:pPr lvl="1">
              <a:spcBef>
                <a:spcPts val="0"/>
              </a:spcBef>
              <a:buFont typeface="Wingdings" panose="05000000000000000000" pitchFamily="2" charset="2"/>
              <a:buChar char="v"/>
            </a:pPr>
            <a:r>
              <a:rPr lang="en-US" dirty="0"/>
              <a:t>without limiting paragraphs (b) and (c) </a:t>
            </a:r>
            <a:r>
              <a:rPr lang="en-US" dirty="0" smtClean="0"/>
              <a:t>to:</a:t>
            </a:r>
          </a:p>
          <a:p>
            <a:pPr marL="457200" lvl="1" indent="0">
              <a:spcBef>
                <a:spcPts val="0"/>
              </a:spcBef>
              <a:buNone/>
            </a:pPr>
            <a:endParaRPr lang="en-US" sz="1300" dirty="0" smtClean="0"/>
          </a:p>
          <a:p>
            <a:pPr lvl="2">
              <a:lnSpc>
                <a:spcPct val="150000"/>
              </a:lnSpc>
              <a:spcBef>
                <a:spcPts val="0"/>
              </a:spcBef>
              <a:buFont typeface="Wingdings" panose="05000000000000000000" pitchFamily="2" charset="2"/>
              <a:buChar char="Ø"/>
            </a:pPr>
            <a:r>
              <a:rPr lang="en-US" sz="2200" dirty="0" smtClean="0"/>
              <a:t>Federal </a:t>
            </a:r>
            <a:r>
              <a:rPr lang="en-US" sz="2200" dirty="0"/>
              <a:t>Government, Ministries; Departments and </a:t>
            </a:r>
            <a:r>
              <a:rPr lang="en-US" sz="2200" dirty="0" smtClean="0"/>
              <a:t>Agencies,</a:t>
            </a:r>
          </a:p>
          <a:p>
            <a:pPr lvl="2">
              <a:lnSpc>
                <a:spcPct val="150000"/>
              </a:lnSpc>
              <a:spcBef>
                <a:spcPts val="0"/>
              </a:spcBef>
              <a:buFont typeface="Wingdings" panose="05000000000000000000" pitchFamily="2" charset="2"/>
              <a:buChar char="Ø"/>
            </a:pPr>
            <a:r>
              <a:rPr lang="en-US" sz="2200" dirty="0" smtClean="0"/>
              <a:t>Federal </a:t>
            </a:r>
            <a:r>
              <a:rPr lang="en-US" sz="2200" dirty="0"/>
              <a:t>Government </a:t>
            </a:r>
            <a:r>
              <a:rPr lang="en-US" sz="2200" dirty="0" smtClean="0"/>
              <a:t>Institutions,</a:t>
            </a:r>
          </a:p>
          <a:p>
            <a:pPr lvl="2">
              <a:lnSpc>
                <a:spcPct val="150000"/>
              </a:lnSpc>
              <a:spcBef>
                <a:spcPts val="0"/>
              </a:spcBef>
              <a:buFont typeface="Wingdings" panose="05000000000000000000" pitchFamily="2" charset="2"/>
              <a:buChar char="Ø"/>
            </a:pPr>
            <a:r>
              <a:rPr lang="en-US" sz="2200" dirty="0" smtClean="0"/>
              <a:t>Federal </a:t>
            </a:r>
            <a:r>
              <a:rPr lang="en-US" sz="2200" dirty="0"/>
              <a:t>Government owned Enterprises, Corporations, Councils, Authorities and Commissions provided that they </a:t>
            </a:r>
            <a:r>
              <a:rPr lang="en-US" sz="2200" dirty="0" err="1"/>
              <a:t>utilise</a:t>
            </a:r>
            <a:r>
              <a:rPr lang="en-US" sz="2200" dirty="0"/>
              <a:t> public </a:t>
            </a:r>
            <a:r>
              <a:rPr lang="en-US" sz="2200" dirty="0" smtClean="0"/>
              <a:t>funds,</a:t>
            </a:r>
          </a:p>
          <a:p>
            <a:pPr lvl="2">
              <a:lnSpc>
                <a:spcPct val="150000"/>
              </a:lnSpc>
              <a:spcBef>
                <a:spcPts val="0"/>
              </a:spcBef>
              <a:buFont typeface="Wingdings" panose="05000000000000000000" pitchFamily="2" charset="2"/>
              <a:buChar char="Ø"/>
            </a:pPr>
            <a:r>
              <a:rPr lang="en-US" sz="2200" dirty="0" smtClean="0"/>
              <a:t>Federal </a:t>
            </a:r>
            <a:r>
              <a:rPr lang="en-US" sz="2200" dirty="0"/>
              <a:t>Tertiary and Non-Tertiary Educational </a:t>
            </a:r>
            <a:r>
              <a:rPr lang="en-US" sz="2200" dirty="0" smtClean="0"/>
              <a:t>Institutions,</a:t>
            </a:r>
          </a:p>
          <a:p>
            <a:pPr lvl="2">
              <a:lnSpc>
                <a:spcPct val="150000"/>
              </a:lnSpc>
              <a:spcBef>
                <a:spcPts val="0"/>
              </a:spcBef>
              <a:buFont typeface="Wingdings" panose="05000000000000000000" pitchFamily="2" charset="2"/>
              <a:buChar char="Ø"/>
            </a:pPr>
            <a:r>
              <a:rPr lang="en-US" sz="2200" dirty="0" smtClean="0"/>
              <a:t>Federal </a:t>
            </a:r>
            <a:r>
              <a:rPr lang="en-US" sz="2200" dirty="0"/>
              <a:t>Hospitals and other Health </a:t>
            </a:r>
            <a:r>
              <a:rPr lang="en-US" sz="2200" dirty="0" smtClean="0"/>
              <a:t>Institutions,</a:t>
            </a:r>
          </a:p>
          <a:p>
            <a:pPr lvl="2">
              <a:lnSpc>
                <a:spcPct val="150000"/>
              </a:lnSpc>
              <a:spcBef>
                <a:spcPts val="0"/>
              </a:spcBef>
              <a:buFont typeface="Wingdings" panose="05000000000000000000" pitchFamily="2" charset="2"/>
              <a:buChar char="Ø"/>
            </a:pPr>
            <a:r>
              <a:rPr lang="en-US" sz="2200" dirty="0" smtClean="0"/>
              <a:t>the </a:t>
            </a:r>
            <a:r>
              <a:rPr lang="en-US" sz="2200" dirty="0"/>
              <a:t>Central Bank of Nigeria and other Federal Government owned Financial </a:t>
            </a:r>
            <a:r>
              <a:rPr lang="en-US" sz="2200" dirty="0" smtClean="0"/>
              <a:t>Institutions,</a:t>
            </a:r>
          </a:p>
          <a:p>
            <a:pPr lvl="2">
              <a:lnSpc>
                <a:spcPct val="150000"/>
              </a:lnSpc>
              <a:spcBef>
                <a:spcPts val="0"/>
              </a:spcBef>
              <a:buFont typeface="Wingdings" panose="05000000000000000000" pitchFamily="2" charset="2"/>
              <a:buChar char="Ø"/>
            </a:pPr>
            <a:r>
              <a:rPr lang="en-US" sz="2200" dirty="0" smtClean="0"/>
              <a:t>the </a:t>
            </a:r>
            <a:r>
              <a:rPr lang="en-US" sz="2200" dirty="0"/>
              <a:t>National </a:t>
            </a:r>
            <a:r>
              <a:rPr lang="en-US" sz="2200" dirty="0" err="1"/>
              <a:t>Defence</a:t>
            </a:r>
            <a:r>
              <a:rPr lang="en-US" sz="2200" dirty="0"/>
              <a:t> and National Security </a:t>
            </a:r>
            <a:r>
              <a:rPr lang="en-US" sz="2200" dirty="0" smtClean="0"/>
              <a:t>Agencies;</a:t>
            </a:r>
          </a:p>
          <a:p>
            <a:pPr lvl="2">
              <a:lnSpc>
                <a:spcPct val="150000"/>
              </a:lnSpc>
              <a:spcBef>
                <a:spcPts val="0"/>
              </a:spcBef>
              <a:buFont typeface="Wingdings" panose="05000000000000000000" pitchFamily="2" charset="2"/>
              <a:buChar char="Ø"/>
            </a:pPr>
            <a:r>
              <a:rPr lang="en-US" sz="2200" dirty="0" smtClean="0"/>
              <a:t>the </a:t>
            </a:r>
            <a:r>
              <a:rPr lang="en-US" sz="2200" dirty="0"/>
              <a:t>National Assembly, </a:t>
            </a:r>
            <a:r>
              <a:rPr lang="en-US" sz="2200" dirty="0" smtClean="0"/>
              <a:t>and</a:t>
            </a:r>
          </a:p>
          <a:p>
            <a:pPr lvl="2">
              <a:lnSpc>
                <a:spcPct val="150000"/>
              </a:lnSpc>
              <a:spcBef>
                <a:spcPts val="0"/>
              </a:spcBef>
              <a:buFont typeface="Wingdings" panose="05000000000000000000" pitchFamily="2" charset="2"/>
              <a:buChar char="Ø"/>
            </a:pPr>
            <a:r>
              <a:rPr lang="en-US" sz="2200" dirty="0" smtClean="0"/>
              <a:t>the </a:t>
            </a:r>
            <a:r>
              <a:rPr lang="en-US" sz="2200" dirty="0"/>
              <a:t>Judiciary."</a:t>
            </a:r>
          </a:p>
          <a:p>
            <a:endParaRPr lang="en-US" dirty="0"/>
          </a:p>
        </p:txBody>
      </p:sp>
    </p:spTree>
    <p:extLst>
      <p:ext uri="{BB962C8B-B14F-4D97-AF65-F5344CB8AC3E}">
        <p14:creationId xmlns:p14="http://schemas.microsoft.com/office/powerpoint/2010/main" val="3283862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681654" y="-181612"/>
            <a:ext cx="6805245" cy="769441"/>
          </a:xfrm>
          <a:prstGeom prst="rect">
            <a:avLst/>
          </a:prstGeom>
          <a:noFill/>
        </p:spPr>
        <p:txBody>
          <a:bodyPr wrap="square" rtlCol="0" anchor="ctr">
            <a:spAutoFit/>
          </a:bodyPr>
          <a:lstStyle/>
          <a:p>
            <a:pPr algn="ctr"/>
            <a:r>
              <a:rPr lang="en-US" sz="4400" b="1" dirty="0" smtClean="0">
                <a:solidFill>
                  <a:schemeClr val="bg1"/>
                </a:solidFill>
              </a:rPr>
              <a:t>FUNDAMENTAL PRINCIPLES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E77F32BA-B3CE-3C59-07BC-D25F0712E238}"/>
              </a:ext>
            </a:extLst>
          </p:cNvPr>
          <p:cNvSpPr>
            <a:spLocks noGrp="1"/>
          </p:cNvSpPr>
          <p:nvPr>
            <p:ph idx="1"/>
          </p:nvPr>
        </p:nvSpPr>
        <p:spPr>
          <a:xfrm>
            <a:off x="892907" y="989379"/>
            <a:ext cx="10515600" cy="4351338"/>
          </a:xfrm>
        </p:spPr>
        <p:txBody>
          <a:bodyPr>
            <a:normAutofit lnSpcReduction="10000"/>
          </a:bodyPr>
          <a:lstStyle/>
          <a:p>
            <a:pPr>
              <a:spcBef>
                <a:spcPts val="0"/>
              </a:spcBef>
              <a:buFont typeface="Wingdings" panose="05000000000000000000" pitchFamily="2" charset="2"/>
              <a:buChar char="q"/>
            </a:pPr>
            <a:r>
              <a:rPr lang="en-US" dirty="0"/>
              <a:t>Fundamental Principles of Procurement- </a:t>
            </a:r>
            <a:r>
              <a:rPr lang="en-US" i="1" dirty="0">
                <a:solidFill>
                  <a:srgbClr val="FF0000"/>
                </a:solidFill>
              </a:rPr>
              <a:t>Section 16</a:t>
            </a:r>
            <a:endParaRPr lang="en-US" dirty="0"/>
          </a:p>
          <a:p>
            <a:pPr lvl="3">
              <a:spcBef>
                <a:spcPts val="0"/>
              </a:spcBef>
            </a:pPr>
            <a:endParaRPr lang="en-US" dirty="0"/>
          </a:p>
          <a:p>
            <a:pPr lvl="1">
              <a:spcBef>
                <a:spcPts val="0"/>
              </a:spcBef>
              <a:buFont typeface="Wingdings" panose="05000000000000000000" pitchFamily="2" charset="2"/>
              <a:buChar char="v"/>
            </a:pPr>
            <a:r>
              <a:rPr lang="en-US" dirty="0"/>
              <a:t>based only on procurement plans supported by prior budgetary appropriation</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not formalized until funds are available to meet obligations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open competitive bidding</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transparent, timely, equitable ensuring accountability</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promote competition, economy and efficiency</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achieve value for money and fitness for purpose.</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evaluation criteria  shall not be changed</a:t>
            </a:r>
          </a:p>
          <a:p>
            <a:endParaRPr lang="en-US" dirty="0"/>
          </a:p>
        </p:txBody>
      </p:sp>
    </p:spTree>
    <p:extLst>
      <p:ext uri="{BB962C8B-B14F-4D97-AF65-F5344CB8AC3E}">
        <p14:creationId xmlns:p14="http://schemas.microsoft.com/office/powerpoint/2010/main" val="2532403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600200" y="-90807"/>
            <a:ext cx="8836269" cy="769441"/>
          </a:xfrm>
          <a:prstGeom prst="rect">
            <a:avLst/>
          </a:prstGeom>
          <a:noFill/>
        </p:spPr>
        <p:txBody>
          <a:bodyPr wrap="square" rtlCol="0" anchor="ctr">
            <a:spAutoFit/>
          </a:bodyPr>
          <a:lstStyle/>
          <a:p>
            <a:pPr algn="ctr"/>
            <a:r>
              <a:rPr lang="en-US" sz="4400" b="1" dirty="0" smtClean="0">
                <a:solidFill>
                  <a:schemeClr val="bg1"/>
                </a:solidFill>
              </a:rPr>
              <a:t>FUNDAMENTAL PRINCIPLES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A91DA4FC-740F-7B2A-2140-C50D60D64402}"/>
              </a:ext>
            </a:extLst>
          </p:cNvPr>
          <p:cNvSpPr>
            <a:spLocks noGrp="1"/>
          </p:cNvSpPr>
          <p:nvPr>
            <p:ph idx="1"/>
          </p:nvPr>
        </p:nvSpPr>
        <p:spPr>
          <a:xfrm>
            <a:off x="1049216" y="1048632"/>
            <a:ext cx="10515600" cy="4914505"/>
          </a:xfrm>
        </p:spPr>
        <p:txBody>
          <a:bodyPr>
            <a:normAutofit lnSpcReduction="10000"/>
          </a:bodyPr>
          <a:lstStyle/>
          <a:p>
            <a:pPr lvl="1">
              <a:spcBef>
                <a:spcPts val="0"/>
              </a:spcBef>
              <a:buFont typeface="Wingdings" panose="05000000000000000000" pitchFamily="2" charset="2"/>
              <a:buChar char="v"/>
            </a:pPr>
            <a:r>
              <a:rPr lang="en-US" dirty="0"/>
              <a:t>Bidders must possess</a:t>
            </a:r>
          </a:p>
          <a:p>
            <a:pPr lvl="3">
              <a:spcBef>
                <a:spcPts val="0"/>
              </a:spcBef>
            </a:pPr>
            <a:endParaRPr lang="en-US" dirty="0"/>
          </a:p>
          <a:p>
            <a:pPr lvl="2">
              <a:spcBef>
                <a:spcPts val="0"/>
              </a:spcBef>
              <a:buFont typeface="Wingdings" panose="05000000000000000000" pitchFamily="2" charset="2"/>
              <a:buChar char="Ø"/>
            </a:pPr>
            <a:r>
              <a:rPr lang="en-US" dirty="0"/>
              <a:t>Professional and technical qualifications for a particular procurement.</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Financial Capability.</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Adequate equipment and personnel to carry out the contract</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Have legal capacity to enter into a contract</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Not be in receivership, insolvency or bankruptcy</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Paid all due taxes, pensions and social security contributions</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Have no director convicted for fraud, financial impropriety.</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Accompany bid with a verifying affidavit.</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Provide Bid security of not more than 2% of the bid</a:t>
            </a:r>
          </a:p>
          <a:p>
            <a:endParaRPr lang="en-US" dirty="0"/>
          </a:p>
        </p:txBody>
      </p:sp>
    </p:spTree>
    <p:extLst>
      <p:ext uri="{BB962C8B-B14F-4D97-AF65-F5344CB8AC3E}">
        <p14:creationId xmlns:p14="http://schemas.microsoft.com/office/powerpoint/2010/main" val="1578409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29208" y="-90808"/>
            <a:ext cx="11103429" cy="769441"/>
          </a:xfrm>
          <a:prstGeom prst="rect">
            <a:avLst/>
          </a:prstGeom>
          <a:noFill/>
        </p:spPr>
        <p:txBody>
          <a:bodyPr wrap="square" rtlCol="0" anchor="ctr">
            <a:spAutoFit/>
          </a:bodyPr>
          <a:lstStyle/>
          <a:p>
            <a:pPr algn="ctr"/>
            <a:r>
              <a:rPr lang="en-US" sz="4400" b="1" dirty="0" smtClean="0">
                <a:solidFill>
                  <a:schemeClr val="bg1"/>
                </a:solidFill>
              </a:rPr>
              <a:t>DRIVERS OF PUBLIC PROCUREMENT</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77CED7A2-3F91-8C14-2C49-47CF8EB50D9B}"/>
              </a:ext>
            </a:extLst>
          </p:cNvPr>
          <p:cNvSpPr>
            <a:spLocks noGrp="1"/>
          </p:cNvSpPr>
          <p:nvPr>
            <p:ph idx="1"/>
          </p:nvPr>
        </p:nvSpPr>
        <p:spPr>
          <a:xfrm>
            <a:off x="587829" y="785794"/>
            <a:ext cx="10747310" cy="5970818"/>
          </a:xfrm>
        </p:spPr>
        <p:txBody>
          <a:bodyPr>
            <a:normAutofit/>
          </a:bodyPr>
          <a:lstStyle/>
          <a:p>
            <a:pPr lvl="1">
              <a:spcBef>
                <a:spcPts val="0"/>
              </a:spcBef>
              <a:buFont typeface="Wingdings" panose="05000000000000000000" pitchFamily="2" charset="2"/>
              <a:buChar char="v"/>
            </a:pPr>
            <a:r>
              <a:rPr lang="en-US" dirty="0"/>
              <a:t>The Accounting Officer</a:t>
            </a:r>
          </a:p>
          <a:p>
            <a:pPr lvl="4">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Tenders Board </a:t>
            </a:r>
          </a:p>
          <a:p>
            <a:pPr lvl="4">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Procurement Planning Committee</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Procurement Unit or Department </a:t>
            </a:r>
          </a:p>
          <a:p>
            <a:pPr lvl="4">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Procurement Officers/Cadre</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Contractors and Service Providers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Civil Society and Professional Associations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Interested Members of Public</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Bureau of Public Procurement</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ICPC/EFCC/POLICE</a:t>
            </a:r>
          </a:p>
          <a:p>
            <a:endParaRPr lang="en-US" dirty="0"/>
          </a:p>
        </p:txBody>
      </p:sp>
      <p:sp>
        <p:nvSpPr>
          <p:cNvPr id="7" name="Right Brace 6">
            <a:extLst>
              <a:ext uri="{FF2B5EF4-FFF2-40B4-BE49-F238E27FC236}">
                <a16:creationId xmlns:a16="http://schemas.microsoft.com/office/drawing/2014/main" id="{0997D506-06C6-A228-950A-AC30B620B49D}"/>
              </a:ext>
            </a:extLst>
          </p:cNvPr>
          <p:cNvSpPr/>
          <p:nvPr/>
        </p:nvSpPr>
        <p:spPr>
          <a:xfrm>
            <a:off x="5703091" y="799339"/>
            <a:ext cx="785818" cy="250033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Rectangle 7">
            <a:extLst>
              <a:ext uri="{FF2B5EF4-FFF2-40B4-BE49-F238E27FC236}">
                <a16:creationId xmlns:a16="http://schemas.microsoft.com/office/drawing/2014/main" id="{16B7079D-80AD-A5A4-537F-D05B30D4A286}"/>
              </a:ext>
            </a:extLst>
          </p:cNvPr>
          <p:cNvSpPr/>
          <p:nvPr/>
        </p:nvSpPr>
        <p:spPr>
          <a:xfrm>
            <a:off x="6429388" y="1820057"/>
            <a:ext cx="2714644" cy="785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FF0000"/>
                </a:solidFill>
              </a:rPr>
              <a:t>Stakeholders within the MDAs</a:t>
            </a:r>
          </a:p>
        </p:txBody>
      </p:sp>
      <p:sp>
        <p:nvSpPr>
          <p:cNvPr id="9" name="Right Brace 8">
            <a:extLst>
              <a:ext uri="{FF2B5EF4-FFF2-40B4-BE49-F238E27FC236}">
                <a16:creationId xmlns:a16="http://schemas.microsoft.com/office/drawing/2014/main" id="{775D7B11-10F4-A93A-25E7-4E72CBFCAC3F}"/>
              </a:ext>
            </a:extLst>
          </p:cNvPr>
          <p:cNvSpPr/>
          <p:nvPr/>
        </p:nvSpPr>
        <p:spPr>
          <a:xfrm>
            <a:off x="6450226" y="3564196"/>
            <a:ext cx="857256" cy="1643074"/>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a:extLst>
              <a:ext uri="{FF2B5EF4-FFF2-40B4-BE49-F238E27FC236}">
                <a16:creationId xmlns:a16="http://schemas.microsoft.com/office/drawing/2014/main" id="{3A9DAE96-84C9-EED0-B4A8-79CB93D3F2CF}"/>
              </a:ext>
            </a:extLst>
          </p:cNvPr>
          <p:cNvSpPr/>
          <p:nvPr/>
        </p:nvSpPr>
        <p:spPr>
          <a:xfrm>
            <a:off x="7143768" y="3957105"/>
            <a:ext cx="2714644" cy="857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FF0000"/>
                </a:solidFill>
              </a:rPr>
              <a:t>External Stakeholders</a:t>
            </a:r>
          </a:p>
        </p:txBody>
      </p:sp>
      <p:cxnSp>
        <p:nvCxnSpPr>
          <p:cNvPr id="11" name="Straight Arrow Connector 10">
            <a:extLst>
              <a:ext uri="{FF2B5EF4-FFF2-40B4-BE49-F238E27FC236}">
                <a16:creationId xmlns:a16="http://schemas.microsoft.com/office/drawing/2014/main" id="{76C15006-DF89-948D-CED4-3D8B8EE89984}"/>
              </a:ext>
            </a:extLst>
          </p:cNvPr>
          <p:cNvCxnSpPr/>
          <p:nvPr/>
        </p:nvCxnSpPr>
        <p:spPr>
          <a:xfrm>
            <a:off x="5833245" y="5596582"/>
            <a:ext cx="1643074" cy="1588"/>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54FEDF8E-2933-5166-A850-6222BBB3C2D2}"/>
              </a:ext>
            </a:extLst>
          </p:cNvPr>
          <p:cNvSpPr/>
          <p:nvPr/>
        </p:nvSpPr>
        <p:spPr>
          <a:xfrm>
            <a:off x="7317377" y="5132235"/>
            <a:ext cx="1428760"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FF0000"/>
                </a:solidFill>
              </a:rPr>
              <a:t>Regulator</a:t>
            </a:r>
          </a:p>
        </p:txBody>
      </p:sp>
      <p:cxnSp>
        <p:nvCxnSpPr>
          <p:cNvPr id="13" name="Straight Arrow Connector 12">
            <a:extLst>
              <a:ext uri="{FF2B5EF4-FFF2-40B4-BE49-F238E27FC236}">
                <a16:creationId xmlns:a16="http://schemas.microsoft.com/office/drawing/2014/main" id="{4DAC4848-AB11-CF04-8FB5-C69995A33E82}"/>
              </a:ext>
            </a:extLst>
          </p:cNvPr>
          <p:cNvCxnSpPr/>
          <p:nvPr/>
        </p:nvCxnSpPr>
        <p:spPr>
          <a:xfrm>
            <a:off x="3780453" y="6164425"/>
            <a:ext cx="1409704" cy="38096"/>
          </a:xfrm>
          <a:prstGeom prst="straightConnector1">
            <a:avLst/>
          </a:prstGeom>
          <a:ln w="2222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B68F0CE4-48D4-C42A-AD37-79691267AA42}"/>
              </a:ext>
            </a:extLst>
          </p:cNvPr>
          <p:cNvSpPr/>
          <p:nvPr/>
        </p:nvSpPr>
        <p:spPr>
          <a:xfrm>
            <a:off x="5144457" y="5984339"/>
            <a:ext cx="3714776" cy="785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solidFill>
                  <a:srgbClr val="FF0000"/>
                </a:solidFill>
              </a:rPr>
              <a:t>Investigation and Prosecution of Offenders</a:t>
            </a:r>
          </a:p>
        </p:txBody>
      </p:sp>
    </p:spTree>
    <p:extLst>
      <p:ext uri="{BB962C8B-B14F-4D97-AF65-F5344CB8AC3E}">
        <p14:creationId xmlns:p14="http://schemas.microsoft.com/office/powerpoint/2010/main" val="311419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ppt_x"/>
                                          </p:val>
                                        </p:tav>
                                        <p:tav tm="100000">
                                          <p:val>
                                            <p:strVal val="#ppt_x"/>
                                          </p:val>
                                        </p:tav>
                                      </p:tavLst>
                                    </p:anim>
                                    <p:anim calcmode="lin" valueType="num">
                                      <p:cBhvr additive="base">
                                        <p:cTn id="19"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heckerboard(across)">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1000" fill="hold"/>
                                        <p:tgtEl>
                                          <p:spTgt spid="11"/>
                                        </p:tgtEl>
                                        <p:attrNameLst>
                                          <p:attrName>ppt_x</p:attrName>
                                        </p:attrNameLst>
                                      </p:cBhvr>
                                      <p:tavLst>
                                        <p:tav tm="0">
                                          <p:val>
                                            <p:strVal val="#ppt_x"/>
                                          </p:val>
                                        </p:tav>
                                        <p:tav tm="100000">
                                          <p:val>
                                            <p:strVal val="#ppt_x"/>
                                          </p:val>
                                        </p:tav>
                                      </p:tavLst>
                                    </p:anim>
                                    <p:anim calcmode="lin" valueType="num">
                                      <p:cBhvr additive="base">
                                        <p:cTn id="30"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checkerboard(across)">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1000" fill="hold"/>
                                        <p:tgtEl>
                                          <p:spTgt spid="13"/>
                                        </p:tgtEl>
                                        <p:attrNameLst>
                                          <p:attrName>ppt_x</p:attrName>
                                        </p:attrNameLst>
                                      </p:cBhvr>
                                      <p:tavLst>
                                        <p:tav tm="0">
                                          <p:val>
                                            <p:strVal val="#ppt_x"/>
                                          </p:val>
                                        </p:tav>
                                        <p:tav tm="100000">
                                          <p:val>
                                            <p:strVal val="#ppt_x"/>
                                          </p:val>
                                        </p:tav>
                                      </p:tavLst>
                                    </p:anim>
                                    <p:anim calcmode="lin" valueType="num">
                                      <p:cBhvr additive="base">
                                        <p:cTn id="41"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 presetClass="entr" presetSubtype="1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checkerboard(across)">
                                      <p:cBhvr>
                                        <p:cTn id="4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P spid="12"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42456" y="-90807"/>
            <a:ext cx="9273143" cy="769441"/>
          </a:xfrm>
          <a:prstGeom prst="rect">
            <a:avLst/>
          </a:prstGeom>
          <a:noFill/>
        </p:spPr>
        <p:txBody>
          <a:bodyPr wrap="square" rtlCol="0" anchor="ctr">
            <a:spAutoFit/>
          </a:bodyPr>
          <a:lstStyle/>
          <a:p>
            <a:pPr algn="ctr"/>
            <a:r>
              <a:rPr lang="en-US" sz="4400" b="1" dirty="0" smtClean="0">
                <a:solidFill>
                  <a:schemeClr val="bg1"/>
                </a:solidFill>
              </a:rPr>
              <a:t>THE ACCOUNTING OFFICER</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8ED8F1CC-B35F-08D7-1CAE-B5602DFF50DD}"/>
              </a:ext>
            </a:extLst>
          </p:cNvPr>
          <p:cNvSpPr>
            <a:spLocks noGrp="1"/>
          </p:cNvSpPr>
          <p:nvPr>
            <p:ph idx="1"/>
          </p:nvPr>
        </p:nvSpPr>
        <p:spPr>
          <a:xfrm>
            <a:off x="939800" y="1114423"/>
            <a:ext cx="10515600" cy="5285741"/>
          </a:xfrm>
        </p:spPr>
        <p:txBody>
          <a:bodyPr>
            <a:normAutofit fontScale="92500" lnSpcReduction="10000"/>
          </a:bodyPr>
          <a:lstStyle/>
          <a:p>
            <a:pPr>
              <a:spcBef>
                <a:spcPts val="0"/>
              </a:spcBef>
              <a:buFont typeface="Wingdings" panose="05000000000000000000" pitchFamily="2" charset="2"/>
              <a:buChar char="q"/>
            </a:pPr>
            <a:r>
              <a:rPr lang="en-US" dirty="0"/>
              <a:t>The accounting officer of a procuring entity shall be:</a:t>
            </a:r>
          </a:p>
          <a:p>
            <a:pPr lvl="3">
              <a:spcBef>
                <a:spcPts val="0"/>
              </a:spcBef>
            </a:pPr>
            <a:endParaRPr lang="en-US" dirty="0"/>
          </a:p>
          <a:p>
            <a:pPr lvl="1">
              <a:buFont typeface="Wingdings" panose="05000000000000000000" pitchFamily="2" charset="2"/>
              <a:buChar char="v"/>
            </a:pPr>
            <a:r>
              <a:rPr lang="en-US" dirty="0"/>
              <a:t>the person charged with line supervision of the conduct of all procurement processes:</a:t>
            </a:r>
          </a:p>
          <a:p>
            <a:pPr lvl="2">
              <a:lnSpc>
                <a:spcPct val="160000"/>
              </a:lnSpc>
              <a:buFont typeface="Wingdings" panose="05000000000000000000" pitchFamily="2" charset="2"/>
              <a:buChar char="Ø"/>
            </a:pPr>
            <a:r>
              <a:rPr lang="en-US" dirty="0"/>
              <a:t>in the case of ministries, the Permanent Secretary;</a:t>
            </a:r>
          </a:p>
          <a:p>
            <a:pPr lvl="2">
              <a:lnSpc>
                <a:spcPct val="160000"/>
              </a:lnSpc>
              <a:buFont typeface="Wingdings" panose="05000000000000000000" pitchFamily="2" charset="2"/>
              <a:buChar char="Ø"/>
            </a:pPr>
            <a:r>
              <a:rPr lang="en-US" dirty="0"/>
              <a:t>in the case of extra-ministerial departments and corporations, the Director-General or officer of co-ordinate responsibility;</a:t>
            </a:r>
          </a:p>
          <a:p>
            <a:pPr lvl="2">
              <a:lnSpc>
                <a:spcPct val="160000"/>
              </a:lnSpc>
              <a:buFont typeface="Wingdings" panose="05000000000000000000" pitchFamily="2" charset="2"/>
              <a:buChar char="Ø"/>
            </a:pPr>
            <a:r>
              <a:rPr lang="en-US" dirty="0"/>
              <a:t>in the case of the National Assembly, the Clerk; and</a:t>
            </a:r>
          </a:p>
          <a:p>
            <a:pPr lvl="2">
              <a:lnSpc>
                <a:spcPct val="160000"/>
              </a:lnSpc>
              <a:buFont typeface="Wingdings" panose="05000000000000000000" pitchFamily="2" charset="2"/>
              <a:buChar char="Ø"/>
            </a:pPr>
            <a:r>
              <a:rPr lang="en-US" dirty="0"/>
              <a:t>in the case of the Judiciary, the Secretaries of the judicial bodies and the Chief Registrars of the Courts.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accounting officer of every procuring entity shall have overall responsibility for the planning of, </a:t>
            </a:r>
            <a:r>
              <a:rPr lang="en-US" dirty="0" err="1"/>
              <a:t>organisation</a:t>
            </a:r>
            <a:r>
              <a:rPr lang="en-US" dirty="0"/>
              <a:t> of tenders, evaluation of tenders. and execution of all procurements and, in particular shall be responsible for</a:t>
            </a:r>
          </a:p>
          <a:p>
            <a:endParaRPr lang="en-US" dirty="0"/>
          </a:p>
        </p:txBody>
      </p:sp>
    </p:spTree>
    <p:extLst>
      <p:ext uri="{BB962C8B-B14F-4D97-AF65-F5344CB8AC3E}">
        <p14:creationId xmlns:p14="http://schemas.microsoft.com/office/powerpoint/2010/main" val="3923638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42456" y="-90807"/>
            <a:ext cx="10111343" cy="769441"/>
          </a:xfrm>
          <a:prstGeom prst="rect">
            <a:avLst/>
          </a:prstGeom>
          <a:noFill/>
        </p:spPr>
        <p:txBody>
          <a:bodyPr wrap="square" rtlCol="0" anchor="ctr">
            <a:spAutoFit/>
          </a:bodyPr>
          <a:lstStyle/>
          <a:p>
            <a:pPr algn="ctr"/>
            <a:r>
              <a:rPr lang="en-US" sz="4400" b="1" dirty="0" smtClean="0">
                <a:solidFill>
                  <a:schemeClr val="bg1"/>
                </a:solidFill>
              </a:rPr>
              <a:t>ACCOUNTING OFFICER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3312C440-56E9-65C5-2FFF-B0242D782EB3}"/>
              </a:ext>
            </a:extLst>
          </p:cNvPr>
          <p:cNvSpPr>
            <a:spLocks noGrp="1"/>
          </p:cNvSpPr>
          <p:nvPr>
            <p:ph idx="1"/>
          </p:nvPr>
        </p:nvSpPr>
        <p:spPr>
          <a:xfrm>
            <a:off x="176893" y="895593"/>
            <a:ext cx="11593075" cy="5844842"/>
          </a:xfrm>
        </p:spPr>
        <p:txBody>
          <a:bodyPr>
            <a:normAutofit fontScale="70000" lnSpcReduction="20000"/>
          </a:bodyPr>
          <a:lstStyle/>
          <a:p>
            <a:pPr lvl="2">
              <a:lnSpc>
                <a:spcPct val="120000"/>
              </a:lnSpc>
              <a:buFont typeface="Wingdings" panose="05000000000000000000" pitchFamily="2" charset="2"/>
              <a:buChar char="Ø"/>
            </a:pPr>
            <a:r>
              <a:rPr lang="en-US" sz="3200" dirty="0"/>
              <a:t>ensuring compliance with the provisions of this Act by his entity and liable in person for the breach or contravention of this Act or any regulation made hereunder whether or not the act or omission was carried out by him personally or any of his subordinates and it is not material that he had delegated any function, duty or power to any person or group of persons;</a:t>
            </a:r>
          </a:p>
          <a:p>
            <a:pPr lvl="2">
              <a:lnSpc>
                <a:spcPct val="170000"/>
              </a:lnSpc>
              <a:buFont typeface="Wingdings" panose="05000000000000000000" pitchFamily="2" charset="2"/>
              <a:buChar char="Ø"/>
            </a:pPr>
            <a:r>
              <a:rPr lang="en-US" sz="3200" dirty="0"/>
              <a:t>constituting the Procurement Committee and its decisions;</a:t>
            </a:r>
          </a:p>
          <a:p>
            <a:pPr lvl="2">
              <a:lnSpc>
                <a:spcPct val="120000"/>
              </a:lnSpc>
              <a:buFont typeface="Wingdings" panose="05000000000000000000" pitchFamily="2" charset="2"/>
              <a:buChar char="Ø"/>
            </a:pPr>
            <a:r>
              <a:rPr lang="en-US" sz="3200" dirty="0"/>
              <a:t>ensuring that adequate appropriation is provided specifically for the procurement in the Federal budget;</a:t>
            </a:r>
          </a:p>
          <a:p>
            <a:pPr lvl="2">
              <a:lnSpc>
                <a:spcPct val="170000"/>
              </a:lnSpc>
              <a:buFont typeface="Wingdings" panose="05000000000000000000" pitchFamily="2" charset="2"/>
              <a:buChar char="Ø"/>
            </a:pPr>
            <a:r>
              <a:rPr lang="en-US" sz="3200" dirty="0"/>
              <a:t>integrating his entity's procurement expenditure into its yearly budget;</a:t>
            </a:r>
          </a:p>
          <a:p>
            <a:pPr lvl="2">
              <a:lnSpc>
                <a:spcPct val="120000"/>
              </a:lnSpc>
              <a:buFont typeface="Wingdings" panose="05000000000000000000" pitchFamily="2" charset="2"/>
              <a:buChar char="Ø"/>
            </a:pPr>
            <a:r>
              <a:rPr lang="en-US" sz="3200" dirty="0"/>
              <a:t>ensuring that no reduction of values or splitting of procurements is carried out such as to evade the use of the appropriate procurement method; </a:t>
            </a:r>
          </a:p>
          <a:p>
            <a:pPr lvl="2">
              <a:lnSpc>
                <a:spcPct val="170000"/>
              </a:lnSpc>
              <a:buFont typeface="Wingdings" panose="05000000000000000000" pitchFamily="2" charset="2"/>
              <a:buChar char="Ø"/>
            </a:pPr>
            <a:r>
              <a:rPr lang="en-US" sz="3200" dirty="0"/>
              <a:t>(f) constituting the Evaluation Committee;</a:t>
            </a:r>
          </a:p>
          <a:p>
            <a:pPr lvl="2">
              <a:lnSpc>
                <a:spcPct val="170000"/>
              </a:lnSpc>
              <a:buFont typeface="Wingdings" panose="05000000000000000000" pitchFamily="2" charset="2"/>
              <a:buChar char="Ø"/>
            </a:pPr>
            <a:r>
              <a:rPr lang="en-US" sz="3200" dirty="0"/>
              <a:t>liaising with the Bureau to ensure the implementation of its regulations.</a:t>
            </a:r>
          </a:p>
          <a:p>
            <a:pPr>
              <a:lnSpc>
                <a:spcPct val="170000"/>
              </a:lnSpc>
            </a:pPr>
            <a:endParaRPr lang="en-US" dirty="0"/>
          </a:p>
        </p:txBody>
      </p:sp>
    </p:spTree>
    <p:extLst>
      <p:ext uri="{BB962C8B-B14F-4D97-AF65-F5344CB8AC3E}">
        <p14:creationId xmlns:p14="http://schemas.microsoft.com/office/powerpoint/2010/main" val="246573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D529ACD8-198E-F243-B32B-B851E991CB7F}"/>
              </a:ext>
            </a:extLst>
          </p:cNvPr>
          <p:cNvPicPr>
            <a:picLocks noChangeAspect="1"/>
          </p:cNvPicPr>
          <p:nvPr/>
        </p:nvPicPr>
        <p:blipFill rotWithShape="1">
          <a:blip r:embed="rId2">
            <a:extLst>
              <a:ext uri="{28A0092B-C50C-407E-A947-70E740481C1C}">
                <a14:useLocalDpi xmlns:a14="http://schemas.microsoft.com/office/drawing/2010/main" val="0"/>
              </a:ext>
            </a:extLst>
          </a:blip>
          <a:srcRect l="9595" t="202" r="28887" b="-202"/>
          <a:stretch/>
        </p:blipFill>
        <p:spPr>
          <a:xfrm>
            <a:off x="-1" y="0"/>
            <a:ext cx="5715001" cy="6871218"/>
          </a:xfrm>
          <a:prstGeom prst="rect">
            <a:avLst/>
          </a:prstGeom>
        </p:spPr>
      </p:pic>
      <p:sp>
        <p:nvSpPr>
          <p:cNvPr id="7" name="Rectangle 6">
            <a:extLst>
              <a:ext uri="{FF2B5EF4-FFF2-40B4-BE49-F238E27FC236}">
                <a16:creationId xmlns:a16="http://schemas.microsoft.com/office/drawing/2014/main" id="{865CAA68-8FA2-314A-ADB8-4461C2E16553}"/>
              </a:ext>
            </a:extLst>
          </p:cNvPr>
          <p:cNvSpPr/>
          <p:nvPr/>
        </p:nvSpPr>
        <p:spPr>
          <a:xfrm>
            <a:off x="-1" y="0"/>
            <a:ext cx="5734593" cy="6858000"/>
          </a:xfrm>
          <a:prstGeom prst="rect">
            <a:avLst/>
          </a:prstGeom>
          <a:solidFill>
            <a:srgbClr val="1D3867">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1A9F8D3-732C-DD41-8BA0-2C3C2E90ECF3}"/>
              </a:ext>
            </a:extLst>
          </p:cNvPr>
          <p:cNvSpPr txBox="1"/>
          <p:nvPr/>
        </p:nvSpPr>
        <p:spPr>
          <a:xfrm>
            <a:off x="1051857" y="3013501"/>
            <a:ext cx="3250355" cy="830997"/>
          </a:xfrm>
          <a:prstGeom prst="rect">
            <a:avLst/>
          </a:prstGeom>
          <a:noFill/>
        </p:spPr>
        <p:txBody>
          <a:bodyPr wrap="square" rtlCol="0" anchor="ctr">
            <a:spAutoFit/>
          </a:bodyPr>
          <a:lstStyle/>
          <a:p>
            <a:pPr algn="ctr"/>
            <a:r>
              <a:rPr lang="en-US" sz="4800" b="1" dirty="0">
                <a:solidFill>
                  <a:schemeClr val="bg1"/>
                </a:solidFill>
                <a:latin typeface="Times New Roman" panose="02020603050405020304" pitchFamily="18" charset="0"/>
                <a:cs typeface="Times New Roman" panose="02020603050405020304" pitchFamily="18" charset="0"/>
              </a:rPr>
              <a:t>OUTLINE</a:t>
            </a:r>
          </a:p>
        </p:txBody>
      </p:sp>
      <p:sp>
        <p:nvSpPr>
          <p:cNvPr id="9" name="TextBox 8">
            <a:extLst>
              <a:ext uri="{FF2B5EF4-FFF2-40B4-BE49-F238E27FC236}">
                <a16:creationId xmlns:a16="http://schemas.microsoft.com/office/drawing/2014/main" id="{80C8DA0E-7173-A64E-A597-3A293BE2EF59}"/>
              </a:ext>
            </a:extLst>
          </p:cNvPr>
          <p:cNvSpPr txBox="1"/>
          <p:nvPr/>
        </p:nvSpPr>
        <p:spPr>
          <a:xfrm>
            <a:off x="6478844" y="390988"/>
            <a:ext cx="1696811" cy="369332"/>
          </a:xfrm>
          <a:prstGeom prst="rect">
            <a:avLst/>
          </a:prstGeom>
          <a:noFill/>
        </p:spPr>
        <p:txBody>
          <a:bodyPr wrap="none" rtlCol="0" anchor="b" anchorCtr="0">
            <a:spAutoFit/>
          </a:bodyPr>
          <a:lstStyle/>
          <a:p>
            <a:r>
              <a:rPr lang="en-US" b="1" dirty="0">
                <a:ea typeface="League Spartan" charset="0"/>
                <a:cs typeface="Times New Roman" panose="02020603050405020304" pitchFamily="18" charset="0"/>
              </a:rPr>
              <a:t>INTRODUCTION</a:t>
            </a:r>
          </a:p>
        </p:txBody>
      </p:sp>
      <p:sp>
        <p:nvSpPr>
          <p:cNvPr id="12" name="TextBox 11">
            <a:extLst>
              <a:ext uri="{FF2B5EF4-FFF2-40B4-BE49-F238E27FC236}">
                <a16:creationId xmlns:a16="http://schemas.microsoft.com/office/drawing/2014/main" id="{5619466F-ACB2-8D49-B05A-4B51B5024F7C}"/>
              </a:ext>
            </a:extLst>
          </p:cNvPr>
          <p:cNvSpPr txBox="1"/>
          <p:nvPr/>
        </p:nvSpPr>
        <p:spPr>
          <a:xfrm>
            <a:off x="6033154" y="391795"/>
            <a:ext cx="418704" cy="369332"/>
          </a:xfrm>
          <a:prstGeom prst="rect">
            <a:avLst/>
          </a:prstGeom>
          <a:noFill/>
        </p:spPr>
        <p:txBody>
          <a:bodyPr wrap="none" rtlCol="0" anchor="ctr" anchorCtr="0">
            <a:spAutoFit/>
          </a:bodyPr>
          <a:lstStyle/>
          <a:p>
            <a:pPr algn="r"/>
            <a:r>
              <a:rPr lang="en-US" b="1" dirty="0">
                <a:solidFill>
                  <a:srgbClr val="0070C0"/>
                </a:solidFill>
                <a:ea typeface="League Spartan" charset="0"/>
                <a:cs typeface="Times New Roman" panose="02020603050405020304" pitchFamily="18" charset="0"/>
              </a:rPr>
              <a:t>01</a:t>
            </a:r>
          </a:p>
        </p:txBody>
      </p:sp>
      <p:sp>
        <p:nvSpPr>
          <p:cNvPr id="13" name="TextBox 12">
            <a:extLst>
              <a:ext uri="{FF2B5EF4-FFF2-40B4-BE49-F238E27FC236}">
                <a16:creationId xmlns:a16="http://schemas.microsoft.com/office/drawing/2014/main" id="{2E385F0F-DE21-D94C-A12B-C9F2B781849B}"/>
              </a:ext>
            </a:extLst>
          </p:cNvPr>
          <p:cNvSpPr txBox="1"/>
          <p:nvPr/>
        </p:nvSpPr>
        <p:spPr>
          <a:xfrm>
            <a:off x="6513826" y="1154350"/>
            <a:ext cx="4770167" cy="369332"/>
          </a:xfrm>
          <a:prstGeom prst="rect">
            <a:avLst/>
          </a:prstGeom>
          <a:noFill/>
        </p:spPr>
        <p:txBody>
          <a:bodyPr wrap="square" rtlCol="0" anchor="b" anchorCtr="0">
            <a:spAutoFit/>
          </a:bodyPr>
          <a:lstStyle/>
          <a:p>
            <a:r>
              <a:rPr lang="en-US" b="1" dirty="0">
                <a:ea typeface="League Spartan" charset="0"/>
                <a:cs typeface="Times New Roman" panose="02020603050405020304" pitchFamily="18" charset="0"/>
              </a:rPr>
              <a:t>FUNDAMENTAL PRINCIPLES </a:t>
            </a:r>
            <a:r>
              <a:rPr lang="en-US" b="1" dirty="0" smtClean="0">
                <a:ea typeface="League Spartan" charset="0"/>
                <a:cs typeface="Times New Roman" panose="02020603050405020304" pitchFamily="18" charset="0"/>
              </a:rPr>
              <a:t>OF PROCUREMENT</a:t>
            </a:r>
            <a:endParaRPr lang="en-US" b="1" dirty="0">
              <a:ea typeface="League Spartan" charset="0"/>
              <a:cs typeface="Times New Roman" panose="02020603050405020304" pitchFamily="18" charset="0"/>
            </a:endParaRPr>
          </a:p>
        </p:txBody>
      </p:sp>
      <p:sp>
        <p:nvSpPr>
          <p:cNvPr id="16" name="TextBox 15">
            <a:extLst>
              <a:ext uri="{FF2B5EF4-FFF2-40B4-BE49-F238E27FC236}">
                <a16:creationId xmlns:a16="http://schemas.microsoft.com/office/drawing/2014/main" id="{AD2C15D2-5286-2B4F-9F7D-1FFCAAD39622}"/>
              </a:ext>
            </a:extLst>
          </p:cNvPr>
          <p:cNvSpPr txBox="1"/>
          <p:nvPr/>
        </p:nvSpPr>
        <p:spPr>
          <a:xfrm>
            <a:off x="5987579" y="1131997"/>
            <a:ext cx="418704" cy="369332"/>
          </a:xfrm>
          <a:prstGeom prst="rect">
            <a:avLst/>
          </a:prstGeom>
          <a:noFill/>
        </p:spPr>
        <p:txBody>
          <a:bodyPr wrap="none" rtlCol="0" anchor="ctr" anchorCtr="0">
            <a:spAutoFit/>
          </a:bodyPr>
          <a:lstStyle/>
          <a:p>
            <a:pPr algn="r"/>
            <a:r>
              <a:rPr lang="en-US" b="1" dirty="0">
                <a:solidFill>
                  <a:srgbClr val="0070C0"/>
                </a:solidFill>
                <a:ea typeface="League Spartan" charset="0"/>
                <a:cs typeface="Times New Roman" panose="02020603050405020304" pitchFamily="18" charset="0"/>
              </a:rPr>
              <a:t>02</a:t>
            </a:r>
          </a:p>
        </p:txBody>
      </p:sp>
      <p:sp>
        <p:nvSpPr>
          <p:cNvPr id="17" name="TextBox 16">
            <a:extLst>
              <a:ext uri="{FF2B5EF4-FFF2-40B4-BE49-F238E27FC236}">
                <a16:creationId xmlns:a16="http://schemas.microsoft.com/office/drawing/2014/main" id="{B4135E0E-BF6D-8341-A00B-AB8BA67EE61F}"/>
              </a:ext>
            </a:extLst>
          </p:cNvPr>
          <p:cNvSpPr txBox="1"/>
          <p:nvPr/>
        </p:nvSpPr>
        <p:spPr>
          <a:xfrm>
            <a:off x="6513826" y="1815772"/>
            <a:ext cx="3622790" cy="369332"/>
          </a:xfrm>
          <a:prstGeom prst="rect">
            <a:avLst/>
          </a:prstGeom>
          <a:noFill/>
        </p:spPr>
        <p:txBody>
          <a:bodyPr wrap="square" rtlCol="0" anchor="b" anchorCtr="0">
            <a:spAutoFit/>
          </a:bodyPr>
          <a:lstStyle/>
          <a:p>
            <a:r>
              <a:rPr lang="en-US" b="1" dirty="0">
                <a:ea typeface="League Spartan" charset="0"/>
                <a:cs typeface="Times New Roman" panose="02020603050405020304" pitchFamily="18" charset="0"/>
              </a:rPr>
              <a:t>DRIVERS OF PUBLIC </a:t>
            </a:r>
            <a:r>
              <a:rPr lang="en-US" b="1" dirty="0" smtClean="0">
                <a:ea typeface="League Spartan" charset="0"/>
                <a:cs typeface="Times New Roman" panose="02020603050405020304" pitchFamily="18" charset="0"/>
              </a:rPr>
              <a:t>PROCUREMENT</a:t>
            </a:r>
            <a:endParaRPr lang="en-US" b="1" dirty="0">
              <a:ea typeface="League Spartan" charset="0"/>
              <a:cs typeface="Times New Roman" panose="02020603050405020304" pitchFamily="18" charset="0"/>
            </a:endParaRPr>
          </a:p>
        </p:txBody>
      </p:sp>
      <p:sp>
        <p:nvSpPr>
          <p:cNvPr id="20" name="TextBox 19">
            <a:extLst>
              <a:ext uri="{FF2B5EF4-FFF2-40B4-BE49-F238E27FC236}">
                <a16:creationId xmlns:a16="http://schemas.microsoft.com/office/drawing/2014/main" id="{0B43C6AF-7D12-FF42-81D1-CD4583B2A58E}"/>
              </a:ext>
            </a:extLst>
          </p:cNvPr>
          <p:cNvSpPr txBox="1"/>
          <p:nvPr/>
        </p:nvSpPr>
        <p:spPr>
          <a:xfrm>
            <a:off x="5987579" y="1815772"/>
            <a:ext cx="418704" cy="369332"/>
          </a:xfrm>
          <a:prstGeom prst="rect">
            <a:avLst/>
          </a:prstGeom>
          <a:noFill/>
        </p:spPr>
        <p:txBody>
          <a:bodyPr wrap="square" rtlCol="0" anchor="ctr" anchorCtr="0">
            <a:spAutoFit/>
          </a:bodyPr>
          <a:lstStyle/>
          <a:p>
            <a:pPr algn="r"/>
            <a:r>
              <a:rPr lang="en-US" b="1" dirty="0">
                <a:solidFill>
                  <a:srgbClr val="0070C0"/>
                </a:solidFill>
                <a:ea typeface="League Spartan" charset="0"/>
                <a:cs typeface="Times New Roman" panose="02020603050405020304" pitchFamily="18" charset="0"/>
              </a:rPr>
              <a:t>03</a:t>
            </a:r>
          </a:p>
        </p:txBody>
      </p:sp>
      <p:sp>
        <p:nvSpPr>
          <p:cNvPr id="21" name="TextBox 20">
            <a:extLst>
              <a:ext uri="{FF2B5EF4-FFF2-40B4-BE49-F238E27FC236}">
                <a16:creationId xmlns:a16="http://schemas.microsoft.com/office/drawing/2014/main" id="{84BD51C5-0080-E74A-B81A-D196608ED14B}"/>
              </a:ext>
            </a:extLst>
          </p:cNvPr>
          <p:cNvSpPr txBox="1"/>
          <p:nvPr/>
        </p:nvSpPr>
        <p:spPr>
          <a:xfrm>
            <a:off x="6513826" y="2545131"/>
            <a:ext cx="4608788" cy="369332"/>
          </a:xfrm>
          <a:prstGeom prst="rect">
            <a:avLst/>
          </a:prstGeom>
          <a:noFill/>
        </p:spPr>
        <p:txBody>
          <a:bodyPr wrap="square" rtlCol="0" anchor="b" anchorCtr="0">
            <a:spAutoFit/>
          </a:bodyPr>
          <a:lstStyle/>
          <a:p>
            <a:r>
              <a:rPr lang="en-US" b="1" dirty="0" smtClean="0">
                <a:ea typeface="League Spartan" charset="0"/>
                <a:cs typeface="Times New Roman" panose="02020603050405020304" pitchFamily="18" charset="0"/>
              </a:rPr>
              <a:t>UNDERSTANDING THE PROCUREMRNT CIRCLE</a:t>
            </a:r>
          </a:p>
        </p:txBody>
      </p:sp>
      <p:sp>
        <p:nvSpPr>
          <p:cNvPr id="24" name="TextBox 23">
            <a:extLst>
              <a:ext uri="{FF2B5EF4-FFF2-40B4-BE49-F238E27FC236}">
                <a16:creationId xmlns:a16="http://schemas.microsoft.com/office/drawing/2014/main" id="{F7E3177D-A949-6E4A-8254-F8506A387C71}"/>
              </a:ext>
            </a:extLst>
          </p:cNvPr>
          <p:cNvSpPr txBox="1"/>
          <p:nvPr/>
        </p:nvSpPr>
        <p:spPr>
          <a:xfrm>
            <a:off x="5987579" y="2506235"/>
            <a:ext cx="415498" cy="369332"/>
          </a:xfrm>
          <a:prstGeom prst="rect">
            <a:avLst/>
          </a:prstGeom>
          <a:noFill/>
        </p:spPr>
        <p:txBody>
          <a:bodyPr wrap="none" rtlCol="0" anchor="ctr" anchorCtr="0">
            <a:spAutoFit/>
          </a:bodyPr>
          <a:lstStyle/>
          <a:p>
            <a:pPr algn="r"/>
            <a:r>
              <a:rPr lang="en-US" b="1" dirty="0">
                <a:solidFill>
                  <a:srgbClr val="0070C0"/>
                </a:solidFill>
                <a:latin typeface="Times New Roman" panose="02020603050405020304" pitchFamily="18" charset="0"/>
                <a:ea typeface="League Spartan" charset="0"/>
                <a:cs typeface="Times New Roman" panose="02020603050405020304" pitchFamily="18" charset="0"/>
              </a:rPr>
              <a:t>04</a:t>
            </a:r>
          </a:p>
        </p:txBody>
      </p:sp>
      <p:sp>
        <p:nvSpPr>
          <p:cNvPr id="25" name="TextBox 24">
            <a:extLst>
              <a:ext uri="{FF2B5EF4-FFF2-40B4-BE49-F238E27FC236}">
                <a16:creationId xmlns:a16="http://schemas.microsoft.com/office/drawing/2014/main" id="{4E2359C8-F1B7-6241-B35C-99A0EC2173C3}"/>
              </a:ext>
            </a:extLst>
          </p:cNvPr>
          <p:cNvSpPr txBox="1"/>
          <p:nvPr/>
        </p:nvSpPr>
        <p:spPr>
          <a:xfrm>
            <a:off x="6496088" y="5347811"/>
            <a:ext cx="2812886" cy="369332"/>
          </a:xfrm>
          <a:prstGeom prst="rect">
            <a:avLst/>
          </a:prstGeom>
          <a:noFill/>
        </p:spPr>
        <p:txBody>
          <a:bodyPr wrap="none" rtlCol="0" anchor="b" anchorCtr="0">
            <a:spAutoFit/>
          </a:bodyPr>
          <a:lstStyle/>
          <a:p>
            <a:r>
              <a:rPr lang="en-US" b="1" dirty="0">
                <a:ea typeface="League Spartan" charset="0"/>
                <a:cs typeface="Times New Roman" panose="02020603050405020304" pitchFamily="18" charset="0"/>
              </a:rPr>
              <a:t>OFFENCES AND SANCTIONS</a:t>
            </a:r>
          </a:p>
        </p:txBody>
      </p:sp>
      <p:sp>
        <p:nvSpPr>
          <p:cNvPr id="28" name="TextBox 27">
            <a:extLst>
              <a:ext uri="{FF2B5EF4-FFF2-40B4-BE49-F238E27FC236}">
                <a16:creationId xmlns:a16="http://schemas.microsoft.com/office/drawing/2014/main" id="{F1BB2442-641A-754F-8859-958EF846B10B}"/>
              </a:ext>
            </a:extLst>
          </p:cNvPr>
          <p:cNvSpPr txBox="1"/>
          <p:nvPr/>
        </p:nvSpPr>
        <p:spPr>
          <a:xfrm>
            <a:off x="5987579" y="5347811"/>
            <a:ext cx="415498" cy="369332"/>
          </a:xfrm>
          <a:prstGeom prst="rect">
            <a:avLst/>
          </a:prstGeom>
          <a:noFill/>
        </p:spPr>
        <p:txBody>
          <a:bodyPr wrap="none" rtlCol="0" anchor="ctr" anchorCtr="0">
            <a:spAutoFit/>
          </a:bodyPr>
          <a:lstStyle/>
          <a:p>
            <a:pPr algn="r"/>
            <a:r>
              <a:rPr lang="en-US" b="1" dirty="0" smtClean="0">
                <a:solidFill>
                  <a:srgbClr val="0070C0"/>
                </a:solidFill>
                <a:ea typeface="League Spartan" charset="0"/>
                <a:cs typeface="Times New Roman" panose="02020603050405020304" pitchFamily="18" charset="0"/>
              </a:rPr>
              <a:t>08</a:t>
            </a:r>
            <a:endParaRPr lang="en-US" b="1" dirty="0">
              <a:solidFill>
                <a:srgbClr val="0070C0"/>
              </a:solidFill>
              <a:ea typeface="League Spartan" charset="0"/>
              <a:cs typeface="Times New Roman" panose="02020603050405020304"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97375" y="6109709"/>
            <a:ext cx="1359317" cy="533138"/>
          </a:xfrm>
          <a:prstGeom prst="rect">
            <a:avLst/>
          </a:prstGeom>
        </p:spPr>
      </p:pic>
      <p:sp>
        <p:nvSpPr>
          <p:cNvPr id="2" name="Rectangle 1"/>
          <p:cNvSpPr/>
          <p:nvPr/>
        </p:nvSpPr>
        <p:spPr>
          <a:xfrm>
            <a:off x="5987579" y="3216629"/>
            <a:ext cx="415499" cy="369332"/>
          </a:xfrm>
          <a:prstGeom prst="rect">
            <a:avLst/>
          </a:prstGeom>
        </p:spPr>
        <p:txBody>
          <a:bodyPr wrap="none">
            <a:spAutoFit/>
          </a:bodyPr>
          <a:lstStyle/>
          <a:p>
            <a:pPr algn="r"/>
            <a:r>
              <a:rPr lang="en-US" b="1" dirty="0" smtClean="0">
                <a:solidFill>
                  <a:srgbClr val="0070C0"/>
                </a:solidFill>
                <a:latin typeface="Times New Roman" panose="02020603050405020304" pitchFamily="18" charset="0"/>
                <a:ea typeface="League Spartan" charset="0"/>
                <a:cs typeface="Times New Roman" panose="02020603050405020304" pitchFamily="18" charset="0"/>
              </a:rPr>
              <a:t>05</a:t>
            </a:r>
            <a:endParaRPr lang="en-US" b="1" dirty="0">
              <a:solidFill>
                <a:srgbClr val="0070C0"/>
              </a:solidFill>
              <a:latin typeface="Times New Roman" panose="02020603050405020304" pitchFamily="18" charset="0"/>
              <a:ea typeface="League Spartan" charset="0"/>
              <a:cs typeface="Times New Roman" panose="02020603050405020304" pitchFamily="18" charset="0"/>
            </a:endParaRPr>
          </a:p>
        </p:txBody>
      </p:sp>
      <p:sp>
        <p:nvSpPr>
          <p:cNvPr id="3" name="TextBox 2"/>
          <p:cNvSpPr txBox="1"/>
          <p:nvPr/>
        </p:nvSpPr>
        <p:spPr>
          <a:xfrm>
            <a:off x="6538504" y="3262698"/>
            <a:ext cx="5540940" cy="369332"/>
          </a:xfrm>
          <a:prstGeom prst="rect">
            <a:avLst/>
          </a:prstGeom>
          <a:noFill/>
        </p:spPr>
        <p:txBody>
          <a:bodyPr wrap="none" rtlCol="0">
            <a:spAutoFit/>
          </a:bodyPr>
          <a:lstStyle/>
          <a:p>
            <a:r>
              <a:rPr lang="en-US" b="1" dirty="0" smtClean="0"/>
              <a:t>SPECIAL AND RESTRICTED METHODS OF PROCUREMENT</a:t>
            </a:r>
            <a:endParaRPr lang="en-US" b="1" dirty="0"/>
          </a:p>
        </p:txBody>
      </p:sp>
      <p:sp>
        <p:nvSpPr>
          <p:cNvPr id="5" name="Rectangle 4"/>
          <p:cNvSpPr/>
          <p:nvPr/>
        </p:nvSpPr>
        <p:spPr>
          <a:xfrm>
            <a:off x="5987579" y="3927023"/>
            <a:ext cx="415498" cy="369332"/>
          </a:xfrm>
          <a:prstGeom prst="rect">
            <a:avLst/>
          </a:prstGeom>
        </p:spPr>
        <p:txBody>
          <a:bodyPr wrap="square">
            <a:spAutoFit/>
          </a:bodyPr>
          <a:lstStyle/>
          <a:p>
            <a:pPr algn="r"/>
            <a:r>
              <a:rPr lang="en-US" b="1" dirty="0" smtClean="0">
                <a:solidFill>
                  <a:srgbClr val="0070C0"/>
                </a:solidFill>
                <a:latin typeface="Times New Roman" panose="02020603050405020304" pitchFamily="18" charset="0"/>
                <a:ea typeface="League Spartan" charset="0"/>
                <a:cs typeface="Times New Roman" panose="02020603050405020304" pitchFamily="18" charset="0"/>
              </a:rPr>
              <a:t>06</a:t>
            </a:r>
            <a:endParaRPr lang="en-US" b="1" dirty="0">
              <a:solidFill>
                <a:srgbClr val="0070C0"/>
              </a:solidFill>
              <a:latin typeface="Times New Roman" panose="02020603050405020304" pitchFamily="18" charset="0"/>
              <a:ea typeface="League Spartan" charset="0"/>
              <a:cs typeface="Times New Roman" panose="02020603050405020304" pitchFamily="18" charset="0"/>
            </a:endParaRPr>
          </a:p>
        </p:txBody>
      </p:sp>
      <p:sp>
        <p:nvSpPr>
          <p:cNvPr id="10" name="Rectangle 9"/>
          <p:cNvSpPr/>
          <p:nvPr/>
        </p:nvSpPr>
        <p:spPr>
          <a:xfrm>
            <a:off x="6513826" y="3949069"/>
            <a:ext cx="4390176" cy="369332"/>
          </a:xfrm>
          <a:prstGeom prst="rect">
            <a:avLst/>
          </a:prstGeom>
        </p:spPr>
        <p:txBody>
          <a:bodyPr wrap="none">
            <a:spAutoFit/>
          </a:bodyPr>
          <a:lstStyle/>
          <a:p>
            <a:r>
              <a:rPr lang="en-US" b="1" dirty="0" smtClean="0"/>
              <a:t>PROCUREMENT OF CONSULTANCY SERVICES</a:t>
            </a:r>
            <a:endParaRPr lang="en-US" b="1" dirty="0"/>
          </a:p>
        </p:txBody>
      </p:sp>
      <p:sp>
        <p:nvSpPr>
          <p:cNvPr id="14" name="Rectangle 13"/>
          <p:cNvSpPr/>
          <p:nvPr/>
        </p:nvSpPr>
        <p:spPr>
          <a:xfrm>
            <a:off x="6017732" y="4637417"/>
            <a:ext cx="415499" cy="369332"/>
          </a:xfrm>
          <a:prstGeom prst="rect">
            <a:avLst/>
          </a:prstGeom>
        </p:spPr>
        <p:txBody>
          <a:bodyPr wrap="none">
            <a:spAutoFit/>
          </a:bodyPr>
          <a:lstStyle/>
          <a:p>
            <a:pPr algn="r"/>
            <a:r>
              <a:rPr lang="en-US" b="1" dirty="0" smtClean="0">
                <a:solidFill>
                  <a:srgbClr val="0070C0"/>
                </a:solidFill>
                <a:ea typeface="League Spartan" charset="0"/>
                <a:cs typeface="Times New Roman" panose="02020603050405020304" pitchFamily="18" charset="0"/>
              </a:rPr>
              <a:t>07</a:t>
            </a:r>
            <a:endParaRPr lang="en-US" b="1" dirty="0">
              <a:solidFill>
                <a:srgbClr val="0070C0"/>
              </a:solidFill>
              <a:ea typeface="League Spartan" charset="0"/>
              <a:cs typeface="Times New Roman" panose="02020603050405020304" pitchFamily="18" charset="0"/>
            </a:endParaRPr>
          </a:p>
        </p:txBody>
      </p:sp>
      <p:sp>
        <p:nvSpPr>
          <p:cNvPr id="22" name="TextBox 21"/>
          <p:cNvSpPr txBox="1"/>
          <p:nvPr/>
        </p:nvSpPr>
        <p:spPr>
          <a:xfrm>
            <a:off x="6513826" y="4666636"/>
            <a:ext cx="5649175" cy="369332"/>
          </a:xfrm>
          <a:prstGeom prst="rect">
            <a:avLst/>
          </a:prstGeom>
          <a:noFill/>
        </p:spPr>
        <p:txBody>
          <a:bodyPr wrap="none" rtlCol="0">
            <a:spAutoFit/>
          </a:bodyPr>
          <a:lstStyle/>
          <a:p>
            <a:r>
              <a:rPr lang="en-US" b="1" dirty="0" smtClean="0"/>
              <a:t>ADMINISTRATIVE REVIEW AND COMPLAINT PROCEDURE </a:t>
            </a:r>
            <a:endParaRPr lang="en-US" b="1" dirty="0"/>
          </a:p>
        </p:txBody>
      </p:sp>
    </p:spTree>
    <p:extLst>
      <p:ext uri="{BB962C8B-B14F-4D97-AF65-F5344CB8AC3E}">
        <p14:creationId xmlns:p14="http://schemas.microsoft.com/office/powerpoint/2010/main" val="1112773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38654" y="-97832"/>
            <a:ext cx="9187961" cy="769441"/>
          </a:xfrm>
          <a:prstGeom prst="rect">
            <a:avLst/>
          </a:prstGeom>
          <a:noFill/>
        </p:spPr>
        <p:txBody>
          <a:bodyPr wrap="square" rtlCol="0" anchor="ctr">
            <a:spAutoFit/>
          </a:bodyPr>
          <a:lstStyle/>
          <a:p>
            <a:pPr algn="ctr"/>
            <a:r>
              <a:rPr lang="en-US" sz="4400" b="1" dirty="0" smtClean="0">
                <a:solidFill>
                  <a:schemeClr val="bg1"/>
                </a:solidFill>
              </a:rPr>
              <a:t>ACCOUNTING OFFICER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FCA6D684-EFBD-5C78-ABD4-EEE34FFBA06D}"/>
              </a:ext>
            </a:extLst>
          </p:cNvPr>
          <p:cNvSpPr>
            <a:spLocks noGrp="1"/>
          </p:cNvSpPr>
          <p:nvPr>
            <p:ph idx="1"/>
          </p:nvPr>
        </p:nvSpPr>
        <p:spPr>
          <a:xfrm>
            <a:off x="709674" y="825256"/>
            <a:ext cx="10515600" cy="5778744"/>
          </a:xfrm>
        </p:spPr>
        <p:txBody>
          <a:bodyPr>
            <a:normAutofit fontScale="92500" lnSpcReduction="20000"/>
          </a:bodyPr>
          <a:lstStyle/>
          <a:p>
            <a:pPr lvl="1">
              <a:spcBef>
                <a:spcPts val="0"/>
              </a:spcBef>
              <a:buFont typeface="Wingdings" panose="05000000000000000000" pitchFamily="2" charset="2"/>
              <a:buChar char="v"/>
            </a:pPr>
            <a:r>
              <a:rPr lang="en-US" dirty="0"/>
              <a:t>The accounting officer of each procuring entity is empowered to purchase or approve contracts without open competitive tendering provided the value of such procurement (low value procurement) does not exceed certain threshold set by the Bureau and approved by the council</a:t>
            </a:r>
          </a:p>
          <a:p>
            <a:pPr lvl="1">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For the low-value procurement, the advert shall be for one week on the notice board of the procuring entity.</a:t>
            </a:r>
          </a:p>
          <a:p>
            <a:pPr lvl="1">
              <a:spcBef>
                <a:spcPts val="0"/>
              </a:spcBef>
              <a:buFont typeface="Wingdings" panose="05000000000000000000" pitchFamily="2" charset="2"/>
              <a:buChar char="v"/>
            </a:pPr>
            <a:endParaRPr lang="en-US" dirty="0"/>
          </a:p>
          <a:p>
            <a:pPr lvl="1">
              <a:buFont typeface="Wingdings" panose="05000000000000000000" pitchFamily="2" charset="2"/>
              <a:buChar char="v"/>
            </a:pPr>
            <a:r>
              <a:rPr lang="en-US" dirty="0"/>
              <a:t>The Bureau shall prescribe the procedure and other conditions applicable for different procuring entities and for different goods, works and services to be procured.</a:t>
            </a:r>
          </a:p>
          <a:p>
            <a:pPr lvl="1">
              <a:buFont typeface="Wingdings" panose="05000000000000000000" pitchFamily="2" charset="2"/>
              <a:buChar char="v"/>
            </a:pPr>
            <a:endParaRPr lang="en-US" dirty="0"/>
          </a:p>
          <a:p>
            <a:pPr lvl="1">
              <a:buFont typeface="Wingdings" panose="05000000000000000000" pitchFamily="2" charset="2"/>
              <a:buChar char="v"/>
            </a:pPr>
            <a:r>
              <a:rPr lang="en-US" dirty="0"/>
              <a:t>The accounting officer shall render a quarterly report to the Parastatal Tender's Board</a:t>
            </a:r>
            <a:r>
              <a:rPr lang="en-US" dirty="0" smtClean="0"/>
              <a:t>.</a:t>
            </a:r>
            <a:endParaRPr lang="en-US" dirty="0"/>
          </a:p>
          <a:p>
            <a:pPr lvl="1">
              <a:buFont typeface="Wingdings" panose="05000000000000000000" pitchFamily="2" charset="2"/>
              <a:buChar char="v"/>
            </a:pPr>
            <a:endParaRPr lang="en-US" dirty="0" smtClean="0"/>
          </a:p>
          <a:p>
            <a:pPr lvl="1">
              <a:buFont typeface="Wingdings" panose="05000000000000000000" pitchFamily="2" charset="2"/>
              <a:buChar char="v"/>
            </a:pPr>
            <a:r>
              <a:rPr lang="en-US" dirty="0" smtClean="0"/>
              <a:t>Each </a:t>
            </a:r>
            <a:r>
              <a:rPr lang="en-US" dirty="0"/>
              <a:t>employee of a procuring entity and each member of a board or committee of a public entity shall ensure that this Act within the assign responsibility of the employee or member, is complied with. </a:t>
            </a:r>
          </a:p>
          <a:p>
            <a:pPr lvl="1">
              <a:buFont typeface="Wingdings" panose="05000000000000000000" pitchFamily="2" charset="2"/>
              <a:buChar char="v"/>
            </a:pPr>
            <a:endParaRPr lang="en-US" dirty="0" smtClean="0"/>
          </a:p>
          <a:p>
            <a:pPr lvl="1">
              <a:buFont typeface="Wingdings" panose="05000000000000000000" pitchFamily="2" charset="2"/>
              <a:buChar char="v"/>
            </a:pPr>
            <a:r>
              <a:rPr lang="en-US" dirty="0" smtClean="0"/>
              <a:t>All </a:t>
            </a:r>
            <a:r>
              <a:rPr lang="en-US" dirty="0"/>
              <a:t>bidders for the procurement of any goods, works and services for any public entity shall comply with all relevant provisions of this Act.</a:t>
            </a:r>
          </a:p>
          <a:p>
            <a:pPr lvl="1">
              <a:buFont typeface="Wingdings" panose="05000000000000000000" pitchFamily="2" charset="2"/>
              <a:buChar char="v"/>
            </a:pPr>
            <a:endParaRPr lang="en-US" dirty="0" smtClean="0"/>
          </a:p>
          <a:p>
            <a:pPr lvl="1">
              <a:buFont typeface="Wingdings" panose="05000000000000000000" pitchFamily="2" charset="2"/>
              <a:buChar char="v"/>
            </a:pPr>
            <a:endParaRPr lang="en-US" dirty="0"/>
          </a:p>
        </p:txBody>
      </p:sp>
    </p:spTree>
    <p:extLst>
      <p:ext uri="{BB962C8B-B14F-4D97-AF65-F5344CB8AC3E}">
        <p14:creationId xmlns:p14="http://schemas.microsoft.com/office/powerpoint/2010/main" val="1997110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943101" y="-90807"/>
            <a:ext cx="8431822" cy="769441"/>
          </a:xfrm>
          <a:prstGeom prst="rect">
            <a:avLst/>
          </a:prstGeom>
          <a:noFill/>
        </p:spPr>
        <p:txBody>
          <a:bodyPr wrap="square" rtlCol="0" anchor="ctr">
            <a:spAutoFit/>
          </a:bodyPr>
          <a:lstStyle/>
          <a:p>
            <a:pPr algn="ctr"/>
            <a:r>
              <a:rPr lang="en-US" sz="4400" b="1" dirty="0" smtClean="0">
                <a:solidFill>
                  <a:schemeClr val="bg1"/>
                </a:solidFill>
              </a:rPr>
              <a:t>ACCOUNTING OFFICER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0BF2CEC4-230A-4173-FCE1-DF1636F203F3}"/>
              </a:ext>
            </a:extLst>
          </p:cNvPr>
          <p:cNvSpPr>
            <a:spLocks noGrp="1"/>
          </p:cNvSpPr>
          <p:nvPr>
            <p:ph idx="1"/>
          </p:nvPr>
        </p:nvSpPr>
        <p:spPr>
          <a:xfrm>
            <a:off x="650630" y="997194"/>
            <a:ext cx="10515600" cy="4351338"/>
          </a:xfrm>
        </p:spPr>
        <p:txBody>
          <a:bodyPr/>
          <a:lstStyle/>
          <a:p>
            <a:pPr lvl="1">
              <a:spcBef>
                <a:spcPts val="0"/>
              </a:spcBef>
              <a:buFont typeface="Wingdings" panose="05000000000000000000" pitchFamily="2" charset="2"/>
              <a:buChar char="v"/>
            </a:pPr>
            <a:r>
              <a:rPr lang="en-US" dirty="0" smtClean="0"/>
              <a:t>Any </a:t>
            </a:r>
            <a:r>
              <a:rPr lang="en-US" dirty="0"/>
              <a:t>stakeholder, be it the accounting officer, an officer of the procuring entity, a member of a committee or board of a public entity and any bidder of public goods, works and services, who fails to independently perform within the respective assigned responsibility as prescribed under this Act and who contravenes the provisions of this Act, shall be guilty of an offence.”</a:t>
            </a:r>
          </a:p>
          <a:p>
            <a:endParaRPr lang="en-US" dirty="0"/>
          </a:p>
        </p:txBody>
      </p:sp>
    </p:spTree>
    <p:extLst>
      <p:ext uri="{BB962C8B-B14F-4D97-AF65-F5344CB8AC3E}">
        <p14:creationId xmlns:p14="http://schemas.microsoft.com/office/powerpoint/2010/main" val="3094927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40777" y="-163048"/>
            <a:ext cx="10128738" cy="769441"/>
          </a:xfrm>
          <a:prstGeom prst="rect">
            <a:avLst/>
          </a:prstGeom>
          <a:noFill/>
        </p:spPr>
        <p:txBody>
          <a:bodyPr wrap="square" rtlCol="0" anchor="ctr">
            <a:spAutoFit/>
          </a:bodyPr>
          <a:lstStyle/>
          <a:p>
            <a:pPr algn="ctr"/>
            <a:r>
              <a:rPr lang="en-GB" sz="4400" b="1" dirty="0" smtClean="0">
                <a:solidFill>
                  <a:schemeClr val="bg1"/>
                </a:solidFill>
              </a:rPr>
              <a:t>OVERVIEW OF THE TENDERS BOARD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A3C50D8-4E5A-B1E8-87D2-E3B394472F75}"/>
              </a:ext>
            </a:extLst>
          </p:cNvPr>
          <p:cNvSpPr>
            <a:spLocks noGrp="1"/>
          </p:cNvSpPr>
          <p:nvPr>
            <p:ph idx="1"/>
          </p:nvPr>
        </p:nvSpPr>
        <p:spPr>
          <a:xfrm>
            <a:off x="804983" y="614808"/>
            <a:ext cx="10582031" cy="6368938"/>
          </a:xfrm>
        </p:spPr>
        <p:txBody>
          <a:bodyPr>
            <a:normAutofit fontScale="92500" lnSpcReduction="20000"/>
          </a:bodyPr>
          <a:lstStyle/>
          <a:p>
            <a:pPr eaLnBrk="1" hangingPunct="1">
              <a:spcBef>
                <a:spcPts val="0"/>
              </a:spcBef>
              <a:buFont typeface="Wingdings" panose="05000000000000000000" pitchFamily="2" charset="2"/>
              <a:buChar char="q"/>
            </a:pPr>
            <a:r>
              <a:rPr lang="en-US" dirty="0"/>
              <a:t>The Tenders Board is the approving authority for the conduct of public procurement for procuring entities – </a:t>
            </a:r>
            <a:r>
              <a:rPr lang="en-US" i="1" dirty="0">
                <a:solidFill>
                  <a:srgbClr val="FF0000"/>
                </a:solidFill>
              </a:rPr>
              <a:t>S.22 of the PPA</a:t>
            </a:r>
          </a:p>
          <a:p>
            <a:pPr lvl="2" eaLnBrk="1" hangingPunct="1">
              <a:spcBef>
                <a:spcPts val="0"/>
              </a:spcBef>
              <a:buFont typeface="Wingdings" panose="05000000000000000000" pitchFamily="2" charset="2"/>
              <a:buChar char="q"/>
            </a:pPr>
            <a:endParaRPr lang="en-US" dirty="0"/>
          </a:p>
          <a:p>
            <a:pPr eaLnBrk="1" hangingPunct="1">
              <a:spcBef>
                <a:spcPts val="0"/>
              </a:spcBef>
              <a:buFont typeface="Wingdings" panose="05000000000000000000" pitchFamily="2" charset="2"/>
              <a:buChar char="q"/>
            </a:pPr>
            <a:r>
              <a:rPr lang="en-US" dirty="0"/>
              <a:t>The Tenders Board is to ensure that all contracting and procurement processes are executed in accordance with</a:t>
            </a:r>
            <a:r>
              <a:rPr lang="en-GB" dirty="0"/>
              <a:t>:</a:t>
            </a:r>
          </a:p>
          <a:p>
            <a:pPr lvl="3" eaLnBrk="1" hangingPunct="1">
              <a:spcBef>
                <a:spcPts val="0"/>
              </a:spcBef>
              <a:buFont typeface="Wingdings" panose="05000000000000000000" pitchFamily="2" charset="2"/>
              <a:buChar char="q"/>
            </a:pPr>
            <a:endParaRPr lang="en-GB" dirty="0"/>
          </a:p>
          <a:p>
            <a:pPr lvl="1" eaLnBrk="1" hangingPunct="1">
              <a:spcBef>
                <a:spcPts val="0"/>
              </a:spcBef>
              <a:buFont typeface="Wingdings" panose="05000000000000000000" pitchFamily="2" charset="2"/>
              <a:buChar char="v"/>
            </a:pPr>
            <a:r>
              <a:rPr lang="en-US" dirty="0"/>
              <a:t>good commercial practice;</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BPP’s Policies and Statements of Business Principles;</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The Public Procurement Act 2007; and</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The Procurement Procedures Manual.</a:t>
            </a:r>
          </a:p>
          <a:p>
            <a:pPr lvl="1" eaLnBrk="1" hangingPunct="1">
              <a:spcBef>
                <a:spcPts val="0"/>
              </a:spcBef>
            </a:pPr>
            <a:endParaRPr lang="en-US" dirty="0"/>
          </a:p>
          <a:p>
            <a:pPr>
              <a:buFont typeface="Wingdings" panose="05000000000000000000" pitchFamily="2" charset="2"/>
              <a:buChar char="q"/>
            </a:pPr>
            <a:r>
              <a:rPr lang="en-US" dirty="0"/>
              <a:t>Section </a:t>
            </a:r>
            <a:r>
              <a:rPr lang="en-US" dirty="0">
                <a:solidFill>
                  <a:srgbClr val="FF0000"/>
                </a:solidFill>
              </a:rPr>
              <a:t>22(1) and (5) as </a:t>
            </a:r>
            <a:r>
              <a:rPr lang="en-US" dirty="0" smtClean="0">
                <a:solidFill>
                  <a:srgbClr val="FF0000"/>
                </a:solidFill>
              </a:rPr>
              <a:t>amended</a:t>
            </a:r>
          </a:p>
          <a:p>
            <a:pPr>
              <a:buFont typeface="Wingdings" panose="05000000000000000000" pitchFamily="2" charset="2"/>
              <a:buChar char="q"/>
            </a:pPr>
            <a:endParaRPr lang="en-US" sz="1600" dirty="0">
              <a:solidFill>
                <a:srgbClr val="FF0000"/>
              </a:solidFill>
            </a:endParaRPr>
          </a:p>
          <a:p>
            <a:pPr>
              <a:buFont typeface="Wingdings" panose="05000000000000000000" pitchFamily="2" charset="2"/>
              <a:buChar char="q"/>
            </a:pPr>
            <a:r>
              <a:rPr lang="en-US" dirty="0">
                <a:solidFill>
                  <a:srgbClr val="FF0000"/>
                </a:solidFill>
              </a:rPr>
              <a:t>(1) </a:t>
            </a:r>
            <a:r>
              <a:rPr lang="en-US" dirty="0"/>
              <a:t>There is established by this Act</a:t>
            </a:r>
            <a:r>
              <a:rPr lang="en-US" dirty="0" smtClean="0"/>
              <a:t>:</a:t>
            </a:r>
          </a:p>
          <a:p>
            <a:pPr>
              <a:buFont typeface="Wingdings" panose="05000000000000000000" pitchFamily="2" charset="2"/>
              <a:buChar char="q"/>
            </a:pPr>
            <a:endParaRPr lang="en-US" sz="1500" dirty="0"/>
          </a:p>
          <a:p>
            <a:pPr lvl="1">
              <a:buFont typeface="Wingdings" panose="05000000000000000000" pitchFamily="2" charset="2"/>
              <a:buChar char="v"/>
            </a:pPr>
            <a:r>
              <a:rPr lang="en-US" dirty="0"/>
              <a:t>(a) for the Executive Arm of Government:</a:t>
            </a:r>
          </a:p>
          <a:p>
            <a:pPr lvl="2">
              <a:lnSpc>
                <a:spcPct val="170000"/>
              </a:lnSpc>
              <a:buFont typeface="Wingdings" panose="05000000000000000000" pitchFamily="2" charset="2"/>
              <a:buChar char="Ø"/>
            </a:pPr>
            <a:r>
              <a:rPr lang="en-US" dirty="0"/>
              <a:t>(</a:t>
            </a:r>
            <a:r>
              <a:rPr lang="en-US" dirty="0" err="1"/>
              <a:t>i</a:t>
            </a:r>
            <a:r>
              <a:rPr lang="en-US" dirty="0"/>
              <a:t>) the parastatals Tender's Board in each procuring entity,</a:t>
            </a:r>
          </a:p>
          <a:p>
            <a:pPr lvl="2">
              <a:lnSpc>
                <a:spcPct val="170000"/>
              </a:lnSpc>
              <a:buFont typeface="Wingdings" panose="05000000000000000000" pitchFamily="2" charset="2"/>
              <a:buChar char="Ø"/>
            </a:pPr>
            <a:r>
              <a:rPr lang="en-US" b="1" dirty="0"/>
              <a:t>(ii) the Ministerial Tender's Board in each Ministry </a:t>
            </a:r>
            <a:r>
              <a:rPr lang="en-US" b="1" dirty="0" smtClean="0"/>
              <a:t>and Extra-Ministerial </a:t>
            </a:r>
            <a:r>
              <a:rPr lang="en-US" dirty="0"/>
              <a:t>Department,</a:t>
            </a:r>
          </a:p>
          <a:p>
            <a:endParaRPr lang="en-US" dirty="0"/>
          </a:p>
        </p:txBody>
      </p:sp>
    </p:spTree>
    <p:extLst>
      <p:ext uri="{BB962C8B-B14F-4D97-AF65-F5344CB8AC3E}">
        <p14:creationId xmlns:p14="http://schemas.microsoft.com/office/powerpoint/2010/main" val="178609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6893" y="-90807"/>
            <a:ext cx="11906249" cy="769441"/>
          </a:xfrm>
          <a:prstGeom prst="rect">
            <a:avLst/>
          </a:prstGeom>
          <a:noFill/>
        </p:spPr>
        <p:txBody>
          <a:bodyPr wrap="square" rtlCol="0" anchor="ctr">
            <a:spAutoFit/>
          </a:bodyPr>
          <a:lstStyle/>
          <a:p>
            <a:pPr algn="ctr"/>
            <a:r>
              <a:rPr lang="en-GB" sz="4400" b="1" dirty="0" smtClean="0">
                <a:solidFill>
                  <a:schemeClr val="bg1"/>
                </a:solidFill>
              </a:rPr>
              <a:t>OVERVIEW OF THE TENDERS BOARD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3D62ACD6-80F2-26B3-FDF8-38E8D5C6CE7E}"/>
              </a:ext>
            </a:extLst>
          </p:cNvPr>
          <p:cNvSpPr>
            <a:spLocks noGrp="1"/>
          </p:cNvSpPr>
          <p:nvPr>
            <p:ph idx="1"/>
          </p:nvPr>
        </p:nvSpPr>
        <p:spPr>
          <a:xfrm>
            <a:off x="838200" y="769440"/>
            <a:ext cx="10515600" cy="5756405"/>
          </a:xfrm>
        </p:spPr>
        <p:txBody>
          <a:bodyPr>
            <a:normAutofit lnSpcReduction="10000"/>
          </a:bodyPr>
          <a:lstStyle/>
          <a:p>
            <a:pPr lvl="2">
              <a:buFont typeface="Wingdings" panose="05000000000000000000" pitchFamily="2" charset="2"/>
              <a:buChar char="Ø"/>
            </a:pPr>
            <a:r>
              <a:rPr lang="en-US" dirty="0" smtClean="0"/>
              <a:t>(</a:t>
            </a:r>
            <a:r>
              <a:rPr lang="en-US" dirty="0"/>
              <a:t>iii) the Federal Executive Council</a:t>
            </a:r>
            <a:r>
              <a:rPr lang="en-US" dirty="0" smtClean="0"/>
              <a:t>;</a:t>
            </a:r>
          </a:p>
          <a:p>
            <a:pPr marL="914400" lvl="2" indent="0">
              <a:buNone/>
            </a:pPr>
            <a:endParaRPr lang="en-US" dirty="0"/>
          </a:p>
          <a:p>
            <a:pPr lvl="1">
              <a:buFont typeface="Wingdings" panose="05000000000000000000" pitchFamily="2" charset="2"/>
              <a:buChar char="v"/>
            </a:pPr>
            <a:r>
              <a:rPr lang="en-US" dirty="0"/>
              <a:t>(b) for the Legislative Arm of Government:</a:t>
            </a:r>
          </a:p>
          <a:p>
            <a:pPr lvl="2">
              <a:buFont typeface="Wingdings" panose="05000000000000000000" pitchFamily="2" charset="2"/>
              <a:buChar char="Ø"/>
            </a:pPr>
            <a:r>
              <a:rPr lang="en-US" dirty="0"/>
              <a:t>the Parastatals Tender's Board in each procuring entity under the legislature, and</a:t>
            </a:r>
          </a:p>
          <a:p>
            <a:pPr lvl="2">
              <a:buFont typeface="Wingdings" panose="05000000000000000000" pitchFamily="2" charset="2"/>
              <a:buChar char="Ø"/>
            </a:pPr>
            <a:r>
              <a:rPr lang="en-US" dirty="0"/>
              <a:t>the National Assembly Tender's Board in the National Assembly; </a:t>
            </a:r>
            <a:r>
              <a:rPr lang="en-US" dirty="0" smtClean="0"/>
              <a:t>and</a:t>
            </a:r>
          </a:p>
          <a:p>
            <a:pPr marL="914400" lvl="2" indent="0">
              <a:buNone/>
            </a:pPr>
            <a:endParaRPr lang="en-US" dirty="0"/>
          </a:p>
          <a:p>
            <a:pPr lvl="1">
              <a:buFont typeface="Wingdings" panose="05000000000000000000" pitchFamily="2" charset="2"/>
              <a:buChar char="v"/>
            </a:pPr>
            <a:r>
              <a:rPr lang="en-US" dirty="0"/>
              <a:t>(c) for the Judicial Arm of Government</a:t>
            </a:r>
            <a:r>
              <a:rPr lang="en-US" dirty="0" smtClean="0"/>
              <a:t>:</a:t>
            </a:r>
          </a:p>
          <a:p>
            <a:pPr lvl="1">
              <a:buFont typeface="Wingdings" panose="05000000000000000000" pitchFamily="2" charset="2"/>
              <a:buChar char="v"/>
            </a:pPr>
            <a:endParaRPr lang="en-US" sz="1500" dirty="0"/>
          </a:p>
          <a:p>
            <a:pPr lvl="2">
              <a:buFont typeface="Wingdings" panose="05000000000000000000" pitchFamily="2" charset="2"/>
              <a:buChar char="Ø"/>
            </a:pPr>
            <a:r>
              <a:rPr lang="en-US" dirty="0"/>
              <a:t>the judicial bodies and Courts Tender's Boards in each parastatal under the Judiciary and all Courts, and</a:t>
            </a:r>
          </a:p>
          <a:p>
            <a:pPr lvl="2">
              <a:buFont typeface="Wingdings" panose="05000000000000000000" pitchFamily="2" charset="2"/>
              <a:buChar char="Ø"/>
            </a:pPr>
            <a:r>
              <a:rPr lang="en-US" dirty="0"/>
              <a:t>the National Judicial Council Tender's Board.</a:t>
            </a:r>
          </a:p>
          <a:p>
            <a:pPr lvl="2">
              <a:buFont typeface="Wingdings" panose="05000000000000000000" pitchFamily="2" charset="2"/>
              <a:buChar char="ü"/>
            </a:pPr>
            <a:endParaRPr lang="en-US" dirty="0"/>
          </a:p>
          <a:p>
            <a:pPr>
              <a:spcBef>
                <a:spcPts val="0"/>
              </a:spcBef>
              <a:buFont typeface="Wingdings" panose="05000000000000000000" pitchFamily="2" charset="2"/>
              <a:buChar char="q"/>
            </a:pPr>
            <a:r>
              <a:rPr lang="en-US" sz="2400" dirty="0"/>
              <a:t>The decisions of the Tender’s Boards shall be confirmed respectively by the political heads of the procuring entities, provided that the political heads are not the chairmen of the Tender’s Board</a:t>
            </a:r>
          </a:p>
          <a:p>
            <a:pPr>
              <a:spcBef>
                <a:spcPts val="0"/>
              </a:spcBef>
              <a:buFont typeface="Wingdings" panose="05000000000000000000" pitchFamily="2" charset="2"/>
              <a:buChar char="q"/>
            </a:pPr>
            <a:endParaRPr lang="en-US" sz="1800" dirty="0"/>
          </a:p>
          <a:p>
            <a:pPr>
              <a:spcBef>
                <a:spcPts val="0"/>
              </a:spcBef>
              <a:buFont typeface="Wingdings" panose="05000000000000000000" pitchFamily="2" charset="2"/>
              <a:buChar char="q"/>
            </a:pPr>
            <a:r>
              <a:rPr lang="en-US" sz="2400" dirty="0"/>
              <a:t>The functions of the Tenders’ Board shall include to: </a:t>
            </a:r>
          </a:p>
          <a:p>
            <a:pPr lvl="3">
              <a:spcBef>
                <a:spcPts val="0"/>
              </a:spcBef>
            </a:pPr>
            <a:endParaRPr lang="en-US" sz="1200" dirty="0"/>
          </a:p>
          <a:p>
            <a:pPr lvl="1">
              <a:spcBef>
                <a:spcPts val="0"/>
              </a:spcBef>
              <a:buFont typeface="Wingdings" panose="05000000000000000000" pitchFamily="2" charset="2"/>
              <a:buChar char="v"/>
            </a:pPr>
            <a:r>
              <a:rPr lang="en-US" sz="2000" dirty="0"/>
              <a:t>Approve the entities procurement plans;</a:t>
            </a:r>
          </a:p>
          <a:p>
            <a:endParaRPr lang="en-US" dirty="0"/>
          </a:p>
        </p:txBody>
      </p:sp>
    </p:spTree>
    <p:extLst>
      <p:ext uri="{BB962C8B-B14F-4D97-AF65-F5344CB8AC3E}">
        <p14:creationId xmlns:p14="http://schemas.microsoft.com/office/powerpoint/2010/main" val="520210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09674" y="-90808"/>
            <a:ext cx="10990913" cy="769441"/>
          </a:xfrm>
          <a:prstGeom prst="rect">
            <a:avLst/>
          </a:prstGeom>
          <a:noFill/>
        </p:spPr>
        <p:txBody>
          <a:bodyPr wrap="square" rtlCol="0" anchor="ctr">
            <a:spAutoFit/>
          </a:bodyPr>
          <a:lstStyle/>
          <a:p>
            <a:pPr algn="ctr"/>
            <a:r>
              <a:rPr lang="en-GB" sz="4400" b="1" dirty="0" smtClean="0">
                <a:solidFill>
                  <a:schemeClr val="bg1"/>
                </a:solidFill>
              </a:rPr>
              <a:t>OVERVIEW OF THE TENDERS BOARD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93CE0B4B-963E-9E20-EE8E-1FAB251EB48B}"/>
              </a:ext>
            </a:extLst>
          </p:cNvPr>
          <p:cNvSpPr>
            <a:spLocks noGrp="1"/>
          </p:cNvSpPr>
          <p:nvPr>
            <p:ph idx="1"/>
          </p:nvPr>
        </p:nvSpPr>
        <p:spPr>
          <a:xfrm>
            <a:off x="709674" y="788523"/>
            <a:ext cx="10515600" cy="5520837"/>
          </a:xfrm>
        </p:spPr>
        <p:txBody>
          <a:bodyPr>
            <a:normAutofit fontScale="92500"/>
          </a:bodyPr>
          <a:lstStyle/>
          <a:p>
            <a:pPr lvl="1" eaLnBrk="1" hangingPunct="1">
              <a:spcBef>
                <a:spcPts val="0"/>
              </a:spcBef>
              <a:buFont typeface="Wingdings" panose="05000000000000000000" pitchFamily="2" charset="2"/>
              <a:buChar char="v"/>
            </a:pPr>
            <a:r>
              <a:rPr lang="en-US" sz="2200" dirty="0" smtClean="0"/>
              <a:t>Approve </a:t>
            </a:r>
            <a:r>
              <a:rPr lang="en-US" sz="2200" dirty="0"/>
              <a:t>prequalification evaluation reports and financial bid evaluation reports </a:t>
            </a:r>
          </a:p>
          <a:p>
            <a:pPr lvl="3" eaLnBrk="1" hangingPunct="1">
              <a:spcBef>
                <a:spcPts val="0"/>
              </a:spcBef>
              <a:buFont typeface="Wingdings" panose="05000000000000000000" pitchFamily="2" charset="2"/>
              <a:buChar char="v"/>
            </a:pPr>
            <a:endParaRPr lang="en-US" sz="2200" dirty="0"/>
          </a:p>
          <a:p>
            <a:pPr lvl="1" eaLnBrk="1" hangingPunct="1">
              <a:spcBef>
                <a:spcPts val="0"/>
              </a:spcBef>
              <a:buFont typeface="Wingdings" panose="05000000000000000000" pitchFamily="2" charset="2"/>
              <a:buChar char="v"/>
            </a:pPr>
            <a:r>
              <a:rPr lang="en-US" sz="2200" dirty="0"/>
              <a:t>Approve the recommendations of the Technical &amp; Financial Evaluation Sub-Committee</a:t>
            </a:r>
          </a:p>
          <a:p>
            <a:pPr lvl="3" eaLnBrk="1" hangingPunct="1">
              <a:spcBef>
                <a:spcPts val="0"/>
              </a:spcBef>
              <a:buFont typeface="Wingdings" panose="05000000000000000000" pitchFamily="2" charset="2"/>
              <a:buChar char="v"/>
            </a:pPr>
            <a:endParaRPr lang="en-US" sz="2200" dirty="0"/>
          </a:p>
          <a:p>
            <a:pPr lvl="1" eaLnBrk="1" hangingPunct="1">
              <a:spcBef>
                <a:spcPts val="0"/>
              </a:spcBef>
              <a:buFont typeface="Wingdings" panose="05000000000000000000" pitchFamily="2" charset="2"/>
              <a:buChar char="v"/>
            </a:pPr>
            <a:r>
              <a:rPr lang="en-US" sz="2200" dirty="0"/>
              <a:t>Approve the award of Contract for procurement of goods, works, and services within the stipulated thresholds</a:t>
            </a:r>
            <a:r>
              <a:rPr lang="en-US" sz="2200" dirty="0" smtClean="0"/>
              <a:t>;</a:t>
            </a:r>
            <a:endParaRPr lang="en-US" sz="2200" dirty="0"/>
          </a:p>
          <a:p>
            <a:pPr lvl="3" eaLnBrk="1" hangingPunct="1">
              <a:spcBef>
                <a:spcPts val="0"/>
              </a:spcBef>
            </a:pPr>
            <a:endParaRPr lang="en-US" dirty="0"/>
          </a:p>
          <a:p>
            <a:pPr>
              <a:spcBef>
                <a:spcPts val="0"/>
              </a:spcBef>
              <a:buFont typeface="Wingdings" panose="05000000000000000000" pitchFamily="2" charset="2"/>
              <a:buChar char="q"/>
            </a:pPr>
            <a:r>
              <a:rPr lang="en-US" dirty="0"/>
              <a:t>The Chairperson of the Tenders’ Board shall constitute a Technical Evaluation Subcommittee of the Tenders’ Board.</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A Quorum shall be the Chairperson or Alternate and two other members, one from the Procurement Unit. </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All meetings shall be held in the presence of the Secretary or Alternate. </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solidFill>
                  <a:srgbClr val="FF0000"/>
                </a:solidFill>
              </a:rPr>
              <a:t>The decisions of the Tenders Board </a:t>
            </a:r>
            <a:r>
              <a:rPr lang="en-US" dirty="0" smtClean="0">
                <a:solidFill>
                  <a:srgbClr val="FF0000"/>
                </a:solidFill>
              </a:rPr>
              <a:t>shall be communicated to the Political Head for Confirmation</a:t>
            </a:r>
            <a:r>
              <a:rPr lang="en-US" dirty="0" smtClean="0"/>
              <a:t>.</a:t>
            </a:r>
            <a:endParaRPr lang="en-US" dirty="0"/>
          </a:p>
          <a:p>
            <a:pPr eaLnBrk="1" hangingPunct="1">
              <a:spcBef>
                <a:spcPts val="0"/>
              </a:spcBef>
            </a:pPr>
            <a:endParaRPr lang="en-US" dirty="0"/>
          </a:p>
          <a:p>
            <a:endParaRPr lang="en-US" dirty="0"/>
          </a:p>
        </p:txBody>
      </p:sp>
    </p:spTree>
    <p:extLst>
      <p:ext uri="{BB962C8B-B14F-4D97-AF65-F5344CB8AC3E}">
        <p14:creationId xmlns:p14="http://schemas.microsoft.com/office/powerpoint/2010/main" val="1764249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37492" y="-90807"/>
            <a:ext cx="9882554" cy="769441"/>
          </a:xfrm>
          <a:prstGeom prst="rect">
            <a:avLst/>
          </a:prstGeom>
          <a:noFill/>
        </p:spPr>
        <p:txBody>
          <a:bodyPr wrap="square" rtlCol="0" anchor="ctr">
            <a:spAutoFit/>
          </a:bodyPr>
          <a:lstStyle/>
          <a:p>
            <a:pPr algn="ctr"/>
            <a:r>
              <a:rPr lang="en-US" sz="4400" b="1" dirty="0" smtClean="0">
                <a:solidFill>
                  <a:schemeClr val="bg1"/>
                </a:solidFill>
              </a:rPr>
              <a:t>COMPOSITION OF TENDERS BOARDS</a:t>
            </a:r>
            <a:endParaRPr lang="en-US" sz="2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71765731"/>
              </p:ext>
            </p:extLst>
          </p:nvPr>
        </p:nvGraphicFramePr>
        <p:xfrm>
          <a:off x="2928257" y="1992732"/>
          <a:ext cx="6729434" cy="3779520"/>
        </p:xfrm>
        <a:graphic>
          <a:graphicData uri="http://schemas.openxmlformats.org/drawingml/2006/table">
            <a:tbl>
              <a:tblPr firstRow="1" bandRow="1">
                <a:tableStyleId>{5C22544A-7EE6-4342-B048-85BDC9FD1C3A}</a:tableStyleId>
              </a:tblPr>
              <a:tblGrid>
                <a:gridCol w="1800212">
                  <a:extLst>
                    <a:ext uri="{9D8B030D-6E8A-4147-A177-3AD203B41FA5}">
                      <a16:colId xmlns:a16="http://schemas.microsoft.com/office/drawing/2014/main" val="20000"/>
                    </a:ext>
                  </a:extLst>
                </a:gridCol>
                <a:gridCol w="3000396">
                  <a:extLst>
                    <a:ext uri="{9D8B030D-6E8A-4147-A177-3AD203B41FA5}">
                      <a16:colId xmlns:a16="http://schemas.microsoft.com/office/drawing/2014/main" val="20001"/>
                    </a:ext>
                  </a:extLst>
                </a:gridCol>
                <a:gridCol w="1928826">
                  <a:extLst>
                    <a:ext uri="{9D8B030D-6E8A-4147-A177-3AD203B41FA5}">
                      <a16:colId xmlns:a16="http://schemas.microsoft.com/office/drawing/2014/main" val="20002"/>
                    </a:ext>
                  </a:extLst>
                </a:gridCol>
              </a:tblGrid>
              <a:tr h="370840">
                <a:tc>
                  <a:txBody>
                    <a:bodyPr/>
                    <a:lstStyle/>
                    <a:p>
                      <a:r>
                        <a:rPr lang="en-US" sz="2000" dirty="0">
                          <a:latin typeface="Gill Sans MT" pitchFamily="34" charset="0"/>
                        </a:rPr>
                        <a:t>Procuring Entity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latin typeface="Gill Sans MT" pitchFamily="34" charset="0"/>
                        </a:rPr>
                        <a:t>Member of  Tenders Board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latin typeface="Gill Sans MT" pitchFamily="34" charset="0"/>
                        </a:rPr>
                        <a:t>Position</a:t>
                      </a:r>
                    </a:p>
                  </a:txBody>
                  <a:tcPr/>
                </a:tc>
                <a:extLst>
                  <a:ext uri="{0D108BD9-81ED-4DB2-BD59-A6C34878D82A}">
                    <a16:rowId xmlns:a16="http://schemas.microsoft.com/office/drawing/2014/main" val="10000"/>
                  </a:ext>
                </a:extLst>
              </a:tr>
              <a:tr h="370840">
                <a:tc>
                  <a:txBody>
                    <a:bodyPr/>
                    <a:lstStyle/>
                    <a:p>
                      <a:r>
                        <a:rPr lang="en-US" sz="2000" b="1" dirty="0">
                          <a:latin typeface="Gill Sans MT" pitchFamily="34" charset="0"/>
                        </a:rPr>
                        <a:t>Ministry</a:t>
                      </a:r>
                    </a:p>
                  </a:txBody>
                  <a:tcPr/>
                </a:tc>
                <a:tc>
                  <a:txBody>
                    <a:bodyPr/>
                    <a:lstStyle/>
                    <a:p>
                      <a:endParaRPr lang="en-US" sz="2000" dirty="0">
                        <a:latin typeface="Gill Sans MT" pitchFamily="34" charset="0"/>
                      </a:endParaRPr>
                    </a:p>
                  </a:txBody>
                  <a:tcPr/>
                </a:tc>
                <a:tc>
                  <a:txBody>
                    <a:bodyPr/>
                    <a:lstStyle/>
                    <a:p>
                      <a:endParaRPr lang="en-US" sz="2000" dirty="0">
                        <a:latin typeface="Gill Sans MT" pitchFamily="34" charset="0"/>
                      </a:endParaRPr>
                    </a:p>
                  </a:txBody>
                  <a:tcPr/>
                </a:tc>
                <a:extLst>
                  <a:ext uri="{0D108BD9-81ED-4DB2-BD59-A6C34878D82A}">
                    <a16:rowId xmlns:a16="http://schemas.microsoft.com/office/drawing/2014/main" val="10001"/>
                  </a:ext>
                </a:extLst>
              </a:tr>
              <a:tr h="370840">
                <a:tc>
                  <a:txBody>
                    <a:bodyPr/>
                    <a:lstStyle/>
                    <a:p>
                      <a:endParaRPr lang="en-US" sz="2000" b="1" dirty="0">
                        <a:latin typeface="Gill Sans MT" pitchFamily="34" charset="0"/>
                      </a:endParaRPr>
                    </a:p>
                  </a:txBody>
                  <a:tcPr/>
                </a:tc>
                <a:tc>
                  <a:txBody>
                    <a:bodyPr/>
                    <a:lstStyle/>
                    <a:p>
                      <a:r>
                        <a:rPr lang="en-US" sz="2000" dirty="0">
                          <a:latin typeface="Gill Sans MT" pitchFamily="34" charset="0"/>
                        </a:rPr>
                        <a:t>1. Permanent Secretary</a:t>
                      </a:r>
                    </a:p>
                  </a:txBody>
                  <a:tcPr/>
                </a:tc>
                <a:tc>
                  <a:txBody>
                    <a:bodyPr/>
                    <a:lstStyle/>
                    <a:p>
                      <a:r>
                        <a:rPr lang="en-US" sz="2000" dirty="0">
                          <a:latin typeface="Gill Sans MT" pitchFamily="34" charset="0"/>
                        </a:rPr>
                        <a:t>Chairman</a:t>
                      </a:r>
                    </a:p>
                  </a:txBody>
                  <a:tcPr/>
                </a:tc>
                <a:extLst>
                  <a:ext uri="{0D108BD9-81ED-4DB2-BD59-A6C34878D82A}">
                    <a16:rowId xmlns:a16="http://schemas.microsoft.com/office/drawing/2014/main" val="10002"/>
                  </a:ext>
                </a:extLst>
              </a:tr>
              <a:tr h="370840">
                <a:tc>
                  <a:txBody>
                    <a:bodyPr/>
                    <a:lstStyle/>
                    <a:p>
                      <a:endParaRPr lang="en-US" sz="2000" b="1" dirty="0">
                        <a:latin typeface="Gill Sans MT" pitchFamily="34" charset="0"/>
                      </a:endParaRPr>
                    </a:p>
                  </a:txBody>
                  <a:tcPr/>
                </a:tc>
                <a:tc>
                  <a:txBody>
                    <a:bodyPr/>
                    <a:lstStyle/>
                    <a:p>
                      <a:r>
                        <a:rPr kumimoji="0" lang="en-US" sz="2000" kern="1200" baseline="0" dirty="0">
                          <a:solidFill>
                            <a:schemeClr val="dk1"/>
                          </a:solidFill>
                          <a:latin typeface="Gill Sans MT" pitchFamily="34" charset="0"/>
                          <a:ea typeface="+mn-ea"/>
                          <a:cs typeface="+mn-cs"/>
                        </a:rPr>
                        <a:t>2. Heads of Departments</a:t>
                      </a:r>
                      <a:endParaRPr lang="en-US" sz="2000" dirty="0">
                        <a:latin typeface="Gill Sans MT" pitchFamily="34" charset="0"/>
                      </a:endParaRPr>
                    </a:p>
                  </a:txBody>
                  <a:tcPr/>
                </a:tc>
                <a:tc>
                  <a:txBody>
                    <a:bodyPr/>
                    <a:lstStyle/>
                    <a:p>
                      <a:r>
                        <a:rPr lang="en-US" sz="2000" dirty="0">
                          <a:latin typeface="Gill Sans MT" pitchFamily="34" charset="0"/>
                        </a:rPr>
                        <a:t>Member</a:t>
                      </a:r>
                    </a:p>
                  </a:txBody>
                  <a:tcPr/>
                </a:tc>
                <a:extLst>
                  <a:ext uri="{0D108BD9-81ED-4DB2-BD59-A6C34878D82A}">
                    <a16:rowId xmlns:a16="http://schemas.microsoft.com/office/drawing/2014/main" val="10003"/>
                  </a:ext>
                </a:extLst>
              </a:tr>
              <a:tr h="370840">
                <a:tc>
                  <a:txBody>
                    <a:bodyPr/>
                    <a:lstStyle/>
                    <a:p>
                      <a:endParaRPr lang="en-US" sz="2000" b="1" dirty="0">
                        <a:latin typeface="Gill Sans MT" pitchFamily="34" charset="0"/>
                      </a:endParaRPr>
                    </a:p>
                  </a:txBody>
                  <a:tcPr/>
                </a:tc>
                <a:tc>
                  <a:txBody>
                    <a:bodyPr/>
                    <a:lstStyle/>
                    <a:p>
                      <a:endParaRPr lang="en-US" sz="2000" dirty="0">
                        <a:latin typeface="Gill Sans MT" pitchFamily="34" charset="0"/>
                      </a:endParaRPr>
                    </a:p>
                  </a:txBody>
                  <a:tcPr/>
                </a:tc>
                <a:tc>
                  <a:txBody>
                    <a:bodyPr/>
                    <a:lstStyle/>
                    <a:p>
                      <a:endParaRPr lang="en-US" sz="2000" dirty="0">
                        <a:latin typeface="Gill Sans MT" pitchFamily="34" charset="0"/>
                      </a:endParaRP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a:latin typeface="Gill Sans MT" pitchFamily="34" charset="0"/>
                        </a:rPr>
                        <a:t>Parastatal</a:t>
                      </a:r>
                    </a:p>
                  </a:txBody>
                  <a:tcPr/>
                </a:tc>
                <a:tc>
                  <a:txBody>
                    <a:bodyPr/>
                    <a:lstStyle/>
                    <a:p>
                      <a:endParaRPr lang="en-US" sz="2000" dirty="0">
                        <a:latin typeface="Gill Sans MT" pitchFamily="34" charset="0"/>
                      </a:endParaRPr>
                    </a:p>
                  </a:txBody>
                  <a:tcPr/>
                </a:tc>
                <a:tc>
                  <a:txBody>
                    <a:bodyPr/>
                    <a:lstStyle/>
                    <a:p>
                      <a:endParaRPr lang="en-US" sz="2000" dirty="0">
                        <a:latin typeface="Gill Sans MT" pitchFamily="34" charset="0"/>
                      </a:endParaRPr>
                    </a:p>
                  </a:txBody>
                  <a:tcPr/>
                </a:tc>
                <a:extLst>
                  <a:ext uri="{0D108BD9-81ED-4DB2-BD59-A6C34878D82A}">
                    <a16:rowId xmlns:a16="http://schemas.microsoft.com/office/drawing/2014/main" val="10005"/>
                  </a:ext>
                </a:extLst>
              </a:tr>
              <a:tr h="370840">
                <a:tc>
                  <a:txBody>
                    <a:bodyPr/>
                    <a:lstStyle/>
                    <a:p>
                      <a:endParaRPr lang="en-US" sz="2000" dirty="0">
                        <a:latin typeface="Gill Sans MT" pitchFamily="34" charset="0"/>
                      </a:endParaRPr>
                    </a:p>
                  </a:txBody>
                  <a:tcPr/>
                </a:tc>
                <a:tc>
                  <a:txBody>
                    <a:bodyPr/>
                    <a:lstStyle/>
                    <a:p>
                      <a:pPr marL="273050" indent="-273050"/>
                      <a:r>
                        <a:rPr kumimoji="0" lang="en-US" sz="2000" kern="1200" baseline="0" dirty="0">
                          <a:solidFill>
                            <a:schemeClr val="dk1"/>
                          </a:solidFill>
                          <a:latin typeface="Gill Sans MT" pitchFamily="34" charset="0"/>
                          <a:ea typeface="+mn-ea"/>
                          <a:cs typeface="+mn-cs"/>
                        </a:rPr>
                        <a:t>1.  Chief Executive Officer</a:t>
                      </a:r>
                      <a:endParaRPr lang="en-US" sz="2000" dirty="0">
                        <a:latin typeface="Gill Sans MT" pitchFamily="34" charset="0"/>
                      </a:endParaRPr>
                    </a:p>
                  </a:txBody>
                  <a:tcPr/>
                </a:tc>
                <a:tc>
                  <a:txBody>
                    <a:bodyPr/>
                    <a:lstStyle/>
                    <a:p>
                      <a:r>
                        <a:rPr lang="en-US" sz="2000" dirty="0">
                          <a:latin typeface="Gill Sans MT" pitchFamily="34" charset="0"/>
                        </a:rPr>
                        <a:t>Chairman</a:t>
                      </a:r>
                    </a:p>
                  </a:txBody>
                  <a:tcPr/>
                </a:tc>
                <a:extLst>
                  <a:ext uri="{0D108BD9-81ED-4DB2-BD59-A6C34878D82A}">
                    <a16:rowId xmlns:a16="http://schemas.microsoft.com/office/drawing/2014/main" val="10006"/>
                  </a:ext>
                </a:extLst>
              </a:tr>
              <a:tr h="370840">
                <a:tc>
                  <a:txBody>
                    <a:bodyPr/>
                    <a:lstStyle/>
                    <a:p>
                      <a:endParaRPr lang="en-US" sz="2000" dirty="0">
                        <a:latin typeface="Gill Sans M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baseline="0" dirty="0">
                          <a:solidFill>
                            <a:schemeClr val="dk1"/>
                          </a:solidFill>
                          <a:latin typeface="Gill Sans MT" pitchFamily="34" charset="0"/>
                          <a:ea typeface="+mn-ea"/>
                          <a:cs typeface="+mn-cs"/>
                        </a:rPr>
                        <a:t>2. Heads of Departments</a:t>
                      </a:r>
                      <a:endParaRPr lang="en-US" sz="2000" dirty="0">
                        <a:latin typeface="Gill Sans MT" pitchFamily="34" charset="0"/>
                      </a:endParaRPr>
                    </a:p>
                    <a:p>
                      <a:endParaRPr lang="en-US" sz="2000" dirty="0">
                        <a:latin typeface="Gill Sans MT" pitchFamily="34" charset="0"/>
                      </a:endParaRPr>
                    </a:p>
                  </a:txBody>
                  <a:tcPr/>
                </a:tc>
                <a:tc>
                  <a:txBody>
                    <a:bodyPr/>
                    <a:lstStyle/>
                    <a:p>
                      <a:r>
                        <a:rPr lang="en-US" sz="2000" dirty="0">
                          <a:latin typeface="Gill Sans MT" pitchFamily="34" charset="0"/>
                        </a:rPr>
                        <a:t>Member</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14862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32927" y="-135057"/>
            <a:ext cx="10893788" cy="769441"/>
          </a:xfrm>
          <a:prstGeom prst="rect">
            <a:avLst/>
          </a:prstGeom>
          <a:noFill/>
        </p:spPr>
        <p:txBody>
          <a:bodyPr wrap="square" rtlCol="0" anchor="ctr">
            <a:spAutoFit/>
          </a:bodyPr>
          <a:lstStyle/>
          <a:p>
            <a:pPr algn="ctr"/>
            <a:r>
              <a:rPr lang="en-GB" sz="4400" b="1" dirty="0" smtClean="0">
                <a:solidFill>
                  <a:schemeClr val="bg1"/>
                </a:solidFill>
              </a:rPr>
              <a:t>THE PROCUREMENT PLANNING COMMITTEE</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26E8BFB7-6D67-0457-8697-1474D5565E85}"/>
              </a:ext>
            </a:extLst>
          </p:cNvPr>
          <p:cNvSpPr>
            <a:spLocks noGrp="1"/>
          </p:cNvSpPr>
          <p:nvPr>
            <p:ph idx="1"/>
          </p:nvPr>
        </p:nvSpPr>
        <p:spPr>
          <a:xfrm>
            <a:off x="632926" y="1135158"/>
            <a:ext cx="10515600" cy="5174201"/>
          </a:xfrm>
        </p:spPr>
        <p:txBody>
          <a:bodyPr>
            <a:normAutofit lnSpcReduction="10000"/>
          </a:bodyPr>
          <a:lstStyle/>
          <a:p>
            <a:pPr eaLnBrk="1" hangingPunct="1">
              <a:spcBef>
                <a:spcPts val="0"/>
              </a:spcBef>
              <a:buFont typeface="Wingdings" panose="05000000000000000000" pitchFamily="2" charset="2"/>
              <a:buChar char="q"/>
            </a:pPr>
            <a:r>
              <a:rPr lang="en-US" dirty="0"/>
              <a:t>The Procurement Planning Committee (PPC) plans the procurement activities for each Financial Year. </a:t>
            </a:r>
          </a:p>
          <a:p>
            <a:pPr lvl="1" eaLnBrk="1" hangingPunct="1">
              <a:spcBef>
                <a:spcPts val="0"/>
              </a:spcBef>
              <a:buFont typeface="Wingdings" panose="05000000000000000000" pitchFamily="2" charset="2"/>
              <a:buChar char="q"/>
            </a:pPr>
            <a:endParaRPr lang="en-US" dirty="0"/>
          </a:p>
          <a:p>
            <a:pPr eaLnBrk="1" hangingPunct="1">
              <a:spcBef>
                <a:spcPts val="0"/>
              </a:spcBef>
              <a:buFont typeface="Wingdings" panose="05000000000000000000" pitchFamily="2" charset="2"/>
              <a:buChar char="q"/>
            </a:pPr>
            <a:r>
              <a:rPr lang="en-US" dirty="0"/>
              <a:t>The functions of the PPC include:</a:t>
            </a:r>
          </a:p>
          <a:p>
            <a:pPr lvl="3" eaLnBrk="1" hangingPunct="1">
              <a:spcBef>
                <a:spcPts val="0"/>
              </a:spcBef>
            </a:pPr>
            <a:endParaRPr lang="en-US" dirty="0"/>
          </a:p>
          <a:p>
            <a:pPr lvl="1" eaLnBrk="1" hangingPunct="1">
              <a:spcBef>
                <a:spcPts val="0"/>
              </a:spcBef>
              <a:buFont typeface="Wingdings" panose="05000000000000000000" pitchFamily="2" charset="2"/>
              <a:buChar char="v"/>
            </a:pPr>
            <a:r>
              <a:rPr lang="en-US" dirty="0"/>
              <a:t>Prepare needs assessment and evaluation;</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Identify the goods, works, and services required;</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Carry out appropriate market and statistical surveys</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Aggregate procurement needs to obtain economies of scale and reduce procurement cost;</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Integrate procurement expenditures into the yearly budget;</a:t>
            </a:r>
          </a:p>
          <a:p>
            <a:pPr lvl="3" eaLnBrk="1" hangingPunct="1">
              <a:spcBef>
                <a:spcPts val="0"/>
              </a:spcBef>
              <a:buFont typeface="Wingdings" panose="05000000000000000000" pitchFamily="2" charset="2"/>
              <a:buChar char="v"/>
            </a:pPr>
            <a:endParaRPr lang="en-US" dirty="0"/>
          </a:p>
          <a:p>
            <a:pPr lvl="1" eaLnBrk="1" hangingPunct="1">
              <a:spcBef>
                <a:spcPts val="0"/>
              </a:spcBef>
              <a:buFont typeface="Wingdings" panose="05000000000000000000" pitchFamily="2" charset="2"/>
              <a:buChar char="v"/>
            </a:pPr>
            <a:r>
              <a:rPr lang="en-US" dirty="0"/>
              <a:t>Prescribe appropriate procurement method</a:t>
            </a:r>
          </a:p>
          <a:p>
            <a:endParaRPr lang="en-US" dirty="0"/>
          </a:p>
        </p:txBody>
      </p:sp>
    </p:spTree>
    <p:extLst>
      <p:ext uri="{BB962C8B-B14F-4D97-AF65-F5344CB8AC3E}">
        <p14:creationId xmlns:p14="http://schemas.microsoft.com/office/powerpoint/2010/main" val="2009797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COMPOSITION OF THE PPC</a:t>
            </a:r>
            <a:endParaRPr lang="en-US" sz="44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220209"/>
              </p:ext>
            </p:extLst>
          </p:nvPr>
        </p:nvGraphicFramePr>
        <p:xfrm>
          <a:off x="1911220" y="1285379"/>
          <a:ext cx="8501122" cy="5429290"/>
        </p:xfrm>
        <a:graphic>
          <a:graphicData uri="http://schemas.openxmlformats.org/drawingml/2006/table">
            <a:tbl>
              <a:tblPr firstRow="1" bandRow="1">
                <a:tableStyleId>{5C22544A-7EE6-4342-B048-85BDC9FD1C3A}</a:tableStyleId>
              </a:tblPr>
              <a:tblGrid>
                <a:gridCol w="6962126">
                  <a:extLst>
                    <a:ext uri="{9D8B030D-6E8A-4147-A177-3AD203B41FA5}">
                      <a16:colId xmlns:a16="http://schemas.microsoft.com/office/drawing/2014/main" val="20000"/>
                    </a:ext>
                  </a:extLst>
                </a:gridCol>
                <a:gridCol w="1538996">
                  <a:extLst>
                    <a:ext uri="{9D8B030D-6E8A-4147-A177-3AD203B41FA5}">
                      <a16:colId xmlns:a16="http://schemas.microsoft.com/office/drawing/2014/main" val="20001"/>
                    </a:ext>
                  </a:extLst>
                </a:gridCol>
              </a:tblGrid>
              <a:tr h="552131">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sz="2200" dirty="0">
                          <a:latin typeface="Gill Sans MT" pitchFamily="34" charset="0"/>
                        </a:rPr>
                        <a:t>Members of  the PPC</a:t>
                      </a:r>
                    </a:p>
                  </a:txBody>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US" sz="2200" dirty="0">
                          <a:latin typeface="Gill Sans MT" pitchFamily="34" charset="0"/>
                        </a:rPr>
                        <a:t>Position</a:t>
                      </a:r>
                    </a:p>
                  </a:txBody>
                  <a:tcPr/>
                </a:tc>
                <a:extLst>
                  <a:ext uri="{0D108BD9-81ED-4DB2-BD59-A6C34878D82A}">
                    <a16:rowId xmlns:a16="http://schemas.microsoft.com/office/drawing/2014/main" val="10000"/>
                  </a:ext>
                </a:extLst>
              </a:tr>
              <a:tr h="552131">
                <a:tc>
                  <a:txBody>
                    <a:bodyPr/>
                    <a:lstStyle/>
                    <a:p>
                      <a:pPr>
                        <a:lnSpc>
                          <a:spcPct val="120000"/>
                        </a:lnSpc>
                      </a:pPr>
                      <a:r>
                        <a:rPr kumimoji="0" lang="en-US" sz="2200" kern="1200" dirty="0">
                          <a:solidFill>
                            <a:schemeClr val="dk1"/>
                          </a:solidFill>
                          <a:latin typeface="Gill Sans MT" pitchFamily="34" charset="0"/>
                          <a:ea typeface="+mn-ea"/>
                          <a:cs typeface="+mn-cs"/>
                        </a:rPr>
                        <a:t>The Accounting Officer or his representative</a:t>
                      </a:r>
                    </a:p>
                  </a:txBody>
                  <a:tcPr/>
                </a:tc>
                <a:tc>
                  <a:txBody>
                    <a:bodyPr/>
                    <a:lstStyle/>
                    <a:p>
                      <a:pPr>
                        <a:lnSpc>
                          <a:spcPct val="120000"/>
                        </a:lnSpc>
                      </a:pPr>
                      <a:r>
                        <a:rPr kumimoji="0" lang="en-US" sz="2200" kern="1200" dirty="0">
                          <a:solidFill>
                            <a:schemeClr val="dk1"/>
                          </a:solidFill>
                          <a:latin typeface="Gill Sans MT" pitchFamily="34" charset="0"/>
                          <a:ea typeface="+mn-ea"/>
                          <a:cs typeface="+mn-cs"/>
                        </a:rPr>
                        <a:t>Chairman</a:t>
                      </a:r>
                    </a:p>
                  </a:txBody>
                  <a:tcPr/>
                </a:tc>
                <a:extLst>
                  <a:ext uri="{0D108BD9-81ED-4DB2-BD59-A6C34878D82A}">
                    <a16:rowId xmlns:a16="http://schemas.microsoft.com/office/drawing/2014/main" val="10001"/>
                  </a:ext>
                </a:extLst>
              </a:tr>
              <a:tr h="1002016">
                <a:tc>
                  <a:txBody>
                    <a:bodyPr/>
                    <a:lstStyle/>
                    <a:p>
                      <a:pPr>
                        <a:lnSpc>
                          <a:spcPct val="120000"/>
                        </a:lnSpc>
                      </a:pPr>
                      <a:r>
                        <a:rPr kumimoji="0" lang="en-US" sz="2200" kern="1200" dirty="0">
                          <a:solidFill>
                            <a:schemeClr val="dk1"/>
                          </a:solidFill>
                          <a:latin typeface="Gill Sans MT" pitchFamily="34" charset="0"/>
                          <a:ea typeface="+mn-ea"/>
                          <a:cs typeface="+mn-cs"/>
                        </a:rPr>
                        <a:t>Representative of the Unit directly in need of the procurement</a:t>
                      </a:r>
                    </a:p>
                  </a:txBody>
                  <a:tcPr/>
                </a:tc>
                <a:tc>
                  <a:txBody>
                    <a:bodyPr/>
                    <a:lstStyle/>
                    <a:p>
                      <a:pPr>
                        <a:lnSpc>
                          <a:spcPct val="120000"/>
                        </a:lnSpc>
                      </a:pPr>
                      <a:r>
                        <a:rPr kumimoji="0" lang="en-US" sz="2200" kern="1200" dirty="0">
                          <a:solidFill>
                            <a:schemeClr val="dk1"/>
                          </a:solidFill>
                          <a:latin typeface="Gill Sans MT" pitchFamily="34" charset="0"/>
                          <a:ea typeface="+mn-ea"/>
                          <a:cs typeface="+mn-cs"/>
                        </a:rPr>
                        <a:t>Member</a:t>
                      </a:r>
                    </a:p>
                  </a:txBody>
                  <a:tcPr/>
                </a:tc>
                <a:extLst>
                  <a:ext uri="{0D108BD9-81ED-4DB2-BD59-A6C34878D82A}">
                    <a16:rowId xmlns:a16="http://schemas.microsoft.com/office/drawing/2014/main" val="10002"/>
                  </a:ext>
                </a:extLst>
              </a:tr>
              <a:tr h="552131">
                <a:tc>
                  <a:txBody>
                    <a:bodyPr/>
                    <a:lstStyle/>
                    <a:p>
                      <a:pPr>
                        <a:lnSpc>
                          <a:spcPct val="120000"/>
                        </a:lnSpc>
                      </a:pPr>
                      <a:r>
                        <a:rPr kumimoji="0" lang="en-US" sz="2200" kern="1200" dirty="0">
                          <a:solidFill>
                            <a:schemeClr val="dk1"/>
                          </a:solidFill>
                          <a:latin typeface="Gill Sans MT" pitchFamily="34" charset="0"/>
                          <a:ea typeface="+mn-ea"/>
                          <a:cs typeface="+mn-cs"/>
                        </a:rPr>
                        <a:t>Representative of the Financial Unit</a:t>
                      </a:r>
                    </a:p>
                  </a:txBody>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kumimoji="0" lang="en-US" sz="2200" kern="1200" dirty="0">
                          <a:solidFill>
                            <a:schemeClr val="dk1"/>
                          </a:solidFill>
                          <a:latin typeface="Gill Sans MT" pitchFamily="34" charset="0"/>
                          <a:ea typeface="+mn-ea"/>
                          <a:cs typeface="+mn-cs"/>
                        </a:rPr>
                        <a:t>Member</a:t>
                      </a:r>
                    </a:p>
                  </a:txBody>
                  <a:tcPr/>
                </a:tc>
                <a:extLst>
                  <a:ext uri="{0D108BD9-81ED-4DB2-BD59-A6C34878D82A}">
                    <a16:rowId xmlns:a16="http://schemas.microsoft.com/office/drawing/2014/main" val="10003"/>
                  </a:ext>
                </a:extLst>
              </a:tr>
              <a:tr h="604332">
                <a:tc>
                  <a:txBody>
                    <a:bodyPr/>
                    <a:lstStyle/>
                    <a:p>
                      <a:pPr>
                        <a:lnSpc>
                          <a:spcPct val="120000"/>
                        </a:lnSpc>
                      </a:pPr>
                      <a:r>
                        <a:rPr kumimoji="0" lang="en-US" sz="2200" kern="1200" dirty="0">
                          <a:solidFill>
                            <a:schemeClr val="dk1"/>
                          </a:solidFill>
                          <a:latin typeface="Gill Sans MT" pitchFamily="34" charset="0"/>
                          <a:ea typeface="+mn-ea"/>
                          <a:cs typeface="+mn-cs"/>
                        </a:rPr>
                        <a:t>Representative of the Planning, Research and Statistics Unit</a:t>
                      </a:r>
                    </a:p>
                  </a:txBody>
                  <a:tcPr/>
                </a:tc>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kumimoji="0" lang="en-US" sz="2200" kern="1200" dirty="0">
                          <a:solidFill>
                            <a:schemeClr val="dk1"/>
                          </a:solidFill>
                          <a:latin typeface="Gill Sans MT" pitchFamily="34" charset="0"/>
                          <a:ea typeface="+mn-ea"/>
                          <a:cs typeface="+mn-cs"/>
                        </a:rPr>
                        <a:t>Member</a:t>
                      </a:r>
                    </a:p>
                  </a:txBody>
                  <a:tcPr/>
                </a:tc>
                <a:extLst>
                  <a:ext uri="{0D108BD9-81ED-4DB2-BD59-A6C34878D82A}">
                    <a16:rowId xmlns:a16="http://schemas.microsoft.com/office/drawing/2014/main" val="10004"/>
                  </a:ext>
                </a:extLst>
              </a:tr>
              <a:tr h="1062287">
                <a:tc>
                  <a:txBody>
                    <a:bodyPr/>
                    <a:lstStyle/>
                    <a:p>
                      <a:pPr>
                        <a:lnSpc>
                          <a:spcPct val="120000"/>
                        </a:lnSpc>
                      </a:pPr>
                      <a:r>
                        <a:rPr kumimoji="0" lang="en-US" sz="2200" kern="1200" dirty="0">
                          <a:solidFill>
                            <a:schemeClr val="dk1"/>
                          </a:solidFill>
                          <a:latin typeface="Gill Sans MT" pitchFamily="34" charset="0"/>
                          <a:ea typeface="+mn-ea"/>
                          <a:cs typeface="+mn-cs"/>
                        </a:rPr>
                        <a:t>Technical personnel of the Procuring Entity with expertise in the subject matter for each particular procurement</a:t>
                      </a:r>
                    </a:p>
                  </a:txBody>
                  <a:tcPr/>
                </a:tc>
                <a:tc>
                  <a:txBody>
                    <a:bodyPr/>
                    <a:lstStyle/>
                    <a:p>
                      <a:pPr>
                        <a:lnSpc>
                          <a:spcPct val="120000"/>
                        </a:lnSpc>
                      </a:pPr>
                      <a:r>
                        <a:rPr kumimoji="0" lang="en-US" sz="2200" kern="1200" dirty="0">
                          <a:solidFill>
                            <a:schemeClr val="dk1"/>
                          </a:solidFill>
                          <a:latin typeface="Gill Sans MT" pitchFamily="34" charset="0"/>
                          <a:ea typeface="+mn-ea"/>
                          <a:cs typeface="+mn-cs"/>
                        </a:rPr>
                        <a:t>Member</a:t>
                      </a:r>
                    </a:p>
                  </a:txBody>
                  <a:tcPr/>
                </a:tc>
                <a:extLst>
                  <a:ext uri="{0D108BD9-81ED-4DB2-BD59-A6C34878D82A}">
                    <a16:rowId xmlns:a16="http://schemas.microsoft.com/office/drawing/2014/main" val="10005"/>
                  </a:ext>
                </a:extLst>
              </a:tr>
              <a:tr h="552131">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kumimoji="0" lang="en-US" sz="2200" kern="1200" dirty="0">
                          <a:solidFill>
                            <a:schemeClr val="dk1"/>
                          </a:solidFill>
                          <a:latin typeface="Gill Sans MT" pitchFamily="34" charset="0"/>
                          <a:ea typeface="+mn-ea"/>
                          <a:cs typeface="+mn-cs"/>
                        </a:rPr>
                        <a:t>Representative of the Legal Unit</a:t>
                      </a:r>
                    </a:p>
                  </a:txBody>
                  <a:tcPr/>
                </a:tc>
                <a:tc>
                  <a:txBody>
                    <a:bodyPr/>
                    <a:lstStyle/>
                    <a:p>
                      <a:pPr>
                        <a:lnSpc>
                          <a:spcPct val="120000"/>
                        </a:lnSpc>
                      </a:pPr>
                      <a:r>
                        <a:rPr kumimoji="0" lang="en-US" sz="2200" kern="1200" dirty="0">
                          <a:solidFill>
                            <a:schemeClr val="dk1"/>
                          </a:solidFill>
                          <a:latin typeface="Gill Sans MT" pitchFamily="34" charset="0"/>
                          <a:ea typeface="+mn-ea"/>
                          <a:cs typeface="+mn-cs"/>
                        </a:rPr>
                        <a:t>Member</a:t>
                      </a:r>
                    </a:p>
                  </a:txBody>
                  <a:tcPr/>
                </a:tc>
                <a:extLst>
                  <a:ext uri="{0D108BD9-81ED-4DB2-BD59-A6C34878D82A}">
                    <a16:rowId xmlns:a16="http://schemas.microsoft.com/office/drawing/2014/main" val="10006"/>
                  </a:ext>
                </a:extLst>
              </a:tr>
              <a:tr h="552131">
                <a:tc>
                  <a:txBody>
                    <a:bodyPr/>
                    <a:lstStyle/>
                    <a:p>
                      <a:pPr marL="0" marR="0" indent="0" algn="l" defTabSz="914400" rtl="0" eaLnBrk="1" fontAlgn="auto" latinLnBrk="0" hangingPunct="1">
                        <a:lnSpc>
                          <a:spcPct val="120000"/>
                        </a:lnSpc>
                        <a:spcBef>
                          <a:spcPts val="0"/>
                        </a:spcBef>
                        <a:spcAft>
                          <a:spcPts val="0"/>
                        </a:spcAft>
                        <a:buClrTx/>
                        <a:buSzTx/>
                        <a:buFontTx/>
                        <a:buNone/>
                        <a:tabLst/>
                        <a:defRPr/>
                      </a:pPr>
                      <a:r>
                        <a:rPr kumimoji="0" lang="en-US" sz="2200" kern="1200" dirty="0">
                          <a:solidFill>
                            <a:schemeClr val="dk1"/>
                          </a:solidFill>
                          <a:latin typeface="Gill Sans MT" pitchFamily="34" charset="0"/>
                          <a:ea typeface="+mn-ea"/>
                          <a:cs typeface="+mn-cs"/>
                        </a:rPr>
                        <a:t>Representative of the Procurement Unit</a:t>
                      </a:r>
                    </a:p>
                  </a:txBody>
                  <a:tcPr/>
                </a:tc>
                <a:tc>
                  <a:txBody>
                    <a:bodyPr/>
                    <a:lstStyle/>
                    <a:p>
                      <a:pPr>
                        <a:lnSpc>
                          <a:spcPct val="120000"/>
                        </a:lnSpc>
                      </a:pPr>
                      <a:r>
                        <a:rPr kumimoji="0" lang="en-US" sz="2200" kern="1200" dirty="0">
                          <a:solidFill>
                            <a:schemeClr val="dk1"/>
                          </a:solidFill>
                          <a:latin typeface="Gill Sans MT" pitchFamily="34" charset="0"/>
                          <a:ea typeface="+mn-ea"/>
                          <a:cs typeface="+mn-cs"/>
                        </a:rPr>
                        <a:t>Secretary</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12914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19879" y="-90809"/>
            <a:ext cx="11355354" cy="769441"/>
          </a:xfrm>
          <a:prstGeom prst="rect">
            <a:avLst/>
          </a:prstGeom>
          <a:noFill/>
        </p:spPr>
        <p:txBody>
          <a:bodyPr wrap="square" rtlCol="0" anchor="ctr">
            <a:spAutoFit/>
          </a:bodyPr>
          <a:lstStyle/>
          <a:p>
            <a:pPr algn="ctr"/>
            <a:r>
              <a:rPr lang="en-US" sz="4400" dirty="0">
                <a:solidFill>
                  <a:schemeClr val="bg1"/>
                </a:solidFill>
              </a:rPr>
              <a:t> </a:t>
            </a:r>
            <a:r>
              <a:rPr lang="en-US" sz="4400" b="1" dirty="0" smtClean="0">
                <a:solidFill>
                  <a:schemeClr val="bg1"/>
                </a:solidFill>
              </a:rPr>
              <a:t>THE PROCUREMENT CYCLE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632927" y="650910"/>
            <a:ext cx="10515600" cy="4351338"/>
          </a:xfrm>
        </p:spPr>
        <p:txBody>
          <a:bodyPr/>
          <a:lstStyle/>
          <a:p>
            <a:r>
              <a:rPr lang="en-US" dirty="0"/>
              <a:t>The basic stages of Due Process in Public Procurement are as shown in flow chart below:</a:t>
            </a:r>
          </a:p>
          <a:p>
            <a:endParaRPr lang="en-US" dirty="0"/>
          </a:p>
        </p:txBody>
      </p:sp>
      <p:graphicFrame>
        <p:nvGraphicFramePr>
          <p:cNvPr id="13" name="Content Placeholder 5"/>
          <p:cNvGraphicFramePr>
            <a:graphicFrameLocks/>
          </p:cNvGraphicFramePr>
          <p:nvPr>
            <p:extLst>
              <p:ext uri="{D42A27DB-BD31-4B8C-83A1-F6EECF244321}">
                <p14:modId xmlns:p14="http://schemas.microsoft.com/office/powerpoint/2010/main" val="2493090798"/>
              </p:ext>
            </p:extLst>
          </p:nvPr>
        </p:nvGraphicFramePr>
        <p:xfrm>
          <a:off x="1617101" y="1740321"/>
          <a:ext cx="8784976" cy="47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5030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34955" y="-90806"/>
            <a:ext cx="8305860" cy="769441"/>
          </a:xfrm>
          <a:prstGeom prst="rect">
            <a:avLst/>
          </a:prstGeom>
          <a:noFill/>
        </p:spPr>
        <p:txBody>
          <a:bodyPr wrap="square" rtlCol="0" anchor="ctr">
            <a:spAutoFit/>
          </a:bodyPr>
          <a:lstStyle/>
          <a:p>
            <a:pPr algn="ctr"/>
            <a:r>
              <a:rPr lang="en-US" sz="4400" b="1" dirty="0" smtClean="0">
                <a:solidFill>
                  <a:schemeClr val="bg1"/>
                </a:solidFill>
              </a:rPr>
              <a:t> THE PROCUREMENT CYCLE (2)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1107167"/>
            <a:ext cx="10515600" cy="5434309"/>
          </a:xfrm>
        </p:spPr>
        <p:txBody>
          <a:bodyPr>
            <a:normAutofit fontScale="92500" lnSpcReduction="10000"/>
          </a:bodyPr>
          <a:lstStyle/>
          <a:p>
            <a:pPr>
              <a:spcBef>
                <a:spcPts val="0"/>
              </a:spcBef>
              <a:buFont typeface="Wingdings" panose="05000000000000000000" pitchFamily="2" charset="2"/>
              <a:buChar char="q"/>
            </a:pPr>
            <a:r>
              <a:rPr lang="en-US" b="1" dirty="0"/>
              <a:t>Pre Bid Stage</a:t>
            </a:r>
            <a:r>
              <a:rPr lang="en-US" dirty="0"/>
              <a:t>- </a:t>
            </a:r>
            <a:r>
              <a:rPr lang="en-US" dirty="0">
                <a:solidFill>
                  <a:srgbClr val="FF0000"/>
                </a:solidFill>
              </a:rPr>
              <a:t>Section 18 of the PPA, 2007</a:t>
            </a:r>
          </a:p>
          <a:p>
            <a:pPr lvl="3">
              <a:spcBef>
                <a:spcPts val="0"/>
              </a:spcBef>
              <a:buFont typeface="Wingdings" panose="05000000000000000000" pitchFamily="2" charset="2"/>
              <a:buChar char="q"/>
            </a:pPr>
            <a:endParaRPr lang="en-US" dirty="0"/>
          </a:p>
          <a:p>
            <a:pPr lvl="1">
              <a:spcBef>
                <a:spcPts val="0"/>
              </a:spcBef>
              <a:buFont typeface="Wingdings" panose="05000000000000000000" pitchFamily="2" charset="2"/>
              <a:buChar char="v"/>
            </a:pPr>
            <a:r>
              <a:rPr lang="en-US" dirty="0"/>
              <a:t>Needs Assessment:</a:t>
            </a:r>
          </a:p>
          <a:p>
            <a:pPr lvl="4">
              <a:spcBef>
                <a:spcPts val="0"/>
              </a:spcBef>
            </a:pPr>
            <a:endParaRPr lang="en-US" dirty="0"/>
          </a:p>
          <a:p>
            <a:pPr lvl="2">
              <a:spcBef>
                <a:spcPts val="0"/>
              </a:spcBef>
              <a:buFont typeface="Wingdings" panose="05000000000000000000" pitchFamily="2" charset="2"/>
              <a:buChar char="Ø"/>
            </a:pPr>
            <a:r>
              <a:rPr lang="en-US" dirty="0"/>
              <a:t>Needs of the procuring entity should be properly ascertained and clearly articulated before commencing the procurement process. </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Feasibility Studies should be completed and should form the basis for preparing Final Designs for construction projects</a:t>
            </a:r>
          </a:p>
          <a:p>
            <a:pPr lvl="3">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Goods, Works or Services required should be identified</a:t>
            </a:r>
          </a:p>
          <a:p>
            <a:pPr lvl="4">
              <a:spcBef>
                <a:spcPts val="0"/>
              </a:spcBef>
            </a:pPr>
            <a:endParaRPr lang="en-US" dirty="0"/>
          </a:p>
          <a:p>
            <a:pPr lvl="3">
              <a:spcBef>
                <a:spcPts val="0"/>
              </a:spcBef>
            </a:pPr>
            <a:endParaRPr lang="en-US" dirty="0"/>
          </a:p>
          <a:p>
            <a:pPr lvl="1">
              <a:spcBef>
                <a:spcPts val="0"/>
              </a:spcBef>
              <a:buFont typeface="Wingdings" panose="05000000000000000000" pitchFamily="2" charset="2"/>
              <a:buChar char="v"/>
            </a:pPr>
            <a:r>
              <a:rPr lang="en-US" dirty="0"/>
              <a:t>Develop cost estimates/In-House Estimates for the proposed procurement</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Appropriate Procurement Method should be adopted</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Source of funding should be provided for the </a:t>
            </a:r>
            <a:r>
              <a:rPr lang="en-US" dirty="0" smtClean="0"/>
              <a:t>procurement</a:t>
            </a:r>
          </a:p>
          <a:p>
            <a:pPr lvl="1">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Standard Bidding Documents and the Standard Conditions of Contract should be adopted for all procurements in compliance to SGF Circular Ref. No. SGF.50/S.52/II/469</a:t>
            </a:r>
          </a:p>
          <a:p>
            <a:pPr marL="457200" lvl="1" indent="0">
              <a:spcBef>
                <a:spcPts val="0"/>
              </a:spcBef>
              <a:buNone/>
            </a:pPr>
            <a:endParaRPr lang="en-US" dirty="0"/>
          </a:p>
          <a:p>
            <a:endParaRPr lang="en-US" dirty="0"/>
          </a:p>
        </p:txBody>
      </p:sp>
    </p:spTree>
    <p:extLst>
      <p:ext uri="{BB962C8B-B14F-4D97-AF65-F5344CB8AC3E}">
        <p14:creationId xmlns:p14="http://schemas.microsoft.com/office/powerpoint/2010/main" val="79394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t>INTRODUCTION</a:t>
            </a:r>
            <a:endParaRPr lang="en-US" sz="4400" b="1" dirty="0"/>
          </a:p>
        </p:txBody>
      </p:sp>
      <p:sp>
        <p:nvSpPr>
          <p:cNvPr id="6" name="Content Placeholder 5">
            <a:extLst>
              <a:ext uri="{FF2B5EF4-FFF2-40B4-BE49-F238E27FC236}">
                <a16:creationId xmlns:a16="http://schemas.microsoft.com/office/drawing/2014/main" id="{AFA71CD6-01A6-9A28-ABE1-309CA7402422}"/>
              </a:ext>
            </a:extLst>
          </p:cNvPr>
          <p:cNvSpPr>
            <a:spLocks noGrp="1"/>
          </p:cNvSpPr>
          <p:nvPr>
            <p:ph idx="1"/>
          </p:nvPr>
        </p:nvSpPr>
        <p:spPr>
          <a:xfrm>
            <a:off x="726831" y="1012824"/>
            <a:ext cx="10863383" cy="5296535"/>
          </a:xfrm>
        </p:spPr>
        <p:txBody>
          <a:bodyPr>
            <a:normAutofit fontScale="77500" lnSpcReduction="20000"/>
          </a:bodyPr>
          <a:lstStyle/>
          <a:p>
            <a:pPr>
              <a:buFont typeface="Wingdings" panose="05000000000000000000" pitchFamily="2" charset="2"/>
              <a:buChar char="q"/>
            </a:pPr>
            <a:r>
              <a:rPr lang="en-US" sz="3400" dirty="0"/>
              <a:t>Public Procurement is the use of </a:t>
            </a:r>
            <a:r>
              <a:rPr lang="en-US" sz="3400" i="1" dirty="0">
                <a:solidFill>
                  <a:srgbClr val="FF0000"/>
                </a:solidFill>
              </a:rPr>
              <a:t>public funds </a:t>
            </a:r>
            <a:r>
              <a:rPr lang="en-US" sz="3400" dirty="0"/>
              <a:t>by public entities for the delivery of public goods, works and services usually through a third party (Contractor).</a:t>
            </a:r>
          </a:p>
          <a:p>
            <a:pPr lvl="3">
              <a:buFont typeface="Wingdings" panose="05000000000000000000" pitchFamily="2" charset="2"/>
              <a:buChar char="q"/>
            </a:pPr>
            <a:endParaRPr lang="en-US" sz="3400" dirty="0"/>
          </a:p>
          <a:p>
            <a:pPr>
              <a:buFont typeface="Wingdings" panose="05000000000000000000" pitchFamily="2" charset="2"/>
              <a:buChar char="q"/>
            </a:pPr>
            <a:r>
              <a:rPr lang="en-US" sz="3400" dirty="0"/>
              <a:t>It encompasses a sequence of related activities starting with assessment of needs through to Contract award to Contract management and then final payment</a:t>
            </a:r>
          </a:p>
          <a:p>
            <a:pPr lvl="3">
              <a:buFont typeface="Wingdings" panose="05000000000000000000" pitchFamily="2" charset="2"/>
              <a:buChar char="q"/>
            </a:pPr>
            <a:endParaRPr lang="en-US" sz="3400" dirty="0"/>
          </a:p>
          <a:p>
            <a:pPr>
              <a:buFont typeface="Wingdings" panose="05000000000000000000" pitchFamily="2" charset="2"/>
              <a:buChar char="q"/>
            </a:pPr>
            <a:r>
              <a:rPr lang="en-US" sz="3400" dirty="0"/>
              <a:t>Public Procurement is a Global System adopted by both the Developed and Developing Nations on how to derive </a:t>
            </a:r>
            <a:r>
              <a:rPr lang="en-US" sz="3400" i="1" dirty="0">
                <a:solidFill>
                  <a:srgbClr val="FF0000"/>
                </a:solidFill>
              </a:rPr>
              <a:t>value for money </a:t>
            </a:r>
            <a:r>
              <a:rPr lang="en-US" sz="3400" dirty="0"/>
              <a:t>and improve </a:t>
            </a:r>
            <a:r>
              <a:rPr lang="en-US" sz="3400" i="1" dirty="0">
                <a:solidFill>
                  <a:srgbClr val="FF0000"/>
                </a:solidFill>
              </a:rPr>
              <a:t>efficiency </a:t>
            </a:r>
            <a:r>
              <a:rPr lang="en-US" sz="3400" dirty="0"/>
              <a:t>in the use of its </a:t>
            </a:r>
            <a:r>
              <a:rPr lang="en-US" sz="3400" i="1" dirty="0">
                <a:solidFill>
                  <a:srgbClr val="FF0000"/>
                </a:solidFill>
              </a:rPr>
              <a:t>scarce resources</a:t>
            </a:r>
            <a:r>
              <a:rPr lang="en-US" sz="3400" dirty="0"/>
              <a:t>. </a:t>
            </a:r>
            <a:endParaRPr lang="en-US" sz="3400" dirty="0" smtClean="0"/>
          </a:p>
          <a:p>
            <a:pPr>
              <a:buFont typeface="Wingdings" panose="05000000000000000000" pitchFamily="2" charset="2"/>
              <a:buChar char="q"/>
            </a:pPr>
            <a:endParaRPr lang="en-US" sz="3400" dirty="0"/>
          </a:p>
          <a:p>
            <a:pPr>
              <a:buFont typeface="Wingdings" panose="05000000000000000000" pitchFamily="2" charset="2"/>
              <a:buChar char="q"/>
            </a:pPr>
            <a:r>
              <a:rPr lang="en-US" sz="3400" dirty="0"/>
              <a:t>At the inception of democratic government in 1999 Federal Government observed that the contract award system lacked the required competition and transparency in the award process</a:t>
            </a:r>
            <a:r>
              <a:rPr lang="en-US" sz="3400" dirty="0" smtClean="0"/>
              <a:t>.</a:t>
            </a:r>
            <a:endParaRPr lang="en-US" sz="3400" dirty="0"/>
          </a:p>
          <a:p>
            <a:endParaRPr lang="en-US" dirty="0"/>
          </a:p>
        </p:txBody>
      </p:sp>
    </p:spTree>
    <p:extLst>
      <p:ext uri="{BB962C8B-B14F-4D97-AF65-F5344CB8AC3E}">
        <p14:creationId xmlns:p14="http://schemas.microsoft.com/office/powerpoint/2010/main" val="2451101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433146" y="-90807"/>
            <a:ext cx="8686800" cy="769441"/>
          </a:xfrm>
          <a:prstGeom prst="rect">
            <a:avLst/>
          </a:prstGeom>
          <a:noFill/>
        </p:spPr>
        <p:txBody>
          <a:bodyPr wrap="square" rtlCol="0" anchor="ctr">
            <a:spAutoFit/>
          </a:bodyPr>
          <a:lstStyle/>
          <a:p>
            <a:pPr algn="ctr"/>
            <a:r>
              <a:rPr lang="en-US" sz="2800" dirty="0">
                <a:solidFill>
                  <a:schemeClr val="bg1"/>
                </a:solidFill>
              </a:rPr>
              <a:t> </a:t>
            </a:r>
            <a:r>
              <a:rPr lang="en-US" sz="4400" b="1" dirty="0" smtClean="0">
                <a:solidFill>
                  <a:schemeClr val="bg1"/>
                </a:solidFill>
              </a:rPr>
              <a:t>THE PROCUREMENT CYCLE (3) </a:t>
            </a:r>
            <a:endParaRPr lang="en-US" sz="4400" b="1" dirty="0">
              <a:solidFill>
                <a:schemeClr val="bg1"/>
              </a:solidFill>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840886"/>
            <a:ext cx="10515600" cy="5559914"/>
          </a:xfrm>
        </p:spPr>
        <p:txBody>
          <a:bodyPr>
            <a:normAutofit fontScale="92500" lnSpcReduction="10000"/>
          </a:bodyPr>
          <a:lstStyle/>
          <a:p>
            <a:pPr lvl="2">
              <a:buFont typeface="Wingdings" panose="05000000000000000000" pitchFamily="2" charset="2"/>
              <a:buChar char="Ø"/>
            </a:pPr>
            <a:r>
              <a:rPr lang="en-US" dirty="0" smtClean="0"/>
              <a:t>SBD </a:t>
            </a:r>
            <a:r>
              <a:rPr lang="en-US" dirty="0"/>
              <a:t>for Goods and Works and National Shopping</a:t>
            </a:r>
          </a:p>
          <a:p>
            <a:pPr lvl="4">
              <a:buFont typeface="Wingdings" panose="05000000000000000000" pitchFamily="2" charset="2"/>
              <a:buChar char="Ø"/>
            </a:pPr>
            <a:endParaRPr lang="en-US" dirty="0"/>
          </a:p>
          <a:p>
            <a:pPr lvl="2">
              <a:buFont typeface="Wingdings" panose="05000000000000000000" pitchFamily="2" charset="2"/>
              <a:buChar char="Ø"/>
            </a:pPr>
            <a:r>
              <a:rPr lang="en-US" dirty="0"/>
              <a:t>RFP for Consultancy Services</a:t>
            </a:r>
          </a:p>
          <a:p>
            <a:pPr lvl="3">
              <a:buFont typeface="Wingdings" panose="05000000000000000000" pitchFamily="2" charset="2"/>
              <a:buChar char="v"/>
            </a:pPr>
            <a:endParaRPr lang="en-US" dirty="0"/>
          </a:p>
          <a:p>
            <a:pPr lvl="1">
              <a:buFont typeface="Wingdings" panose="05000000000000000000" pitchFamily="2" charset="2"/>
              <a:buChar char="v"/>
            </a:pPr>
            <a:r>
              <a:rPr lang="en-US" dirty="0"/>
              <a:t>Drawings and Bill of Engineering Measurement and Evaluation/Bill of Quantities should be completed and up-to-date for construction projects before proceeding to tender</a:t>
            </a:r>
          </a:p>
          <a:p>
            <a:pPr lvl="4">
              <a:buFont typeface="Wingdings" panose="05000000000000000000" pitchFamily="2" charset="2"/>
              <a:buChar char="v"/>
            </a:pPr>
            <a:endParaRPr lang="en-US" dirty="0"/>
          </a:p>
          <a:p>
            <a:pPr lvl="1">
              <a:buFont typeface="Wingdings" panose="05000000000000000000" pitchFamily="2" charset="2"/>
              <a:buChar char="v"/>
            </a:pPr>
            <a:r>
              <a:rPr lang="en-US" dirty="0"/>
              <a:t>Detailed description and comprehensive technical specifications for goods should be provided to </a:t>
            </a:r>
            <a:r>
              <a:rPr lang="en-US" dirty="0" smtClean="0"/>
              <a:t>bidders </a:t>
            </a:r>
          </a:p>
          <a:p>
            <a:pPr lvl="1">
              <a:buFont typeface="Wingdings" panose="05000000000000000000" pitchFamily="2" charset="2"/>
              <a:buChar char="v"/>
            </a:pPr>
            <a:endParaRPr lang="en-US" dirty="0"/>
          </a:p>
          <a:p>
            <a:pPr lvl="1">
              <a:buFont typeface="Wingdings" panose="05000000000000000000" pitchFamily="2" charset="2"/>
              <a:buChar char="v"/>
            </a:pPr>
            <a:endParaRPr lang="en-US" dirty="0"/>
          </a:p>
          <a:p>
            <a:pPr>
              <a:buFont typeface="Wingdings" panose="05000000000000000000" pitchFamily="2" charset="2"/>
              <a:buChar char="q"/>
            </a:pPr>
            <a:r>
              <a:rPr lang="en-US" b="1" dirty="0"/>
              <a:t>The Bidding Stage-: Advertisement</a:t>
            </a:r>
          </a:p>
          <a:p>
            <a:pPr lvl="3"/>
            <a:endParaRPr lang="en-US" dirty="0"/>
          </a:p>
          <a:p>
            <a:pPr lvl="1">
              <a:buFont typeface="Wingdings" panose="05000000000000000000" pitchFamily="2" charset="2"/>
              <a:buChar char="v"/>
            </a:pPr>
            <a:r>
              <a:rPr lang="en-US" dirty="0"/>
              <a:t>Advertisements should be placed in at least 2 National Newspaper and the Federal Tender Journal - </a:t>
            </a:r>
            <a:r>
              <a:rPr lang="en-US" dirty="0">
                <a:solidFill>
                  <a:srgbClr val="FF0000"/>
                </a:solidFill>
              </a:rPr>
              <a:t>Section 25 of the PPA, 2007</a:t>
            </a:r>
            <a:r>
              <a:rPr lang="en-US" dirty="0"/>
              <a:t>.</a:t>
            </a:r>
          </a:p>
          <a:p>
            <a:pPr lvl="4">
              <a:buFont typeface="Wingdings" panose="05000000000000000000" pitchFamily="2" charset="2"/>
              <a:buChar char="v"/>
            </a:pPr>
            <a:endParaRPr lang="en-US" dirty="0"/>
          </a:p>
          <a:p>
            <a:pPr lvl="1">
              <a:buFont typeface="Wingdings" panose="05000000000000000000" pitchFamily="2" charset="2"/>
              <a:buChar char="v"/>
            </a:pPr>
            <a:r>
              <a:rPr lang="en-US" dirty="0"/>
              <a:t>Period of Advertisement should not be less than 4 weeks</a:t>
            </a:r>
          </a:p>
          <a:p>
            <a:endParaRPr lang="en-US" dirty="0"/>
          </a:p>
        </p:txBody>
      </p:sp>
    </p:spTree>
    <p:extLst>
      <p:ext uri="{BB962C8B-B14F-4D97-AF65-F5344CB8AC3E}">
        <p14:creationId xmlns:p14="http://schemas.microsoft.com/office/powerpoint/2010/main" val="1504016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46578" y="-90806"/>
            <a:ext cx="7568922" cy="769441"/>
          </a:xfrm>
          <a:prstGeom prst="rect">
            <a:avLst/>
          </a:prstGeom>
          <a:noFill/>
        </p:spPr>
        <p:txBody>
          <a:bodyPr wrap="square" rtlCol="0" anchor="ctr">
            <a:spAutoFit/>
          </a:bodyPr>
          <a:lstStyle/>
          <a:p>
            <a:pPr algn="ctr"/>
            <a:r>
              <a:rPr lang="en-US" sz="4400" b="1" dirty="0" smtClean="0">
                <a:solidFill>
                  <a:schemeClr val="bg1"/>
                </a:solidFill>
              </a:rPr>
              <a:t> THE PROCUREMENT CYCLE (4)</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984885"/>
            <a:ext cx="10515600" cy="5755550"/>
          </a:xfrm>
        </p:spPr>
        <p:txBody>
          <a:bodyPr>
            <a:normAutofit fontScale="92500" lnSpcReduction="10000"/>
          </a:bodyPr>
          <a:lstStyle/>
          <a:p>
            <a:pPr lvl="1">
              <a:buFont typeface="Wingdings" panose="05000000000000000000" pitchFamily="2" charset="2"/>
              <a:buChar char="v"/>
            </a:pPr>
            <a:r>
              <a:rPr lang="en-US" dirty="0" smtClean="0"/>
              <a:t>Specific </a:t>
            </a:r>
            <a:r>
              <a:rPr lang="en-US" dirty="0"/>
              <a:t>Dates, Time &amp; Venue for submission should be clearly stated -</a:t>
            </a:r>
            <a:r>
              <a:rPr lang="en-US" dirty="0">
                <a:solidFill>
                  <a:srgbClr val="FF0000"/>
                </a:solidFill>
              </a:rPr>
              <a:t>Section 23(3)(d) of PPA, 2007 </a:t>
            </a:r>
          </a:p>
          <a:p>
            <a:pPr lvl="4">
              <a:buFont typeface="Wingdings" panose="05000000000000000000" pitchFamily="2" charset="2"/>
              <a:buChar char="v"/>
            </a:pPr>
            <a:endParaRPr lang="en-US" dirty="0"/>
          </a:p>
          <a:p>
            <a:pPr lvl="1">
              <a:buFont typeface="Wingdings" panose="05000000000000000000" pitchFamily="2" charset="2"/>
              <a:buChar char="v"/>
            </a:pPr>
            <a:r>
              <a:rPr lang="en-US" dirty="0"/>
              <a:t>Prequalification requirements should be clearly stated in the advertisement -</a:t>
            </a:r>
            <a:r>
              <a:rPr lang="en-US" dirty="0">
                <a:solidFill>
                  <a:srgbClr val="FF0000"/>
                </a:solidFill>
              </a:rPr>
              <a:t>Section 23, of PPA, 2007 </a:t>
            </a:r>
          </a:p>
          <a:p>
            <a:pPr lvl="4">
              <a:buFont typeface="Wingdings" panose="05000000000000000000" pitchFamily="2" charset="2"/>
              <a:buChar char="v"/>
            </a:pPr>
            <a:endParaRPr lang="en-US" dirty="0"/>
          </a:p>
          <a:p>
            <a:pPr lvl="1">
              <a:buFont typeface="Wingdings" panose="05000000000000000000" pitchFamily="2" charset="2"/>
              <a:buChar char="v"/>
            </a:pPr>
            <a:r>
              <a:rPr lang="en-US" dirty="0"/>
              <a:t>Bid security should not exceed 2% of tender price and is applicable to all bidders- </a:t>
            </a:r>
            <a:r>
              <a:rPr lang="en-US" dirty="0">
                <a:solidFill>
                  <a:srgbClr val="FF0000"/>
                </a:solidFill>
              </a:rPr>
              <a:t>Section 26 of the PPA 2007</a:t>
            </a:r>
          </a:p>
          <a:p>
            <a:pPr marL="457200" lvl="1" indent="0">
              <a:buNone/>
            </a:pPr>
            <a:endParaRPr lang="en-US" dirty="0"/>
          </a:p>
          <a:p>
            <a:pPr>
              <a:spcBef>
                <a:spcPts val="0"/>
              </a:spcBef>
              <a:buFont typeface="Wingdings" panose="05000000000000000000" pitchFamily="2" charset="2"/>
              <a:buChar char="q"/>
            </a:pPr>
            <a:r>
              <a:rPr lang="en-US" b="1" dirty="0"/>
              <a:t>Bidding Stage-:  </a:t>
            </a:r>
            <a:r>
              <a:rPr lang="en-US" dirty="0"/>
              <a:t>Bid Submission Procedures</a:t>
            </a:r>
            <a:endParaRPr lang="en-US" b="1" dirty="0"/>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secured tamper-proof bid-box should be provided for submission of tenders- </a:t>
            </a:r>
            <a:r>
              <a:rPr lang="en-US" dirty="0">
                <a:solidFill>
                  <a:srgbClr val="FF0000"/>
                </a:solidFill>
              </a:rPr>
              <a:t>Section 27(2) of the PPA 2007</a:t>
            </a:r>
            <a:endParaRPr lang="en-US" dirty="0"/>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receipts should be issued to bidders showing the date and time bids were submitted- </a:t>
            </a:r>
            <a:r>
              <a:rPr lang="en-US" dirty="0">
                <a:solidFill>
                  <a:srgbClr val="FF0000"/>
                </a:solidFill>
              </a:rPr>
              <a:t>Section 27(4) of the PPA 2007</a:t>
            </a:r>
            <a:endParaRPr lang="en-US" dirty="0"/>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Any bid submitted after the deadline should be returned unopened to the bidder- </a:t>
            </a:r>
            <a:r>
              <a:rPr lang="en-US" dirty="0">
                <a:solidFill>
                  <a:srgbClr val="FF0000"/>
                </a:solidFill>
              </a:rPr>
              <a:t>Section 27(5) of the PPA 2007</a:t>
            </a:r>
            <a:endParaRPr lang="en-US" dirty="0"/>
          </a:p>
          <a:p>
            <a:endParaRPr lang="en-US" dirty="0"/>
          </a:p>
        </p:txBody>
      </p:sp>
    </p:spTree>
    <p:extLst>
      <p:ext uri="{BB962C8B-B14F-4D97-AF65-F5344CB8AC3E}">
        <p14:creationId xmlns:p14="http://schemas.microsoft.com/office/powerpoint/2010/main" val="1469916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14500" y="-104449"/>
            <a:ext cx="8528538" cy="1138773"/>
          </a:xfrm>
          <a:prstGeom prst="rect">
            <a:avLst/>
          </a:prstGeom>
          <a:noFill/>
        </p:spPr>
        <p:txBody>
          <a:bodyPr wrap="square" rtlCol="0" anchor="ctr">
            <a:spAutoFit/>
          </a:bodyPr>
          <a:lstStyle/>
          <a:p>
            <a:pPr algn="ctr"/>
            <a:r>
              <a:rPr lang="en-US" sz="4000" dirty="0">
                <a:solidFill>
                  <a:schemeClr val="bg1"/>
                </a:solidFill>
              </a:rPr>
              <a:t> </a:t>
            </a:r>
            <a:r>
              <a:rPr lang="en-US" sz="4400" b="1" dirty="0" smtClean="0">
                <a:solidFill>
                  <a:schemeClr val="bg1"/>
                </a:solidFill>
              </a:rPr>
              <a:t>THE PROCUREMENT CYCLE (5)</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92908" y="895594"/>
            <a:ext cx="10515600" cy="5606805"/>
          </a:xfrm>
        </p:spPr>
        <p:txBody>
          <a:bodyPr>
            <a:normAutofit fontScale="92500" lnSpcReduction="10000"/>
          </a:bodyPr>
          <a:lstStyle/>
          <a:p>
            <a:pPr lvl="1">
              <a:spcBef>
                <a:spcPts val="0"/>
              </a:spcBef>
              <a:buFont typeface="Wingdings" panose="05000000000000000000" pitchFamily="2" charset="2"/>
              <a:buChar char="v"/>
            </a:pPr>
            <a:r>
              <a:rPr lang="en-US" dirty="0" smtClean="0"/>
              <a:t>A </a:t>
            </a:r>
            <a:r>
              <a:rPr lang="en-US" dirty="0"/>
              <a:t>supplier or contractor may modify or withdraw its bid prior to the deadline for the submission of bids- </a:t>
            </a:r>
            <a:r>
              <a:rPr lang="en-US" dirty="0">
                <a:solidFill>
                  <a:srgbClr val="FF0000"/>
                </a:solidFill>
              </a:rPr>
              <a:t>Section 29(4) of the PPA </a:t>
            </a:r>
            <a:r>
              <a:rPr lang="en-US" dirty="0" smtClean="0">
                <a:solidFill>
                  <a:srgbClr val="FF0000"/>
                </a:solidFill>
              </a:rPr>
              <a:t>2007</a:t>
            </a:r>
          </a:p>
          <a:p>
            <a:pPr lvl="1">
              <a:spcBef>
                <a:spcPts val="0"/>
              </a:spcBef>
              <a:buFont typeface="Wingdings" panose="05000000000000000000" pitchFamily="2" charset="2"/>
              <a:buChar char="v"/>
            </a:pPr>
            <a:endParaRPr lang="en-US" dirty="0">
              <a:solidFill>
                <a:srgbClr val="FF0000"/>
              </a:solidFill>
            </a:endParaRPr>
          </a:p>
          <a:p>
            <a:pPr lvl="1">
              <a:spcBef>
                <a:spcPts val="0"/>
              </a:spcBef>
              <a:buFont typeface="Wingdings" panose="05000000000000000000" pitchFamily="2" charset="2"/>
              <a:buChar char="v"/>
            </a:pPr>
            <a:endParaRPr lang="en-US" dirty="0"/>
          </a:p>
          <a:p>
            <a:pPr>
              <a:spcBef>
                <a:spcPts val="0"/>
              </a:spcBef>
              <a:buFont typeface="Wingdings" panose="05000000000000000000" pitchFamily="2" charset="2"/>
              <a:buChar char="q"/>
            </a:pPr>
            <a:r>
              <a:rPr lang="en-US" b="1" dirty="0"/>
              <a:t>Bidding Stage-: </a:t>
            </a:r>
            <a:r>
              <a:rPr lang="en-US" dirty="0"/>
              <a:t> Bid Opening Procedures</a:t>
            </a:r>
          </a:p>
          <a:p>
            <a:pPr lvl="3">
              <a:spcBef>
                <a:spcPts val="0"/>
              </a:spcBef>
            </a:pPr>
            <a:endParaRPr lang="en-US" dirty="0"/>
          </a:p>
          <a:p>
            <a:pPr lvl="1">
              <a:spcBef>
                <a:spcPts val="0"/>
              </a:spcBef>
              <a:buFont typeface="Wingdings" panose="05000000000000000000" pitchFamily="2" charset="2"/>
              <a:buChar char="v"/>
            </a:pPr>
            <a:r>
              <a:rPr lang="en-US" dirty="0"/>
              <a:t> Independent Observers should be invited to Bid Opening Sessions- </a:t>
            </a:r>
            <a:r>
              <a:rPr lang="en-US" dirty="0">
                <a:solidFill>
                  <a:srgbClr val="FF0000"/>
                </a:solidFill>
              </a:rPr>
              <a:t>Section 19(b) of PPA, 2007</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permit attendees to examine bid envelopes to ascertain that the bids have not been tampered with- </a:t>
            </a:r>
            <a:r>
              <a:rPr lang="en-US" dirty="0">
                <a:solidFill>
                  <a:srgbClr val="FF0000"/>
                </a:solidFill>
              </a:rPr>
              <a:t>S.30(a) of the PPA</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bid opening should take place immediately following the stipulated deadline and should be opened in public- </a:t>
            </a:r>
            <a:r>
              <a:rPr lang="en-US" dirty="0">
                <a:solidFill>
                  <a:srgbClr val="FF0000"/>
                </a:solidFill>
              </a:rPr>
              <a:t>S.30(c)</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names of bidders and their bid prices should be call-over to the hearing of all present and should be recorded- </a:t>
            </a:r>
            <a:r>
              <a:rPr lang="en-US" dirty="0">
                <a:solidFill>
                  <a:srgbClr val="FF0000"/>
                </a:solidFill>
              </a:rPr>
              <a:t>S.30(e)</a:t>
            </a:r>
          </a:p>
          <a:p>
            <a:pPr lvl="3">
              <a:spcBef>
                <a:spcPts val="0"/>
              </a:spcBef>
              <a:buFont typeface="Wingdings" panose="05000000000000000000" pitchFamily="2" charset="2"/>
              <a:buChar char="v"/>
            </a:pPr>
            <a:endParaRPr lang="en-US" dirty="0">
              <a:solidFill>
                <a:srgbClr val="FF0000"/>
              </a:solidFill>
            </a:endParaRPr>
          </a:p>
          <a:p>
            <a:pPr lvl="1">
              <a:spcBef>
                <a:spcPts val="0"/>
              </a:spcBef>
              <a:buFont typeface="Wingdings" panose="05000000000000000000" pitchFamily="2" charset="2"/>
              <a:buChar char="v"/>
            </a:pPr>
            <a:r>
              <a:rPr lang="en-US" dirty="0"/>
              <a:t>Pages of tenders should be counter-signed by competing firms to prevent substitution of pages after opening- </a:t>
            </a:r>
            <a:r>
              <a:rPr lang="en-US" dirty="0">
                <a:solidFill>
                  <a:srgbClr val="FF0000"/>
                </a:solidFill>
              </a:rPr>
              <a:t>Clause 60 of the Public Procurement Regulations for Goods &amp; Works</a:t>
            </a:r>
          </a:p>
          <a:p>
            <a:endParaRPr lang="en-US" dirty="0"/>
          </a:p>
        </p:txBody>
      </p:sp>
    </p:spTree>
    <p:extLst>
      <p:ext uri="{BB962C8B-B14F-4D97-AF65-F5344CB8AC3E}">
        <p14:creationId xmlns:p14="http://schemas.microsoft.com/office/powerpoint/2010/main" val="9340451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42456" y="-90807"/>
            <a:ext cx="8895075" cy="769441"/>
          </a:xfrm>
          <a:prstGeom prst="rect">
            <a:avLst/>
          </a:prstGeom>
          <a:noFill/>
        </p:spPr>
        <p:txBody>
          <a:bodyPr wrap="square" rtlCol="0" anchor="ctr">
            <a:spAutoFit/>
          </a:bodyPr>
          <a:lstStyle/>
          <a:p>
            <a:pPr algn="ctr"/>
            <a:r>
              <a:rPr lang="en-US" sz="2800" dirty="0">
                <a:solidFill>
                  <a:schemeClr val="bg1"/>
                </a:solidFill>
              </a:rPr>
              <a:t> </a:t>
            </a:r>
            <a:r>
              <a:rPr lang="en-US" sz="4400" dirty="0" smtClean="0">
                <a:solidFill>
                  <a:schemeClr val="bg1"/>
                </a:solidFill>
              </a:rPr>
              <a:t>THE PROCUREMENT CYCLE (7) </a:t>
            </a:r>
            <a:endParaRPr lang="en-US" sz="4400" b="1" dirty="0">
              <a:solidFill>
                <a:schemeClr val="bg1"/>
              </a:solidFill>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887779"/>
            <a:ext cx="10515600" cy="5852656"/>
          </a:xfrm>
        </p:spPr>
        <p:txBody>
          <a:bodyPr>
            <a:normAutofit fontScale="92500" lnSpcReduction="20000"/>
          </a:bodyPr>
          <a:lstStyle/>
          <a:p>
            <a:pPr>
              <a:spcBef>
                <a:spcPts val="0"/>
              </a:spcBef>
              <a:spcAft>
                <a:spcPts val="0"/>
              </a:spcAft>
              <a:buFont typeface="Wingdings" panose="05000000000000000000" pitchFamily="2" charset="2"/>
              <a:buChar char="q"/>
            </a:pPr>
            <a:r>
              <a:rPr lang="en-US" b="1" dirty="0"/>
              <a:t>Bidding Stage-:  </a:t>
            </a:r>
            <a:r>
              <a:rPr lang="en-US" dirty="0"/>
              <a:t>Bid Examination </a:t>
            </a:r>
            <a:r>
              <a:rPr lang="en-US" dirty="0">
                <a:solidFill>
                  <a:srgbClr val="FF0000"/>
                </a:solidFill>
              </a:rPr>
              <a:t>(Section 31)</a:t>
            </a:r>
            <a:endParaRPr lang="en-US" b="1" dirty="0">
              <a:solidFill>
                <a:srgbClr val="FF0000"/>
              </a:solidFill>
            </a:endParaRPr>
          </a:p>
          <a:p>
            <a:pPr lvl="2">
              <a:spcBef>
                <a:spcPts val="0"/>
              </a:spcBef>
              <a:spcAft>
                <a:spcPts val="0"/>
              </a:spcAft>
              <a:buFont typeface="Wingdings" panose="05000000000000000000" pitchFamily="2" charset="2"/>
              <a:buChar char="q"/>
            </a:pPr>
            <a:endParaRPr lang="en-US" dirty="0"/>
          </a:p>
          <a:p>
            <a:pPr lvl="1">
              <a:spcBef>
                <a:spcPts val="0"/>
              </a:spcBef>
              <a:spcAft>
                <a:spcPts val="0"/>
              </a:spcAft>
              <a:buFont typeface="Wingdings" panose="05000000000000000000" pitchFamily="2" charset="2"/>
              <a:buChar char="v"/>
            </a:pPr>
            <a:r>
              <a:rPr lang="en-US" dirty="0"/>
              <a:t>All bids shall be first examined to determine if they:</a:t>
            </a:r>
          </a:p>
          <a:p>
            <a:pPr lvl="3">
              <a:spcBef>
                <a:spcPts val="0"/>
              </a:spcBef>
              <a:spcAft>
                <a:spcPts val="0"/>
              </a:spcAft>
            </a:pPr>
            <a:endParaRPr lang="en-US" b="1" dirty="0"/>
          </a:p>
          <a:p>
            <a:pPr lvl="2">
              <a:spcBef>
                <a:spcPts val="0"/>
              </a:spcBef>
              <a:spcAft>
                <a:spcPts val="0"/>
              </a:spcAft>
              <a:buFont typeface="Wingdings" panose="05000000000000000000" pitchFamily="2" charset="2"/>
              <a:buChar char="Ø"/>
            </a:pPr>
            <a:r>
              <a:rPr lang="en-US" dirty="0"/>
              <a:t>meet the minimum eligibility requirements;</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have been duly signed;</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are substantially responsive to the bidding documents; and</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are generally in order</a:t>
            </a:r>
            <a:r>
              <a:rPr lang="en-US" dirty="0" smtClean="0"/>
              <a:t>.</a:t>
            </a:r>
          </a:p>
          <a:p>
            <a:pPr marL="914400" lvl="2" indent="0">
              <a:spcBef>
                <a:spcPts val="0"/>
              </a:spcBef>
              <a:spcAft>
                <a:spcPts val="0"/>
              </a:spcAft>
              <a:buNone/>
            </a:pPr>
            <a:endParaRPr lang="en-US" dirty="0"/>
          </a:p>
          <a:p>
            <a:pPr lvl="3">
              <a:spcBef>
                <a:spcPts val="0"/>
              </a:spcBef>
              <a:spcAft>
                <a:spcPts val="0"/>
              </a:spcAft>
            </a:pPr>
            <a:endParaRPr lang="en-US" dirty="0"/>
          </a:p>
          <a:p>
            <a:pPr lvl="1">
              <a:spcBef>
                <a:spcPts val="0"/>
              </a:spcBef>
              <a:spcAft>
                <a:spcPts val="0"/>
              </a:spcAft>
              <a:buFont typeface="Wingdings" panose="05000000000000000000" pitchFamily="2" charset="2"/>
              <a:buChar char="v"/>
            </a:pPr>
            <a:r>
              <a:rPr lang="en-US" dirty="0"/>
              <a:t>Clarification may be sought during Bid Examination.  The following shall not be sought, offered or permitted:</a:t>
            </a:r>
          </a:p>
          <a:p>
            <a:pPr lvl="3">
              <a:spcBef>
                <a:spcPts val="0"/>
              </a:spcBef>
              <a:spcAft>
                <a:spcPts val="0"/>
              </a:spcAft>
              <a:buFont typeface="Wingdings" panose="05000000000000000000" pitchFamily="2" charset="2"/>
              <a:buChar char="v"/>
            </a:pPr>
            <a:endParaRPr lang="en-US" dirty="0"/>
          </a:p>
          <a:p>
            <a:pPr lvl="2">
              <a:spcBef>
                <a:spcPts val="0"/>
              </a:spcBef>
              <a:spcAft>
                <a:spcPts val="0"/>
              </a:spcAft>
              <a:buFont typeface="Wingdings" panose="05000000000000000000" pitchFamily="2" charset="2"/>
              <a:buChar char="Ø"/>
            </a:pPr>
            <a:r>
              <a:rPr lang="en-US" dirty="0"/>
              <a:t>changes in prices ;</a:t>
            </a:r>
          </a:p>
          <a:p>
            <a:pPr lvl="4">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changes of substance in a bid; and</a:t>
            </a:r>
          </a:p>
          <a:p>
            <a:pPr lvl="4">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changes to make an unresponsive bid </a:t>
            </a:r>
            <a:r>
              <a:rPr lang="en-US" dirty="0" smtClean="0"/>
              <a:t>responsive</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endParaRPr lang="en-US" dirty="0" smtClean="0"/>
          </a:p>
          <a:p>
            <a:pPr>
              <a:spcBef>
                <a:spcPts val="0"/>
              </a:spcBef>
              <a:spcAft>
                <a:spcPts val="0"/>
              </a:spcAft>
              <a:buFont typeface="Wingdings" panose="05000000000000000000" pitchFamily="2" charset="2"/>
              <a:buChar char="q"/>
            </a:pPr>
            <a:r>
              <a:rPr lang="en-US" b="1" dirty="0"/>
              <a:t>Bidding Stage-:  </a:t>
            </a:r>
            <a:r>
              <a:rPr lang="en-US" dirty="0"/>
              <a:t>Detailed Bid Evaluation </a:t>
            </a:r>
            <a:r>
              <a:rPr lang="en-US" dirty="0">
                <a:solidFill>
                  <a:srgbClr val="FF0000"/>
                </a:solidFill>
              </a:rPr>
              <a:t>(Section 32)</a:t>
            </a:r>
            <a:endParaRPr lang="en-US" b="1" dirty="0">
              <a:solidFill>
                <a:srgbClr val="FF0000"/>
              </a:solidFill>
            </a:endParaRPr>
          </a:p>
          <a:p>
            <a:pPr lvl="2">
              <a:spcBef>
                <a:spcPts val="0"/>
              </a:spcBef>
              <a:spcAft>
                <a:spcPts val="0"/>
              </a:spcAft>
            </a:pPr>
            <a:endParaRPr lang="en-US" dirty="0"/>
          </a:p>
          <a:p>
            <a:pPr lvl="1">
              <a:spcBef>
                <a:spcPts val="0"/>
              </a:spcBef>
              <a:spcAft>
                <a:spcPts val="0"/>
              </a:spcAft>
              <a:buFont typeface="Wingdings" panose="05000000000000000000" pitchFamily="2" charset="2"/>
              <a:buChar char="v"/>
            </a:pPr>
            <a:r>
              <a:rPr lang="en-US" dirty="0"/>
              <a:t>No other method or criteria shall be used except those stipulated in the solicitation documents</a:t>
            </a:r>
          </a:p>
          <a:p>
            <a:endParaRPr lang="en-US" dirty="0"/>
          </a:p>
        </p:txBody>
      </p:sp>
    </p:spTree>
    <p:extLst>
      <p:ext uri="{BB962C8B-B14F-4D97-AF65-F5344CB8AC3E}">
        <p14:creationId xmlns:p14="http://schemas.microsoft.com/office/powerpoint/2010/main" val="3847877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19908" y="-123110"/>
            <a:ext cx="9100038" cy="1138773"/>
          </a:xfrm>
          <a:prstGeom prst="rect">
            <a:avLst/>
          </a:prstGeom>
          <a:noFill/>
        </p:spPr>
        <p:txBody>
          <a:bodyPr wrap="square" rtlCol="0" anchor="ctr">
            <a:spAutoFit/>
          </a:bodyPr>
          <a:lstStyle/>
          <a:p>
            <a:pPr algn="ctr"/>
            <a:r>
              <a:rPr lang="en-US" sz="2800" dirty="0">
                <a:solidFill>
                  <a:schemeClr val="bg1"/>
                </a:solidFill>
              </a:rPr>
              <a:t> </a:t>
            </a:r>
            <a:r>
              <a:rPr lang="en-US" sz="4400" dirty="0" smtClean="0">
                <a:solidFill>
                  <a:schemeClr val="bg1"/>
                </a:solidFill>
              </a:rPr>
              <a:t>THE PROCUREMENT CYCLE (8) </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709674" y="747101"/>
            <a:ext cx="10515600" cy="5810007"/>
          </a:xfrm>
        </p:spPr>
        <p:txBody>
          <a:bodyPr>
            <a:normAutofit/>
          </a:bodyPr>
          <a:lstStyle/>
          <a:p>
            <a:pPr lvl="1">
              <a:spcBef>
                <a:spcPts val="0"/>
              </a:spcBef>
              <a:spcAft>
                <a:spcPts val="0"/>
              </a:spcAft>
              <a:buFont typeface="Wingdings" panose="05000000000000000000" pitchFamily="2" charset="2"/>
              <a:buChar char="v"/>
            </a:pPr>
            <a:r>
              <a:rPr lang="en-US" dirty="0" smtClean="0"/>
              <a:t>Only </a:t>
            </a:r>
            <a:r>
              <a:rPr lang="en-US" dirty="0"/>
              <a:t>substantially </a:t>
            </a:r>
            <a:r>
              <a:rPr lang="en-US" b="1" i="1" dirty="0">
                <a:solidFill>
                  <a:srgbClr val="FF0000"/>
                </a:solidFill>
              </a:rPr>
              <a:t>responsive bids </a:t>
            </a:r>
            <a:r>
              <a:rPr lang="en-US" dirty="0"/>
              <a:t>are subjected to Detailed Bid Evaluation which involves the comparison of bids.</a:t>
            </a:r>
          </a:p>
          <a:p>
            <a:pPr lvl="2">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r>
              <a:rPr lang="en-GB" dirty="0"/>
              <a:t>The purpose of comparison is to </a:t>
            </a:r>
            <a:r>
              <a:rPr lang="en-GB" b="1" i="1" dirty="0">
                <a:solidFill>
                  <a:srgbClr val="FF0000"/>
                </a:solidFill>
              </a:rPr>
              <a:t>determine the lowest evaluated cost </a:t>
            </a:r>
            <a:r>
              <a:rPr lang="en-GB" dirty="0"/>
              <a:t>that will be incurred from the substantially responsive bids received.</a:t>
            </a:r>
            <a:r>
              <a:rPr lang="en-US" dirty="0"/>
              <a:t> </a:t>
            </a:r>
          </a:p>
          <a:p>
            <a:pPr lvl="2">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r>
              <a:rPr lang="en-US" dirty="0"/>
              <a:t>Bid prices expressed in foreign currency or multiple currencies, should be converted into Naira at the CBN exchange rate </a:t>
            </a:r>
            <a:r>
              <a:rPr lang="en-US" b="1" i="1" dirty="0">
                <a:solidFill>
                  <a:srgbClr val="FF0000"/>
                </a:solidFill>
              </a:rPr>
              <a:t>prevailing at the date stated in the bid document</a:t>
            </a:r>
            <a:r>
              <a:rPr lang="en-US" dirty="0" smtClean="0"/>
              <a:t>.</a:t>
            </a:r>
          </a:p>
          <a:p>
            <a:pPr marL="457200" lvl="1" indent="0">
              <a:spcBef>
                <a:spcPts val="0"/>
              </a:spcBef>
              <a:spcAft>
                <a:spcPts val="0"/>
              </a:spcAft>
              <a:buNone/>
            </a:pPr>
            <a:endParaRPr lang="en-US" dirty="0"/>
          </a:p>
          <a:p>
            <a:pPr>
              <a:spcBef>
                <a:spcPts val="0"/>
              </a:spcBef>
              <a:spcAft>
                <a:spcPts val="0"/>
              </a:spcAft>
              <a:buFont typeface="Wingdings" panose="05000000000000000000" pitchFamily="2" charset="2"/>
              <a:buChar char="q"/>
            </a:pPr>
            <a:r>
              <a:rPr lang="en-US" b="1" dirty="0"/>
              <a:t>Bidding Stage-:  </a:t>
            </a:r>
            <a:r>
              <a:rPr lang="en-US" dirty="0"/>
              <a:t>Detailed Bid Evaluation </a:t>
            </a:r>
            <a:r>
              <a:rPr lang="en-US" dirty="0">
                <a:solidFill>
                  <a:srgbClr val="FF0000"/>
                </a:solidFill>
              </a:rPr>
              <a:t>(Cont’d)</a:t>
            </a:r>
            <a:endParaRPr lang="en-US" b="1" dirty="0">
              <a:solidFill>
                <a:srgbClr val="FF0000"/>
              </a:solidFill>
            </a:endParaRPr>
          </a:p>
          <a:p>
            <a:pPr lvl="2">
              <a:spcBef>
                <a:spcPts val="0"/>
              </a:spcBef>
              <a:spcAft>
                <a:spcPts val="0"/>
              </a:spcAft>
            </a:pPr>
            <a:endParaRPr lang="en-US" dirty="0"/>
          </a:p>
          <a:p>
            <a:pPr lvl="1">
              <a:spcBef>
                <a:spcPts val="0"/>
              </a:spcBef>
              <a:spcAft>
                <a:spcPts val="0"/>
              </a:spcAft>
              <a:buFont typeface="Wingdings" panose="05000000000000000000" pitchFamily="2" charset="2"/>
              <a:buChar char="v"/>
            </a:pPr>
            <a:r>
              <a:rPr lang="en-US" dirty="0"/>
              <a:t>A bid should not be rejected solely because the price deviated by some </a:t>
            </a:r>
            <a:r>
              <a:rPr lang="en-US" b="1" i="1" dirty="0">
                <a:solidFill>
                  <a:srgbClr val="FF0000"/>
                </a:solidFill>
              </a:rPr>
              <a:t>pre-determined margin </a:t>
            </a:r>
            <a:r>
              <a:rPr lang="en-US" dirty="0"/>
              <a:t>of the Engineer’s Estimate.</a:t>
            </a:r>
          </a:p>
          <a:p>
            <a:pPr lvl="2">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r>
              <a:rPr lang="en-US" dirty="0"/>
              <a:t>The measure of acceptability should rather be based on the “</a:t>
            </a:r>
            <a:r>
              <a:rPr lang="en-US" b="1" i="1" dirty="0">
                <a:solidFill>
                  <a:srgbClr val="FF0000"/>
                </a:solidFill>
              </a:rPr>
              <a:t>reasonableness</a:t>
            </a:r>
            <a:r>
              <a:rPr lang="en-US" dirty="0"/>
              <a:t>” of a bid price as determined during the Evaluation Exercise.</a:t>
            </a:r>
          </a:p>
          <a:p>
            <a:endParaRPr lang="en-US" dirty="0"/>
          </a:p>
        </p:txBody>
      </p:sp>
    </p:spTree>
    <p:extLst>
      <p:ext uri="{BB962C8B-B14F-4D97-AF65-F5344CB8AC3E}">
        <p14:creationId xmlns:p14="http://schemas.microsoft.com/office/powerpoint/2010/main" val="797377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600201" y="-80089"/>
            <a:ext cx="8669214" cy="1138773"/>
          </a:xfrm>
          <a:prstGeom prst="rect">
            <a:avLst/>
          </a:prstGeom>
          <a:noFill/>
        </p:spPr>
        <p:txBody>
          <a:bodyPr wrap="square" rtlCol="0" anchor="ctr">
            <a:spAutoFit/>
          </a:bodyPr>
          <a:lstStyle/>
          <a:p>
            <a:pPr algn="ctr"/>
            <a:r>
              <a:rPr lang="en-US" sz="2800" dirty="0">
                <a:solidFill>
                  <a:schemeClr val="bg1"/>
                </a:solidFill>
              </a:rPr>
              <a:t> </a:t>
            </a:r>
            <a:r>
              <a:rPr lang="en-US" sz="4400" b="1" dirty="0" smtClean="0">
                <a:solidFill>
                  <a:schemeClr val="bg1"/>
                </a:solidFill>
              </a:rPr>
              <a:t>THE PROCUREMENT CYCLE (9) </a:t>
            </a:r>
            <a:endParaRPr lang="en-US" sz="4400" b="1" dirty="0" smtClean="0">
              <a:solidFill>
                <a:schemeClr val="bg1"/>
              </a:solidFill>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723321"/>
            <a:ext cx="10515600" cy="6017114"/>
          </a:xfrm>
        </p:spPr>
        <p:txBody>
          <a:bodyPr>
            <a:normAutofit fontScale="92500" lnSpcReduction="10000"/>
          </a:bodyPr>
          <a:lstStyle/>
          <a:p>
            <a:pPr lvl="1">
              <a:spcBef>
                <a:spcPts val="0"/>
              </a:spcBef>
              <a:spcAft>
                <a:spcPts val="0"/>
              </a:spcAft>
              <a:buFont typeface="Wingdings" panose="05000000000000000000" pitchFamily="2" charset="2"/>
              <a:buChar char="v"/>
            </a:pPr>
            <a:r>
              <a:rPr lang="en-GB" b="1" i="1" dirty="0" smtClean="0">
                <a:solidFill>
                  <a:srgbClr val="FF0000"/>
                </a:solidFill>
              </a:rPr>
              <a:t>Post </a:t>
            </a:r>
            <a:r>
              <a:rPr lang="en-GB" b="1" i="1" dirty="0">
                <a:solidFill>
                  <a:srgbClr val="FF0000"/>
                </a:solidFill>
              </a:rPr>
              <a:t>qualification </a:t>
            </a:r>
            <a:r>
              <a:rPr lang="en-GB" dirty="0"/>
              <a:t>may be carried out on the recommended bid to confirm their capacity prior to award.  A bidder that fails to prove </a:t>
            </a:r>
            <a:r>
              <a:rPr lang="en-US" dirty="0"/>
              <a:t>their capacity again shall be disqualified.</a:t>
            </a:r>
          </a:p>
          <a:p>
            <a:pPr lvl="2">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r>
              <a:rPr lang="en-US" dirty="0"/>
              <a:t>The recommendations and other findings of the Evaluation Committee should be incorporated into an Evaluation Report for approval by the Tenders Board</a:t>
            </a:r>
            <a:r>
              <a:rPr lang="en-US" dirty="0" smtClean="0"/>
              <a:t>.</a:t>
            </a:r>
          </a:p>
          <a:p>
            <a:pPr lvl="1">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endParaRPr lang="en-US" dirty="0"/>
          </a:p>
          <a:p>
            <a:pPr>
              <a:spcBef>
                <a:spcPts val="0"/>
              </a:spcBef>
              <a:spcAft>
                <a:spcPts val="0"/>
              </a:spcAft>
              <a:buFont typeface="Wingdings" panose="05000000000000000000" pitchFamily="2" charset="2"/>
              <a:buChar char="q"/>
            </a:pPr>
            <a:r>
              <a:rPr lang="en-US" b="1" dirty="0"/>
              <a:t>Post Bidding Stage</a:t>
            </a:r>
            <a:endParaRPr lang="en-US" b="1" dirty="0">
              <a:solidFill>
                <a:srgbClr val="FF0000"/>
              </a:solidFill>
            </a:endParaRPr>
          </a:p>
          <a:p>
            <a:pPr lvl="3">
              <a:spcBef>
                <a:spcPts val="0"/>
              </a:spcBef>
              <a:spcAft>
                <a:spcPts val="0"/>
              </a:spcAft>
            </a:pPr>
            <a:endParaRPr lang="en-US" dirty="0"/>
          </a:p>
          <a:p>
            <a:pPr lvl="1">
              <a:spcBef>
                <a:spcPts val="0"/>
              </a:spcBef>
              <a:spcAft>
                <a:spcPts val="0"/>
              </a:spcAft>
              <a:buFont typeface="Wingdings" panose="05000000000000000000" pitchFamily="2" charset="2"/>
              <a:buChar char="v"/>
            </a:pPr>
            <a:r>
              <a:rPr lang="en-US" dirty="0"/>
              <a:t>Contract Award procedures include:</a:t>
            </a:r>
          </a:p>
          <a:p>
            <a:pPr lvl="3">
              <a:spcBef>
                <a:spcPts val="0"/>
              </a:spcBef>
              <a:spcAft>
                <a:spcPts val="0"/>
              </a:spcAft>
            </a:pPr>
            <a:endParaRPr lang="en-US" dirty="0"/>
          </a:p>
          <a:p>
            <a:pPr lvl="2">
              <a:spcBef>
                <a:spcPts val="0"/>
              </a:spcBef>
              <a:spcAft>
                <a:spcPts val="0"/>
              </a:spcAft>
              <a:buFont typeface="Wingdings" panose="05000000000000000000" pitchFamily="2" charset="2"/>
              <a:buChar char="Ø"/>
            </a:pPr>
            <a:r>
              <a:rPr lang="en-US" dirty="0"/>
              <a:t>Issuance of award letter by procuring entity</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Submission of Acceptance letter by recommended Contractor</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Submission of </a:t>
            </a:r>
            <a:r>
              <a:rPr lang="en-US" dirty="0">
                <a:solidFill>
                  <a:srgbClr val="FF0000"/>
                </a:solidFill>
              </a:rPr>
              <a:t>Unconditional Performance Guarantee </a:t>
            </a:r>
            <a:r>
              <a:rPr lang="en-US" dirty="0"/>
              <a:t>by Contractor before signing </a:t>
            </a:r>
            <a:r>
              <a:rPr lang="en-US" dirty="0" smtClean="0"/>
              <a:t>Contract </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smtClean="0"/>
              <a:t>10</a:t>
            </a:r>
            <a:r>
              <a:rPr lang="en-US" dirty="0"/>
              <a:t>% of Contract sum</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Preparation and signing of Agreement by both parties</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Submission of Advance Payment Guarantee by Contractor prior to payment of mobilization </a:t>
            </a:r>
            <a:r>
              <a:rPr lang="en-US" dirty="0" smtClean="0"/>
              <a:t>fee</a:t>
            </a:r>
          </a:p>
          <a:p>
            <a:pPr lvl="2">
              <a:spcBef>
                <a:spcPts val="0"/>
              </a:spcBef>
              <a:spcAft>
                <a:spcPts val="0"/>
              </a:spcAft>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26627896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397977" y="-90806"/>
            <a:ext cx="9231923" cy="769441"/>
          </a:xfrm>
          <a:prstGeom prst="rect">
            <a:avLst/>
          </a:prstGeom>
          <a:noFill/>
        </p:spPr>
        <p:txBody>
          <a:bodyPr wrap="square" rtlCol="0" anchor="ctr">
            <a:spAutoFit/>
          </a:bodyPr>
          <a:lstStyle/>
          <a:p>
            <a:pPr algn="ctr"/>
            <a:r>
              <a:rPr lang="en-US" sz="4400" b="1" dirty="0" smtClean="0">
                <a:solidFill>
                  <a:schemeClr val="bg1"/>
                </a:solidFill>
              </a:rPr>
              <a:t>THE PROCUREMENT CYCLE (11)</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1072662" y="707886"/>
            <a:ext cx="10515600" cy="5849222"/>
          </a:xfrm>
        </p:spPr>
        <p:txBody>
          <a:bodyPr>
            <a:normAutofit lnSpcReduction="10000"/>
          </a:bodyPr>
          <a:lstStyle/>
          <a:p>
            <a:pPr lvl="2">
              <a:spcBef>
                <a:spcPts val="0"/>
              </a:spcBef>
              <a:spcAft>
                <a:spcPts val="0"/>
              </a:spcAft>
              <a:buFont typeface="Wingdings" panose="05000000000000000000" pitchFamily="2" charset="2"/>
              <a:buChar char="Ø"/>
            </a:pPr>
            <a:r>
              <a:rPr lang="en-US" dirty="0"/>
              <a:t>Bank Guarantee only for ICB</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Bank or Insurance Bond for NCB</a:t>
            </a:r>
          </a:p>
          <a:p>
            <a:pPr marL="914400" lvl="2" indent="0">
              <a:spcBef>
                <a:spcPts val="0"/>
              </a:spcBef>
              <a:buNone/>
            </a:pPr>
            <a:endParaRPr lang="en-US" b="1" dirty="0" smtClean="0"/>
          </a:p>
          <a:p>
            <a:pPr>
              <a:spcBef>
                <a:spcPts val="0"/>
              </a:spcBef>
              <a:spcAft>
                <a:spcPts val="0"/>
              </a:spcAft>
              <a:buFont typeface="Wingdings" panose="05000000000000000000" pitchFamily="2" charset="2"/>
              <a:buChar char="q"/>
            </a:pPr>
            <a:endParaRPr lang="en-US" b="1" dirty="0"/>
          </a:p>
          <a:p>
            <a:pPr>
              <a:spcBef>
                <a:spcPts val="0"/>
              </a:spcBef>
              <a:spcAft>
                <a:spcPts val="0"/>
              </a:spcAft>
              <a:buFont typeface="Wingdings" panose="05000000000000000000" pitchFamily="2" charset="2"/>
              <a:buChar char="q"/>
            </a:pPr>
            <a:r>
              <a:rPr lang="en-US" b="1" dirty="0" smtClean="0"/>
              <a:t>Post </a:t>
            </a:r>
            <a:r>
              <a:rPr lang="en-US" b="1" dirty="0"/>
              <a:t>Bidding Stage </a:t>
            </a:r>
            <a:r>
              <a:rPr lang="en-US" dirty="0">
                <a:solidFill>
                  <a:srgbClr val="FF0000"/>
                </a:solidFill>
              </a:rPr>
              <a:t>(Cont’d)</a:t>
            </a:r>
          </a:p>
          <a:p>
            <a:pPr lvl="2">
              <a:spcBef>
                <a:spcPts val="0"/>
              </a:spcBef>
              <a:spcAft>
                <a:spcPts val="0"/>
              </a:spcAft>
              <a:buFont typeface="Wingdings" panose="05000000000000000000" pitchFamily="2" charset="2"/>
              <a:buChar char="v"/>
            </a:pPr>
            <a:endParaRPr lang="en-US" dirty="0"/>
          </a:p>
          <a:p>
            <a:pPr lvl="1">
              <a:spcBef>
                <a:spcPts val="0"/>
              </a:spcBef>
              <a:spcAft>
                <a:spcPts val="0"/>
              </a:spcAft>
              <a:buFont typeface="Wingdings" panose="05000000000000000000" pitchFamily="2" charset="2"/>
              <a:buChar char="v"/>
            </a:pPr>
            <a:r>
              <a:rPr lang="en-US" dirty="0"/>
              <a:t>Contract Administration/Management procedures</a:t>
            </a:r>
          </a:p>
          <a:p>
            <a:pPr lvl="3">
              <a:spcBef>
                <a:spcPts val="0"/>
              </a:spcBef>
              <a:spcAft>
                <a:spcPts val="0"/>
              </a:spcAft>
            </a:pPr>
            <a:endParaRPr lang="en-US" dirty="0"/>
          </a:p>
          <a:p>
            <a:pPr lvl="2">
              <a:spcBef>
                <a:spcPts val="0"/>
              </a:spcBef>
              <a:spcAft>
                <a:spcPts val="0"/>
              </a:spcAft>
              <a:buFont typeface="Wingdings" panose="05000000000000000000" pitchFamily="2" charset="2"/>
              <a:buChar char="Ø"/>
            </a:pPr>
            <a:r>
              <a:rPr lang="en-US" dirty="0"/>
              <a:t>Proper supervision and monitoring of Contractor’s performance</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Conditions of the Contract should be professionally administered to address Contractual Claims such as variations, fluctuations, and delays </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Proper documentation and regular site meetings</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Valuation certificates should be based on actual measurements </a:t>
            </a:r>
          </a:p>
          <a:p>
            <a:pPr lvl="2">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Approved payments are made expeditiously to prevent interest on delayed payments</a:t>
            </a:r>
          </a:p>
          <a:p>
            <a:pPr lvl="3">
              <a:spcBef>
                <a:spcPts val="0"/>
              </a:spcBef>
              <a:spcAft>
                <a:spcPts val="0"/>
              </a:spcAft>
              <a:buFont typeface="Wingdings" panose="05000000000000000000" pitchFamily="2" charset="2"/>
              <a:buChar char="Ø"/>
            </a:pPr>
            <a:endParaRPr lang="en-US" dirty="0"/>
          </a:p>
          <a:p>
            <a:pPr lvl="2">
              <a:spcBef>
                <a:spcPts val="0"/>
              </a:spcBef>
              <a:spcAft>
                <a:spcPts val="0"/>
              </a:spcAft>
              <a:buFont typeface="Wingdings" panose="05000000000000000000" pitchFamily="2" charset="2"/>
              <a:buChar char="Ø"/>
            </a:pPr>
            <a:r>
              <a:rPr lang="en-US" dirty="0"/>
              <a:t>Ensure proper Project Close-out and Commissioning</a:t>
            </a:r>
          </a:p>
          <a:p>
            <a:endParaRPr lang="en-US" dirty="0"/>
          </a:p>
        </p:txBody>
      </p:sp>
    </p:spTree>
    <p:extLst>
      <p:ext uri="{BB962C8B-B14F-4D97-AF65-F5344CB8AC3E}">
        <p14:creationId xmlns:p14="http://schemas.microsoft.com/office/powerpoint/2010/main" val="1723246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6893" y="-90807"/>
            <a:ext cx="11772830" cy="769441"/>
          </a:xfrm>
          <a:prstGeom prst="rect">
            <a:avLst/>
          </a:prstGeom>
          <a:noFill/>
        </p:spPr>
        <p:txBody>
          <a:bodyPr wrap="square" rtlCol="0" anchor="ctr">
            <a:spAutoFit/>
          </a:bodyPr>
          <a:lstStyle/>
          <a:p>
            <a:pPr algn="ctr"/>
            <a:r>
              <a:rPr lang="en-US" altLang="en-US" sz="4400" b="1" dirty="0" smtClean="0">
                <a:solidFill>
                  <a:schemeClr val="bg1"/>
                </a:solidFill>
              </a:rPr>
              <a:t>SPECIAL </a:t>
            </a:r>
            <a:r>
              <a:rPr lang="en-US" altLang="en-US" sz="4400" b="1" dirty="0">
                <a:solidFill>
                  <a:schemeClr val="bg1"/>
                </a:solidFill>
              </a:rPr>
              <a:t>AND RESTRICTED TENDERING </a:t>
            </a:r>
            <a:r>
              <a:rPr lang="en-US" altLang="en-US" sz="4400" b="1" dirty="0" smtClean="0">
                <a:solidFill>
                  <a:schemeClr val="bg1"/>
                </a:solidFill>
              </a:rPr>
              <a:t>METHODS</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D9F86DE-F262-B2B4-1B10-5771E948F190}"/>
              </a:ext>
            </a:extLst>
          </p:cNvPr>
          <p:cNvSpPr txBox="1"/>
          <p:nvPr/>
        </p:nvSpPr>
        <p:spPr>
          <a:xfrm>
            <a:off x="989045" y="794802"/>
            <a:ext cx="10487607" cy="5709255"/>
          </a:xfrm>
          <a:prstGeom prst="rect">
            <a:avLst/>
          </a:prstGeom>
          <a:noFill/>
        </p:spPr>
        <p:txBody>
          <a:bodyPr wrap="square">
            <a:spAutoFit/>
          </a:bodyPr>
          <a:lstStyle/>
          <a:p>
            <a:pPr algn="just">
              <a:buFont typeface="Wingdings" panose="05000000000000000000" pitchFamily="2" charset="2"/>
              <a:buChar char="q"/>
            </a:pPr>
            <a:r>
              <a:rPr lang="en-US" altLang="en-US" sz="2600" dirty="0"/>
              <a:t>The following are various types of Special and Restricted Methods of </a:t>
            </a:r>
            <a:r>
              <a:rPr lang="en-US" altLang="en-US" sz="2600" dirty="0" smtClean="0"/>
              <a:t>Procurements</a:t>
            </a:r>
          </a:p>
          <a:p>
            <a:pPr algn="just">
              <a:buFont typeface="Wingdings" panose="05000000000000000000" pitchFamily="2" charset="2"/>
              <a:buChar char="q"/>
            </a:pPr>
            <a:endParaRPr lang="en-US" altLang="en-US" sz="1200" dirty="0"/>
          </a:p>
          <a:p>
            <a:pPr lvl="1" algn="just">
              <a:lnSpc>
                <a:spcPct val="150000"/>
              </a:lnSpc>
              <a:buFont typeface="Wingdings" panose="05000000000000000000" pitchFamily="2" charset="2"/>
              <a:buChar char="Ø"/>
            </a:pPr>
            <a:r>
              <a:rPr lang="en-US" altLang="en-US" sz="2200" dirty="0">
                <a:solidFill>
                  <a:srgbClr val="FF0000"/>
                </a:solidFill>
              </a:rPr>
              <a:t>National Shopping</a:t>
            </a:r>
          </a:p>
          <a:p>
            <a:pPr lvl="1" algn="just">
              <a:lnSpc>
                <a:spcPct val="150000"/>
              </a:lnSpc>
              <a:buFont typeface="Wingdings" panose="05000000000000000000" pitchFamily="2" charset="2"/>
              <a:buChar char="Ø"/>
            </a:pPr>
            <a:r>
              <a:rPr lang="en-GB" altLang="en-US" sz="2200" dirty="0">
                <a:solidFill>
                  <a:srgbClr val="FF0000"/>
                </a:solidFill>
              </a:rPr>
              <a:t>Request for Quotation</a:t>
            </a:r>
            <a:endParaRPr lang="en-US" altLang="en-US" sz="2200" dirty="0">
              <a:solidFill>
                <a:srgbClr val="FF0000"/>
              </a:solidFill>
            </a:endParaRPr>
          </a:p>
          <a:p>
            <a:pPr lvl="1" algn="just">
              <a:lnSpc>
                <a:spcPct val="150000"/>
              </a:lnSpc>
              <a:buFont typeface="Wingdings" panose="05000000000000000000" pitchFamily="2" charset="2"/>
              <a:buChar char="Ø"/>
            </a:pPr>
            <a:r>
              <a:rPr lang="en-GB" altLang="en-US" sz="2200" dirty="0">
                <a:solidFill>
                  <a:srgbClr val="FF0000"/>
                </a:solidFill>
              </a:rPr>
              <a:t>Restricted Tendering</a:t>
            </a:r>
            <a:endParaRPr lang="en-US" altLang="en-US" sz="2200" dirty="0">
              <a:solidFill>
                <a:srgbClr val="FF0000"/>
              </a:solidFill>
            </a:endParaRPr>
          </a:p>
          <a:p>
            <a:pPr lvl="1" algn="just">
              <a:lnSpc>
                <a:spcPct val="150000"/>
              </a:lnSpc>
              <a:buFont typeface="Wingdings" panose="05000000000000000000" pitchFamily="2" charset="2"/>
              <a:buChar char="Ø"/>
            </a:pPr>
            <a:r>
              <a:rPr lang="en-US" altLang="en-US" sz="2200" dirty="0">
                <a:solidFill>
                  <a:srgbClr val="FF0000"/>
                </a:solidFill>
              </a:rPr>
              <a:t>Direct Procurement</a:t>
            </a:r>
          </a:p>
          <a:p>
            <a:pPr lvl="1" algn="just">
              <a:lnSpc>
                <a:spcPct val="150000"/>
              </a:lnSpc>
              <a:buFont typeface="Wingdings" panose="05000000000000000000" pitchFamily="2" charset="2"/>
              <a:buChar char="Ø"/>
            </a:pPr>
            <a:r>
              <a:rPr lang="en-US" altLang="en-US" sz="2200" dirty="0">
                <a:solidFill>
                  <a:srgbClr val="FF0000"/>
                </a:solidFill>
              </a:rPr>
              <a:t>Repeat </a:t>
            </a:r>
            <a:r>
              <a:rPr lang="en-US" altLang="en-US" sz="2200" dirty="0" smtClean="0">
                <a:solidFill>
                  <a:srgbClr val="FF0000"/>
                </a:solidFill>
              </a:rPr>
              <a:t>Procurement</a:t>
            </a:r>
          </a:p>
          <a:p>
            <a:pPr lvl="1" algn="just">
              <a:lnSpc>
                <a:spcPct val="150000"/>
              </a:lnSpc>
              <a:buFont typeface="Wingdings" panose="05000000000000000000" pitchFamily="2" charset="2"/>
              <a:buChar char="Ø"/>
            </a:pPr>
            <a:r>
              <a:rPr lang="en-US" altLang="en-US" sz="2200" dirty="0" smtClean="0">
                <a:solidFill>
                  <a:srgbClr val="FF0000"/>
                </a:solidFill>
              </a:rPr>
              <a:t>Direct </a:t>
            </a:r>
            <a:r>
              <a:rPr lang="en-GB" altLang="en-US" sz="2200" dirty="0" smtClean="0">
                <a:solidFill>
                  <a:srgbClr val="FF0000"/>
                </a:solidFill>
              </a:rPr>
              <a:t>Labour</a:t>
            </a:r>
            <a:endParaRPr lang="en-US" altLang="en-US" sz="2200" dirty="0">
              <a:solidFill>
                <a:srgbClr val="FF0000"/>
              </a:solidFill>
            </a:endParaRPr>
          </a:p>
          <a:p>
            <a:pPr lvl="1" algn="just">
              <a:lnSpc>
                <a:spcPct val="150000"/>
              </a:lnSpc>
              <a:buFont typeface="Wingdings" panose="05000000000000000000" pitchFamily="2" charset="2"/>
              <a:buChar char="Ø"/>
            </a:pPr>
            <a:r>
              <a:rPr lang="en-US" altLang="en-US" sz="2200" dirty="0">
                <a:solidFill>
                  <a:srgbClr val="FF0000"/>
                </a:solidFill>
              </a:rPr>
              <a:t>Emergency Procurement</a:t>
            </a:r>
          </a:p>
          <a:p>
            <a:pPr lvl="1" algn="just">
              <a:lnSpc>
                <a:spcPct val="150000"/>
              </a:lnSpc>
            </a:pPr>
            <a:endParaRPr lang="en-GB" altLang="en-US" sz="1200" dirty="0">
              <a:solidFill>
                <a:srgbClr val="FF0000"/>
              </a:solidFill>
            </a:endParaRPr>
          </a:p>
          <a:p>
            <a:pPr algn="just">
              <a:buFont typeface="Wingdings" panose="05000000000000000000" pitchFamily="2" charset="2"/>
              <a:buChar char="q"/>
            </a:pPr>
            <a:r>
              <a:rPr lang="en-US" altLang="en-US" sz="2600" dirty="0"/>
              <a:t>Conditions for adoption of Special &amp; Restricted Methods of Procurement are as follows:</a:t>
            </a:r>
          </a:p>
        </p:txBody>
      </p:sp>
    </p:spTree>
    <p:extLst>
      <p:ext uri="{BB962C8B-B14F-4D97-AF65-F5344CB8AC3E}">
        <p14:creationId xmlns:p14="http://schemas.microsoft.com/office/powerpoint/2010/main" val="455299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397968" y="-90807"/>
            <a:ext cx="6748364" cy="769441"/>
          </a:xfrm>
          <a:prstGeom prst="rect">
            <a:avLst/>
          </a:prstGeom>
          <a:noFill/>
        </p:spPr>
        <p:txBody>
          <a:bodyPr wrap="square" rtlCol="0" anchor="ctr">
            <a:spAutoFit/>
          </a:bodyPr>
          <a:lstStyle/>
          <a:p>
            <a:pPr algn="ctr"/>
            <a:r>
              <a:rPr lang="en-US" altLang="en-US" sz="4400" b="1" dirty="0">
                <a:solidFill>
                  <a:schemeClr val="bg1"/>
                </a:solidFill>
              </a:rPr>
              <a:t>NATIONAL SHOPPING</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8BE35AA-02E2-D0FC-2CF2-CAAA8E21B276}"/>
              </a:ext>
            </a:extLst>
          </p:cNvPr>
          <p:cNvSpPr txBox="1"/>
          <p:nvPr/>
        </p:nvSpPr>
        <p:spPr>
          <a:xfrm>
            <a:off x="1063690" y="1548882"/>
            <a:ext cx="10338318" cy="3693319"/>
          </a:xfrm>
          <a:prstGeom prst="rect">
            <a:avLst/>
          </a:prstGeom>
          <a:noFill/>
        </p:spPr>
        <p:txBody>
          <a:bodyPr wrap="square">
            <a:spAutoFit/>
          </a:bodyPr>
          <a:lstStyle/>
          <a:p>
            <a:pPr algn="just">
              <a:buFont typeface="Wingdings" panose="05000000000000000000" pitchFamily="2" charset="2"/>
              <a:buChar char="q"/>
              <a:defRPr/>
            </a:pPr>
            <a:r>
              <a:rPr lang="en-US" altLang="en-US" sz="2800" b="1" dirty="0"/>
              <a:t>National Shopping </a:t>
            </a:r>
            <a:r>
              <a:rPr lang="en-US" altLang="en-US" sz="2800" dirty="0"/>
              <a:t>is an appropriate procurement method for procuring</a:t>
            </a:r>
            <a:r>
              <a:rPr lang="en-US" altLang="en-US" sz="2800" dirty="0" smtClean="0"/>
              <a:t>:</a:t>
            </a:r>
          </a:p>
          <a:p>
            <a:pPr algn="just">
              <a:buFont typeface="Wingdings" panose="05000000000000000000" pitchFamily="2" charset="2"/>
              <a:buChar char="q"/>
              <a:defRPr/>
            </a:pPr>
            <a:endParaRPr lang="en-GB" altLang="en-US" sz="2800" dirty="0"/>
          </a:p>
          <a:p>
            <a:pPr lvl="1" algn="just">
              <a:buFont typeface="Wingdings" panose="05000000000000000000" pitchFamily="2" charset="2"/>
              <a:buChar char="Ø"/>
              <a:defRPr/>
            </a:pPr>
            <a:r>
              <a:rPr lang="en-US" altLang="en-US" sz="2200" dirty="0"/>
              <a:t>Frequently used and readily available off the shelf goods of small value</a:t>
            </a:r>
            <a:r>
              <a:rPr lang="en-US" altLang="en-US" sz="2200" dirty="0" smtClean="0"/>
              <a:t>;</a:t>
            </a:r>
          </a:p>
          <a:p>
            <a:pPr lvl="1" algn="just">
              <a:buFont typeface="Wingdings" panose="05000000000000000000" pitchFamily="2" charset="2"/>
              <a:buChar char="Ø"/>
              <a:defRPr/>
            </a:pPr>
            <a:endParaRPr lang="en-GB" altLang="en-US" sz="2200" dirty="0"/>
          </a:p>
          <a:p>
            <a:pPr lvl="1" algn="just">
              <a:buFont typeface="Wingdings" panose="05000000000000000000" pitchFamily="2" charset="2"/>
              <a:buChar char="Ø"/>
              <a:defRPr/>
            </a:pPr>
            <a:r>
              <a:rPr lang="en-US" altLang="en-US" sz="2200" dirty="0"/>
              <a:t>Small value (threshold to be specified by BPP) commodities for which specifications are standard</a:t>
            </a:r>
            <a:r>
              <a:rPr lang="en-US" altLang="en-US" sz="2200" dirty="0" smtClean="0"/>
              <a:t>;</a:t>
            </a:r>
          </a:p>
          <a:p>
            <a:pPr lvl="1" algn="just">
              <a:buFont typeface="Wingdings" panose="05000000000000000000" pitchFamily="2" charset="2"/>
              <a:buChar char="Ø"/>
              <a:defRPr/>
            </a:pPr>
            <a:endParaRPr lang="en-GB" altLang="en-US" sz="2200" dirty="0"/>
          </a:p>
          <a:p>
            <a:pPr lvl="1" algn="just">
              <a:buFont typeface="Wingdings" panose="05000000000000000000" pitchFamily="2" charset="2"/>
              <a:buChar char="Ø"/>
              <a:defRPr/>
            </a:pPr>
            <a:r>
              <a:rPr lang="en-US" altLang="en-US" sz="2200" dirty="0"/>
              <a:t>Small value (threshold to be specified by BPP ) works or services </a:t>
            </a:r>
          </a:p>
          <a:p>
            <a:pPr marL="0" indent="0" algn="just">
              <a:buFontTx/>
              <a:buNone/>
              <a:defRPr/>
            </a:pPr>
            <a:endParaRPr lang="en-GB" altLang="en-US" sz="1800" dirty="0"/>
          </a:p>
        </p:txBody>
      </p:sp>
    </p:spTree>
    <p:extLst>
      <p:ext uri="{BB962C8B-B14F-4D97-AF65-F5344CB8AC3E}">
        <p14:creationId xmlns:p14="http://schemas.microsoft.com/office/powerpoint/2010/main" val="3595678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tLang="en-US" sz="4400" b="1" dirty="0"/>
              <a:t>REQUEST FOR QUOTATION </a:t>
            </a:r>
            <a:endParaRPr lang="en-US" sz="4400" b="1" dirty="0"/>
          </a:p>
        </p:txBody>
      </p:sp>
      <p:sp>
        <p:nvSpPr>
          <p:cNvPr id="6" name="TextBox 5">
            <a:extLst>
              <a:ext uri="{FF2B5EF4-FFF2-40B4-BE49-F238E27FC236}">
                <a16:creationId xmlns:a16="http://schemas.microsoft.com/office/drawing/2014/main" id="{FC3CDD66-01C1-E5F8-0190-FFBD8DF07F56}"/>
              </a:ext>
            </a:extLst>
          </p:cNvPr>
          <p:cNvSpPr txBox="1"/>
          <p:nvPr/>
        </p:nvSpPr>
        <p:spPr>
          <a:xfrm>
            <a:off x="755780" y="921899"/>
            <a:ext cx="9965093" cy="4401205"/>
          </a:xfrm>
          <a:prstGeom prst="rect">
            <a:avLst/>
          </a:prstGeom>
          <a:noFill/>
        </p:spPr>
        <p:txBody>
          <a:bodyPr wrap="square">
            <a:spAutoFit/>
          </a:bodyPr>
          <a:lstStyle/>
          <a:p>
            <a:pPr marL="457200" indent="-457200" algn="just">
              <a:buFont typeface="Wingdings" panose="05000000000000000000" pitchFamily="2" charset="2"/>
              <a:buChar char="q"/>
            </a:pPr>
            <a:r>
              <a:rPr lang="en-GB" altLang="en-US" sz="2800" dirty="0"/>
              <a:t>A procuring entity may carry out procurements by requesting for quotations from suppliers or contractors where the value of the goods or works to be procured does not exceed a sum that shall be set in the procurement regulation</a:t>
            </a:r>
            <a:r>
              <a:rPr lang="en-GB" altLang="en-US" sz="2800" dirty="0" smtClean="0"/>
              <a:t>.</a:t>
            </a:r>
          </a:p>
          <a:p>
            <a:pPr marL="457200" indent="-457200" algn="just">
              <a:buFont typeface="Wingdings" panose="05000000000000000000" pitchFamily="2" charset="2"/>
              <a:buChar char="q"/>
            </a:pPr>
            <a:endParaRPr lang="en-GB" altLang="en-US" sz="2800" dirty="0"/>
          </a:p>
          <a:p>
            <a:pPr marL="457200" indent="-457200" algn="just">
              <a:buFont typeface="Wingdings" panose="05000000000000000000" pitchFamily="2" charset="2"/>
              <a:buChar char="q"/>
            </a:pPr>
            <a:r>
              <a:rPr lang="en-GB" altLang="en-US" sz="2800" dirty="0"/>
              <a:t>Generally quotations shall be obtained from at least 3 unrelated contractors or suppliers. </a:t>
            </a:r>
            <a:endParaRPr lang="en-GB" altLang="en-US" sz="2800" dirty="0" smtClean="0"/>
          </a:p>
          <a:p>
            <a:pPr marL="457200" indent="-457200" algn="just">
              <a:buFont typeface="Wingdings" panose="05000000000000000000" pitchFamily="2" charset="2"/>
              <a:buChar char="q"/>
            </a:pPr>
            <a:endParaRPr lang="en-GB" altLang="en-US" sz="2800" dirty="0"/>
          </a:p>
          <a:p>
            <a:pPr marL="457200" indent="-457200" algn="just">
              <a:buFont typeface="Wingdings" panose="05000000000000000000" pitchFamily="2" charset="2"/>
              <a:buChar char="q"/>
            </a:pPr>
            <a:r>
              <a:rPr lang="en-GB" altLang="en-US" sz="2800" dirty="0"/>
              <a:t>Each contractor or supplier from whom a quotation is requested </a:t>
            </a:r>
            <a:r>
              <a:rPr lang="en-GB" altLang="en-US" sz="2800" dirty="0" err="1"/>
              <a:t>shalI</a:t>
            </a:r>
            <a:r>
              <a:rPr lang="en-GB" altLang="en-US" sz="2800" dirty="0"/>
              <a:t>: </a:t>
            </a:r>
          </a:p>
        </p:txBody>
      </p:sp>
    </p:spTree>
    <p:extLst>
      <p:ext uri="{BB962C8B-B14F-4D97-AF65-F5344CB8AC3E}">
        <p14:creationId xmlns:p14="http://schemas.microsoft.com/office/powerpoint/2010/main" val="1251111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46041" y="-90807"/>
            <a:ext cx="6895322" cy="769441"/>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52584E8-0956-2EFA-F000-8195880ECB7F}"/>
              </a:ext>
            </a:extLst>
          </p:cNvPr>
          <p:cNvSpPr>
            <a:spLocks noGrp="1"/>
          </p:cNvSpPr>
          <p:nvPr>
            <p:ph idx="1"/>
          </p:nvPr>
        </p:nvSpPr>
        <p:spPr>
          <a:xfrm>
            <a:off x="709674" y="917941"/>
            <a:ext cx="11199446" cy="5482224"/>
          </a:xfrm>
        </p:spPr>
        <p:txBody>
          <a:bodyPr>
            <a:normAutofit fontScale="92500" lnSpcReduction="10000"/>
          </a:bodyPr>
          <a:lstStyle/>
          <a:p>
            <a:pPr>
              <a:buFont typeface="Wingdings" panose="05000000000000000000" pitchFamily="2" charset="2"/>
              <a:buChar char="q"/>
            </a:pPr>
            <a:r>
              <a:rPr lang="en-US" dirty="0" smtClean="0"/>
              <a:t>The </a:t>
            </a:r>
            <a:r>
              <a:rPr lang="en-US" dirty="0"/>
              <a:t>World Bank was commissioned in 1999-2000 to carry out a Country Procurement Assessment Review (CPAR).</a:t>
            </a:r>
          </a:p>
          <a:p>
            <a:pPr lvl="2">
              <a:buFont typeface="Wingdings" panose="05000000000000000000" pitchFamily="2" charset="2"/>
              <a:buChar char="q"/>
            </a:pPr>
            <a:endParaRPr lang="en-US" dirty="0"/>
          </a:p>
          <a:p>
            <a:pPr>
              <a:buFont typeface="Wingdings" panose="05000000000000000000" pitchFamily="2" charset="2"/>
              <a:buChar char="q"/>
            </a:pPr>
            <a:r>
              <a:rPr lang="en-US" dirty="0"/>
              <a:t>The CPAR report revealed that </a:t>
            </a:r>
            <a:r>
              <a:rPr lang="en-US" i="1" dirty="0">
                <a:solidFill>
                  <a:srgbClr val="FF0000"/>
                </a:solidFill>
              </a:rPr>
              <a:t>60k was lost </a:t>
            </a:r>
            <a:r>
              <a:rPr lang="en-US" dirty="0"/>
              <a:t>to underhand practices out of every </a:t>
            </a:r>
            <a:r>
              <a:rPr lang="en-US" i="1" strike="dblStrike" dirty="0">
                <a:solidFill>
                  <a:srgbClr val="FF0000"/>
                </a:solidFill>
              </a:rPr>
              <a:t>N</a:t>
            </a:r>
            <a:r>
              <a:rPr lang="en-US" i="1" dirty="0">
                <a:solidFill>
                  <a:srgbClr val="FF0000"/>
                </a:solidFill>
              </a:rPr>
              <a:t>1:00 spent </a:t>
            </a:r>
            <a:r>
              <a:rPr lang="en-US" dirty="0"/>
              <a:t>by Government. </a:t>
            </a:r>
            <a:endParaRPr lang="en-US" dirty="0" smtClean="0"/>
          </a:p>
          <a:p>
            <a:pPr>
              <a:buFont typeface="Wingdings" panose="05000000000000000000" pitchFamily="2" charset="2"/>
              <a:buChar char="q"/>
            </a:pPr>
            <a:endParaRPr lang="en-US" dirty="0"/>
          </a:p>
          <a:p>
            <a:pPr>
              <a:buFont typeface="Wingdings" panose="05000000000000000000" pitchFamily="2" charset="2"/>
              <a:buChar char="q"/>
            </a:pPr>
            <a:r>
              <a:rPr lang="en-US" dirty="0"/>
              <a:t>Some other key problems identified by the World Bank included:</a:t>
            </a:r>
          </a:p>
          <a:p>
            <a:pPr lvl="2">
              <a:buFont typeface="Wingdings" panose="05000000000000000000" pitchFamily="2" charset="2"/>
              <a:buChar char="q"/>
            </a:pPr>
            <a:endParaRPr lang="en-US" dirty="0"/>
          </a:p>
          <a:p>
            <a:pPr lvl="1">
              <a:buFont typeface="Wingdings" panose="05000000000000000000" pitchFamily="2" charset="2"/>
              <a:buChar char="v"/>
            </a:pPr>
            <a:r>
              <a:rPr lang="en-US" dirty="0"/>
              <a:t>lack of competition and transparency in project procurement leading to </a:t>
            </a:r>
            <a:r>
              <a:rPr lang="en-US" i="1" dirty="0">
                <a:solidFill>
                  <a:srgbClr val="FF0000"/>
                </a:solidFill>
              </a:rPr>
              <a:t>high cos</a:t>
            </a:r>
            <a:r>
              <a:rPr lang="en-US" dirty="0"/>
              <a:t>t of projects and </a:t>
            </a:r>
            <a:r>
              <a:rPr lang="en-US" i="1" dirty="0">
                <a:solidFill>
                  <a:srgbClr val="FF0000"/>
                </a:solidFill>
              </a:rPr>
              <a:t>loss of confidence </a:t>
            </a:r>
            <a:r>
              <a:rPr lang="en-US" dirty="0"/>
              <a:t>in Government by the public;</a:t>
            </a:r>
          </a:p>
          <a:p>
            <a:pPr lvl="3">
              <a:buFont typeface="Wingdings" panose="05000000000000000000" pitchFamily="2" charset="2"/>
              <a:buChar char="v"/>
            </a:pPr>
            <a:endParaRPr lang="en-US" dirty="0"/>
          </a:p>
          <a:p>
            <a:pPr lvl="1">
              <a:buFont typeface="Wingdings" panose="05000000000000000000" pitchFamily="2" charset="2"/>
              <a:buChar char="v"/>
            </a:pPr>
            <a:r>
              <a:rPr lang="en-US" dirty="0"/>
              <a:t>non publication of contract opportunities;</a:t>
            </a:r>
          </a:p>
          <a:p>
            <a:pPr lvl="3">
              <a:buFont typeface="Wingdings" panose="05000000000000000000" pitchFamily="2" charset="2"/>
              <a:buChar char="v"/>
            </a:pPr>
            <a:endParaRPr lang="en-US" dirty="0"/>
          </a:p>
          <a:p>
            <a:pPr lvl="1">
              <a:buFont typeface="Wingdings" panose="05000000000000000000" pitchFamily="2" charset="2"/>
              <a:buChar char="v"/>
            </a:pPr>
            <a:r>
              <a:rPr lang="en-US" dirty="0"/>
              <a:t>non prior disclosure of rules to be used in the selection process;</a:t>
            </a:r>
          </a:p>
          <a:p>
            <a:pPr lvl="3">
              <a:buFont typeface="Wingdings" panose="05000000000000000000" pitchFamily="2" charset="2"/>
              <a:buChar char="v"/>
            </a:pPr>
            <a:endParaRPr lang="en-US" dirty="0"/>
          </a:p>
          <a:p>
            <a:pPr lvl="1">
              <a:buFont typeface="Wingdings" panose="05000000000000000000" pitchFamily="2" charset="2"/>
              <a:buChar char="v"/>
            </a:pPr>
            <a:r>
              <a:rPr lang="en-US" dirty="0"/>
              <a:t>lack of standard bidding documents;</a:t>
            </a:r>
          </a:p>
          <a:p>
            <a:pPr>
              <a:buFont typeface="Wingdings" panose="05000000000000000000" pitchFamily="2" charset="2"/>
              <a:buChar char="q"/>
            </a:pPr>
            <a:endParaRPr lang="en-US" dirty="0" smtClean="0"/>
          </a:p>
          <a:p>
            <a:pPr>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3013496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47632" y="-90807"/>
            <a:ext cx="7909168" cy="769441"/>
          </a:xfrm>
          <a:prstGeom prst="rect">
            <a:avLst/>
          </a:prstGeom>
          <a:noFill/>
        </p:spPr>
        <p:txBody>
          <a:bodyPr wrap="square" rtlCol="0" anchor="ctr">
            <a:spAutoFit/>
          </a:bodyPr>
          <a:lstStyle/>
          <a:p>
            <a:pPr algn="ctr"/>
            <a:r>
              <a:rPr lang="en-GB" altLang="en-US" sz="4400" b="1" dirty="0">
                <a:solidFill>
                  <a:schemeClr val="bg1"/>
                </a:solidFill>
              </a:rPr>
              <a:t>REQUEST FOR QUOTATION (2)</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AF9C8F7-77EA-90EE-3642-51F5BE98F7FF}"/>
              </a:ext>
            </a:extLst>
          </p:cNvPr>
          <p:cNvSpPr txBox="1"/>
          <p:nvPr/>
        </p:nvSpPr>
        <p:spPr>
          <a:xfrm>
            <a:off x="877077" y="1236317"/>
            <a:ext cx="10041015" cy="4616648"/>
          </a:xfrm>
          <a:prstGeom prst="rect">
            <a:avLst/>
          </a:prstGeom>
          <a:noFill/>
        </p:spPr>
        <p:txBody>
          <a:bodyPr wrap="square">
            <a:spAutoFit/>
          </a:bodyPr>
          <a:lstStyle/>
          <a:p>
            <a:pPr marL="800100" lvl="1" indent="-342900" algn="just">
              <a:buFont typeface="Wingdings" panose="05000000000000000000" pitchFamily="2" charset="2"/>
              <a:buChar char="Ø"/>
            </a:pPr>
            <a:r>
              <a:rPr lang="en-GB" altLang="en-US" sz="2200" dirty="0"/>
              <a:t>(a) be informed whether any factors other than the charges for the goods, works or services </a:t>
            </a:r>
            <a:r>
              <a:rPr lang="en-GB" altLang="en-US" sz="2200" dirty="0" smtClean="0"/>
              <a:t>are applicable such as, transportation, insurance </a:t>
            </a:r>
            <a:r>
              <a:rPr lang="en-GB" altLang="en-US" sz="2200" dirty="0"/>
              <a:t>charges, customs duties and taxes are to be included in the price ; and </a:t>
            </a:r>
            <a:endParaRPr lang="en-GB" altLang="en-US" sz="2200" dirty="0" smtClean="0"/>
          </a:p>
          <a:p>
            <a:pPr marL="800100" lvl="1" indent="-342900" algn="just">
              <a:buFont typeface="Wingdings" panose="05000000000000000000" pitchFamily="2" charset="2"/>
              <a:buChar char="Ø"/>
            </a:pPr>
            <a:endParaRPr lang="en-GB" altLang="en-US" sz="2200" dirty="0"/>
          </a:p>
          <a:p>
            <a:pPr marL="800100" lvl="1" indent="-342900" algn="just">
              <a:buFont typeface="Wingdings" panose="05000000000000000000" pitchFamily="2" charset="2"/>
              <a:buChar char="Ø"/>
            </a:pPr>
            <a:r>
              <a:rPr lang="en-GB" altLang="en-US" sz="2200" dirty="0"/>
              <a:t>(b) give only one quotation and shall not be allowed to change or vary the quotation. </a:t>
            </a:r>
            <a:endParaRPr lang="en-GB" altLang="en-US" sz="2200" dirty="0" smtClean="0"/>
          </a:p>
          <a:p>
            <a:pPr marL="800100" lvl="1" indent="-342900" algn="just">
              <a:buFont typeface="Wingdings" panose="05000000000000000000" pitchFamily="2" charset="2"/>
              <a:buChar char="Ø"/>
            </a:pPr>
            <a:endParaRPr lang="en-GB" altLang="en-US" sz="2200" dirty="0"/>
          </a:p>
          <a:p>
            <a:pPr marL="457200" indent="-457200" algn="just">
              <a:buFont typeface="Wingdings" panose="05000000000000000000" pitchFamily="2" charset="2"/>
              <a:buChar char="q"/>
            </a:pPr>
            <a:r>
              <a:rPr lang="en-GB" altLang="en-US" sz="2800" dirty="0"/>
              <a:t>No negotiation shall take place between a procuring entity and a contractor or supplier with respect to a quotation. </a:t>
            </a:r>
            <a:endParaRPr lang="en-GB" altLang="en-US" sz="2800" dirty="0" smtClean="0"/>
          </a:p>
          <a:p>
            <a:pPr algn="just"/>
            <a:endParaRPr lang="en-GB" altLang="en-US" sz="2800" dirty="0"/>
          </a:p>
          <a:p>
            <a:pPr marL="457200" indent="-457200" algn="just">
              <a:buFont typeface="Wingdings" panose="05000000000000000000" pitchFamily="2" charset="2"/>
              <a:buChar char="q"/>
            </a:pPr>
            <a:r>
              <a:rPr lang="en-GB" altLang="en-US" sz="2800" dirty="0"/>
              <a:t>The procurement shall be awarded to the qualified contractor or supplier that gives the lowest priced responsive quotation. </a:t>
            </a:r>
            <a:endParaRPr lang="en-US" altLang="en-US" sz="2800" dirty="0"/>
          </a:p>
        </p:txBody>
      </p:sp>
    </p:spTree>
    <p:extLst>
      <p:ext uri="{BB962C8B-B14F-4D97-AF65-F5344CB8AC3E}">
        <p14:creationId xmlns:p14="http://schemas.microsoft.com/office/powerpoint/2010/main" val="14275398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55262" y="-90807"/>
            <a:ext cx="9097107" cy="769441"/>
          </a:xfrm>
          <a:prstGeom prst="rect">
            <a:avLst/>
          </a:prstGeom>
          <a:noFill/>
        </p:spPr>
        <p:txBody>
          <a:bodyPr wrap="square" rtlCol="0" anchor="ctr">
            <a:spAutoFit/>
          </a:bodyPr>
          <a:lstStyle/>
          <a:p>
            <a:pPr algn="ctr"/>
            <a:r>
              <a:rPr lang="en-US" altLang="en-US" sz="4400" b="1" dirty="0">
                <a:solidFill>
                  <a:schemeClr val="bg1"/>
                </a:solidFill>
              </a:rPr>
              <a:t>RESTRICTED TENDERING METHOD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D98736F-EA7C-4B34-326D-6F48E75A3A60}"/>
              </a:ext>
            </a:extLst>
          </p:cNvPr>
          <p:cNvSpPr txBox="1"/>
          <p:nvPr/>
        </p:nvSpPr>
        <p:spPr>
          <a:xfrm>
            <a:off x="820615" y="1063690"/>
            <a:ext cx="10879973" cy="4401205"/>
          </a:xfrm>
          <a:prstGeom prst="rect">
            <a:avLst/>
          </a:prstGeom>
          <a:noFill/>
        </p:spPr>
        <p:txBody>
          <a:bodyPr wrap="square">
            <a:spAutoFit/>
          </a:bodyPr>
          <a:lstStyle/>
          <a:p>
            <a:pPr marL="457200" indent="-457200" algn="just">
              <a:buFont typeface="Wingdings" panose="05000000000000000000" pitchFamily="2" charset="2"/>
              <a:buChar char="q"/>
            </a:pPr>
            <a:r>
              <a:rPr lang="en-US" altLang="en-US" sz="2800" dirty="0"/>
              <a:t>Subject to the approval by the Bureau, a procuring entity may for reasons of economy and efficiency engage in procurement by means of limited or restricted tendering if</a:t>
            </a:r>
            <a:r>
              <a:rPr lang="en-US" altLang="en-US" sz="2800" dirty="0" smtClean="0"/>
              <a:t>:</a:t>
            </a:r>
          </a:p>
          <a:p>
            <a:pPr marL="457200" indent="-457200" algn="just">
              <a:buFont typeface="Wingdings" panose="05000000000000000000" pitchFamily="2" charset="2"/>
              <a:buChar char="q"/>
            </a:pPr>
            <a:endParaRPr lang="en-US" altLang="en-US" sz="2800" dirty="0" smtClean="0"/>
          </a:p>
          <a:p>
            <a:pPr lvl="1" algn="just">
              <a:buFont typeface="Wingdings" panose="05000000000000000000" pitchFamily="2" charset="2"/>
              <a:buChar char="Ø"/>
            </a:pPr>
            <a:r>
              <a:rPr lang="en-GB" altLang="en-US" sz="2400" dirty="0"/>
              <a:t>the goods, works or services are available only from a limited number of suppliers or contractors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the time and cost required to examine and evaluate a large number of tenders is disproportionate to the value of the goods, works or services to be procured</a:t>
            </a:r>
            <a:r>
              <a:rPr lang="en-US"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the </a:t>
            </a:r>
            <a:r>
              <a:rPr lang="en-GB" altLang="en-US" sz="2400" dirty="0" smtClean="0"/>
              <a:t>procedure is </a:t>
            </a:r>
            <a:r>
              <a:rPr lang="en-GB" altLang="en-US" sz="2400" dirty="0"/>
              <a:t>used as an exception rather than norm</a:t>
            </a:r>
            <a:endParaRPr lang="en-US" altLang="en-US" sz="2400" dirty="0"/>
          </a:p>
        </p:txBody>
      </p:sp>
    </p:spTree>
    <p:extLst>
      <p:ext uri="{BB962C8B-B14F-4D97-AF65-F5344CB8AC3E}">
        <p14:creationId xmlns:p14="http://schemas.microsoft.com/office/powerpoint/2010/main" val="21764884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4400" b="1" dirty="0">
                <a:solidFill>
                  <a:schemeClr val="bg1"/>
                </a:solidFill>
              </a:rPr>
              <a:t>DIRECT PROCUREMENT</a:t>
            </a:r>
            <a:endParaRPr lang="en-US" sz="4400" dirty="0"/>
          </a:p>
        </p:txBody>
      </p:sp>
      <p:sp>
        <p:nvSpPr>
          <p:cNvPr id="3" name="TextBox 2"/>
          <p:cNvSpPr txBox="1"/>
          <p:nvPr/>
        </p:nvSpPr>
        <p:spPr>
          <a:xfrm>
            <a:off x="2950071" y="4756614"/>
            <a:ext cx="9413103" cy="769441"/>
          </a:xfrm>
          <a:prstGeom prst="rect">
            <a:avLst/>
          </a:prstGeom>
          <a:noFill/>
        </p:spPr>
        <p:txBody>
          <a:bodyPr wrap="square" rtlCol="0" anchor="ctr">
            <a:spAutoFit/>
          </a:bodyPr>
          <a:lstStyle/>
          <a:p>
            <a:pPr algn="ctr"/>
            <a:r>
              <a:rPr lang="en-US" altLang="en-US" sz="4400" b="1" dirty="0">
                <a:solidFill>
                  <a:schemeClr val="bg1"/>
                </a:solidFill>
              </a:rPr>
              <a:t>DIRECT PROCUREMENT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0913DCE2-8C6F-8956-39BC-F7906B1BA3D6}"/>
              </a:ext>
            </a:extLst>
          </p:cNvPr>
          <p:cNvSpPr txBox="1"/>
          <p:nvPr/>
        </p:nvSpPr>
        <p:spPr>
          <a:xfrm>
            <a:off x="801077" y="847882"/>
            <a:ext cx="10589846" cy="5570756"/>
          </a:xfrm>
          <a:prstGeom prst="rect">
            <a:avLst/>
          </a:prstGeom>
          <a:noFill/>
        </p:spPr>
        <p:txBody>
          <a:bodyPr wrap="square">
            <a:spAutoFit/>
          </a:bodyPr>
          <a:lstStyle/>
          <a:p>
            <a:pPr algn="just">
              <a:spcBef>
                <a:spcPts val="0"/>
              </a:spcBef>
              <a:buFont typeface="Wingdings" panose="05000000000000000000" pitchFamily="2" charset="2"/>
              <a:buChar char="q"/>
              <a:defRPr/>
            </a:pPr>
            <a:r>
              <a:rPr lang="en-US" sz="2800" b="1" dirty="0"/>
              <a:t>Direct Procurement </a:t>
            </a:r>
            <a:r>
              <a:rPr lang="en-US" sz="2800" dirty="0"/>
              <a:t>is a means of Procurement of </a:t>
            </a:r>
            <a:r>
              <a:rPr lang="en-US" sz="2800" dirty="0" smtClean="0"/>
              <a:t>Goods</a:t>
            </a:r>
            <a:r>
              <a:rPr lang="en-US" sz="2800" dirty="0"/>
              <a:t>, Works </a:t>
            </a:r>
            <a:r>
              <a:rPr lang="en-US" sz="2800" dirty="0" smtClean="0"/>
              <a:t>or </a:t>
            </a:r>
            <a:r>
              <a:rPr lang="en-US" sz="2800" dirty="0"/>
              <a:t>Services </a:t>
            </a:r>
            <a:r>
              <a:rPr lang="en-US" sz="2800" dirty="0" smtClean="0"/>
              <a:t>from </a:t>
            </a:r>
            <a:r>
              <a:rPr lang="en-US" sz="2800" dirty="0"/>
              <a:t>a single supplier or source. Direct Procurement entails no competition and shall be used only under exceptional circumstances, for instance when carrying out any procurement where:</a:t>
            </a:r>
          </a:p>
          <a:p>
            <a:pPr marL="0" indent="0" algn="just">
              <a:spcBef>
                <a:spcPts val="0"/>
              </a:spcBef>
              <a:buFontTx/>
              <a:buNone/>
              <a:defRPr/>
            </a:pPr>
            <a:endParaRPr lang="en-GB" sz="2800" dirty="0"/>
          </a:p>
          <a:p>
            <a:pPr lvl="1" algn="just">
              <a:buFont typeface="Wingdings" panose="05000000000000000000" pitchFamily="2" charset="2"/>
              <a:buChar char="Ø"/>
              <a:defRPr/>
            </a:pPr>
            <a:r>
              <a:rPr lang="en-US" sz="2400" dirty="0"/>
              <a:t>Goods, works and services are only available from a particular supplier or contractor, or if a particular supplier or contractor has exclusive rights in respect of the goods, works or services, and no reasonable alternative or substitute exists</a:t>
            </a:r>
            <a:r>
              <a:rPr lang="en-US" sz="2400" dirty="0" smtClean="0"/>
              <a:t>;</a:t>
            </a:r>
          </a:p>
          <a:p>
            <a:pPr lvl="1" algn="just">
              <a:buFont typeface="Wingdings" panose="05000000000000000000" pitchFamily="2" charset="2"/>
              <a:buChar char="Ø"/>
              <a:defRPr/>
            </a:pPr>
            <a:endParaRPr lang="en-US" sz="2400" dirty="0"/>
          </a:p>
          <a:p>
            <a:pPr lvl="1" algn="just">
              <a:buFont typeface="Wingdings" panose="05000000000000000000" pitchFamily="2" charset="2"/>
              <a:buChar char="Ø"/>
              <a:defRPr/>
            </a:pPr>
            <a:r>
              <a:rPr lang="en-US" sz="2400" dirty="0"/>
              <a:t>There is an urgent need for the goods, works or services and engaging in tender proceedings or any other method of procurement is impracticable due to unforeseeable circumstances giving rise to the urgency which is not as a result of dilatory conduct on the part of the procuring entity</a:t>
            </a:r>
            <a:r>
              <a:rPr lang="en-US" sz="2400" dirty="0" smtClean="0"/>
              <a:t>;</a:t>
            </a:r>
            <a:endParaRPr lang="en-GB" sz="2400" dirty="0"/>
          </a:p>
        </p:txBody>
      </p:sp>
    </p:spTree>
    <p:extLst>
      <p:ext uri="{BB962C8B-B14F-4D97-AF65-F5344CB8AC3E}">
        <p14:creationId xmlns:p14="http://schemas.microsoft.com/office/powerpoint/2010/main" val="32862526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341984" y="-90806"/>
            <a:ext cx="7529803" cy="769441"/>
          </a:xfrm>
          <a:prstGeom prst="rect">
            <a:avLst/>
          </a:prstGeom>
          <a:noFill/>
        </p:spPr>
        <p:txBody>
          <a:bodyPr wrap="square" rtlCol="0" anchor="ctr">
            <a:spAutoFit/>
          </a:bodyPr>
          <a:lstStyle/>
          <a:p>
            <a:pPr algn="ctr"/>
            <a:r>
              <a:rPr lang="en-US" altLang="en-US" sz="4400" b="1" dirty="0">
                <a:solidFill>
                  <a:schemeClr val="bg1"/>
                </a:solidFill>
              </a:rPr>
              <a:t>DIRECT PROCUREMENT (2)</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5606AEC-8626-52CB-7BC1-043D6A70F2EA}"/>
              </a:ext>
            </a:extLst>
          </p:cNvPr>
          <p:cNvSpPr txBox="1"/>
          <p:nvPr/>
        </p:nvSpPr>
        <p:spPr>
          <a:xfrm>
            <a:off x="811763" y="1110343"/>
            <a:ext cx="10450286" cy="2308324"/>
          </a:xfrm>
          <a:prstGeom prst="rect">
            <a:avLst/>
          </a:prstGeom>
          <a:noFill/>
        </p:spPr>
        <p:txBody>
          <a:bodyPr wrap="square">
            <a:spAutoFit/>
          </a:bodyPr>
          <a:lstStyle/>
          <a:p>
            <a:pPr lvl="1" algn="just">
              <a:buFont typeface="Wingdings" panose="05000000000000000000" pitchFamily="2" charset="2"/>
              <a:buChar char="Ø"/>
              <a:defRPr/>
            </a:pPr>
            <a:r>
              <a:rPr lang="en-US" sz="2400" dirty="0" smtClean="0"/>
              <a:t>Owing </a:t>
            </a:r>
            <a:r>
              <a:rPr lang="en-US" sz="2400" dirty="0"/>
              <a:t>to a catastrophic event, there is an urgent need for goods, works, or services, making it impracticable to use other methods of procurement because of time constraint</a:t>
            </a:r>
            <a:r>
              <a:rPr lang="en-US" sz="2400" dirty="0" smtClean="0"/>
              <a:t>;</a:t>
            </a:r>
          </a:p>
          <a:p>
            <a:pPr lvl="1" algn="just">
              <a:buFont typeface="Wingdings" panose="05000000000000000000" pitchFamily="2" charset="2"/>
              <a:buChar char="Ø"/>
              <a:defRPr/>
            </a:pPr>
            <a:endParaRPr lang="en-US" sz="2400" dirty="0"/>
          </a:p>
          <a:p>
            <a:pPr lvl="1" algn="just">
              <a:buFont typeface="Wingdings" panose="05000000000000000000" pitchFamily="2" charset="2"/>
              <a:buChar char="Ø"/>
              <a:defRPr/>
            </a:pPr>
            <a:r>
              <a:rPr lang="en-US" sz="2400" dirty="0"/>
              <a:t>Additional supplies need to be procured from a supplier or contractor because of standardization and </a:t>
            </a:r>
            <a:r>
              <a:rPr lang="en-US" sz="2400" dirty="0" smtClean="0"/>
              <a:t>Compatibility</a:t>
            </a:r>
            <a:endParaRPr lang="en-US" sz="2400" dirty="0"/>
          </a:p>
        </p:txBody>
      </p:sp>
    </p:spTree>
    <p:extLst>
      <p:ext uri="{BB962C8B-B14F-4D97-AF65-F5344CB8AC3E}">
        <p14:creationId xmlns:p14="http://schemas.microsoft.com/office/powerpoint/2010/main" val="19484959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91478" y="-82713"/>
            <a:ext cx="8052317" cy="769441"/>
          </a:xfrm>
          <a:prstGeom prst="rect">
            <a:avLst/>
          </a:prstGeom>
          <a:noFill/>
        </p:spPr>
        <p:txBody>
          <a:bodyPr wrap="square" rtlCol="0" anchor="ctr">
            <a:spAutoFit/>
          </a:bodyPr>
          <a:lstStyle/>
          <a:p>
            <a:pPr algn="ctr"/>
            <a:r>
              <a:rPr lang="en-US" altLang="en-US" sz="4400" b="1" dirty="0">
                <a:solidFill>
                  <a:schemeClr val="bg1"/>
                </a:solidFill>
              </a:rPr>
              <a:t>REPEAT PROCUREMENT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F271075-9436-6179-8CD8-85D11329EA5B}"/>
              </a:ext>
            </a:extLst>
          </p:cNvPr>
          <p:cNvSpPr txBox="1"/>
          <p:nvPr/>
        </p:nvSpPr>
        <p:spPr>
          <a:xfrm>
            <a:off x="468923" y="769441"/>
            <a:ext cx="11090150" cy="5755422"/>
          </a:xfrm>
          <a:prstGeom prst="rect">
            <a:avLst/>
          </a:prstGeom>
          <a:noFill/>
        </p:spPr>
        <p:txBody>
          <a:bodyPr wrap="square">
            <a:spAutoFit/>
          </a:bodyPr>
          <a:lstStyle/>
          <a:p>
            <a:pPr algn="just">
              <a:buFont typeface="Wingdings" panose="05000000000000000000" pitchFamily="2" charset="2"/>
              <a:buChar char="q"/>
              <a:defRPr/>
            </a:pPr>
            <a:r>
              <a:rPr lang="en-US" sz="2800" b="1" dirty="0"/>
              <a:t>Repeat </a:t>
            </a:r>
            <a:r>
              <a:rPr lang="en-US" sz="2800" b="1" dirty="0" smtClean="0"/>
              <a:t>Procurement</a:t>
            </a:r>
          </a:p>
          <a:p>
            <a:pPr algn="just">
              <a:defRPr/>
            </a:pPr>
            <a:endParaRPr lang="en-US" sz="2400" dirty="0"/>
          </a:p>
          <a:p>
            <a:pPr lvl="1" algn="just">
              <a:buFont typeface="Wingdings" panose="05000000000000000000" pitchFamily="2" charset="2"/>
              <a:buChar char="Ø"/>
              <a:defRPr/>
            </a:pPr>
            <a:r>
              <a:rPr lang="en-US" sz="2400" dirty="0"/>
              <a:t>A Repeat procurement of goods, works or services which has recently been competitively tendered and satisfactorily executed/received or still work in progress and for which the supplier or contractor is willing to maintain his tender prices/rates. Repeat procurement can be applied only within a period not exceeding two years from the date of original </a:t>
            </a:r>
            <a:r>
              <a:rPr lang="en-US" sz="2400" dirty="0" smtClean="0"/>
              <a:t>tender.</a:t>
            </a:r>
          </a:p>
          <a:p>
            <a:pPr lvl="1" algn="just">
              <a:buFont typeface="Wingdings" panose="05000000000000000000" pitchFamily="2" charset="2"/>
              <a:buChar char="Ø"/>
              <a:defRPr/>
            </a:pPr>
            <a:endParaRPr lang="en-US" sz="2400" dirty="0"/>
          </a:p>
          <a:p>
            <a:pPr lvl="1" algn="just">
              <a:buFont typeface="Wingdings" panose="05000000000000000000" pitchFamily="2" charset="2"/>
              <a:buChar char="Ø"/>
              <a:defRPr/>
            </a:pPr>
            <a:r>
              <a:rPr lang="en-US" sz="2400" dirty="0"/>
              <a:t>There’s need for compatibility with existing goods, equipment, technology or services, taking into account the effectiveness of the original procurement in meeting the needs of the procuring entity</a:t>
            </a:r>
            <a:r>
              <a:rPr lang="en-US" sz="2400" dirty="0" smtClean="0"/>
              <a:t>;</a:t>
            </a:r>
          </a:p>
          <a:p>
            <a:pPr lvl="1" algn="just">
              <a:buFont typeface="Wingdings" panose="05000000000000000000" pitchFamily="2" charset="2"/>
              <a:buChar char="Ø"/>
              <a:defRPr/>
            </a:pPr>
            <a:endParaRPr lang="en-US" sz="2400" dirty="0"/>
          </a:p>
          <a:p>
            <a:pPr lvl="1" algn="just">
              <a:buFont typeface="Wingdings" panose="05000000000000000000" pitchFamily="2" charset="2"/>
              <a:buChar char="Ø"/>
              <a:defRPr/>
            </a:pPr>
            <a:r>
              <a:rPr lang="en-US" sz="2400" dirty="0"/>
              <a:t>The required equipment is proprietary and obtainable only from one source (such as proprietary software, text books, spare parts, defense items) and no alternative equipment or products with equivalent performance characteristics are available</a:t>
            </a:r>
            <a:r>
              <a:rPr lang="en-US" sz="2400" dirty="0" smtClean="0"/>
              <a:t>;</a:t>
            </a:r>
            <a:endParaRPr lang="en-GB" sz="2400" dirty="0"/>
          </a:p>
        </p:txBody>
      </p:sp>
    </p:spTree>
    <p:extLst>
      <p:ext uri="{BB962C8B-B14F-4D97-AF65-F5344CB8AC3E}">
        <p14:creationId xmlns:p14="http://schemas.microsoft.com/office/powerpoint/2010/main" val="25986194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256452" y="-90807"/>
            <a:ext cx="8130193" cy="769441"/>
          </a:xfrm>
          <a:prstGeom prst="rect">
            <a:avLst/>
          </a:prstGeom>
          <a:noFill/>
        </p:spPr>
        <p:txBody>
          <a:bodyPr wrap="square" rtlCol="0" anchor="ctr">
            <a:spAutoFit/>
          </a:bodyPr>
          <a:lstStyle/>
          <a:p>
            <a:pPr algn="ctr"/>
            <a:r>
              <a:rPr lang="en-US" altLang="en-US" sz="4400" b="1" dirty="0">
                <a:solidFill>
                  <a:schemeClr val="bg1"/>
                </a:solidFill>
              </a:rPr>
              <a:t>REPEAT PROCUREMENT (2)</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C2D8A72B-DA94-A78F-B89A-D876BDE046FB}"/>
              </a:ext>
            </a:extLst>
          </p:cNvPr>
          <p:cNvSpPr txBox="1"/>
          <p:nvPr/>
        </p:nvSpPr>
        <p:spPr>
          <a:xfrm>
            <a:off x="1490565" y="1418854"/>
            <a:ext cx="9734161" cy="3416320"/>
          </a:xfrm>
          <a:prstGeom prst="rect">
            <a:avLst/>
          </a:prstGeom>
          <a:noFill/>
        </p:spPr>
        <p:txBody>
          <a:bodyPr wrap="square">
            <a:spAutoFit/>
          </a:bodyPr>
          <a:lstStyle/>
          <a:p>
            <a:pPr algn="just">
              <a:buFont typeface="Wingdings" panose="05000000000000000000" pitchFamily="2" charset="2"/>
              <a:buChar char="Ø"/>
              <a:defRPr/>
            </a:pPr>
            <a:r>
              <a:rPr lang="en-US" sz="2400" dirty="0" smtClean="0"/>
              <a:t>The </a:t>
            </a:r>
            <a:r>
              <a:rPr lang="en-US" sz="2400" dirty="0"/>
              <a:t>process design requires the purchase of critical components or materials from a particular supplier as a condition of a performance guarantee</a:t>
            </a:r>
            <a:r>
              <a:rPr lang="en-US" sz="2400" dirty="0" smtClean="0"/>
              <a:t>;</a:t>
            </a:r>
          </a:p>
          <a:p>
            <a:pPr algn="just">
              <a:buFont typeface="Wingdings" panose="05000000000000000000" pitchFamily="2" charset="2"/>
              <a:buChar char="Ø"/>
              <a:defRPr/>
            </a:pPr>
            <a:endParaRPr lang="en-US" sz="2400" dirty="0"/>
          </a:p>
          <a:p>
            <a:pPr algn="just">
              <a:buFont typeface="Wingdings" panose="05000000000000000000" pitchFamily="2" charset="2"/>
              <a:buChar char="Ø"/>
              <a:defRPr/>
            </a:pPr>
            <a:r>
              <a:rPr lang="en-US" altLang="en-US" sz="2400" dirty="0"/>
              <a:t>In any of the above cases, the procuring entity may procure the goods, works or services by inviting a proposal or price quotation from a single supplier or contractor. Where this is done, the procuring entity shall include in the record of procurement proceedings a statement of the grounds for its decision and the circumstances in justification of single source </a:t>
            </a:r>
            <a:r>
              <a:rPr lang="en-US" altLang="en-US" sz="2400" dirty="0" smtClean="0"/>
              <a:t>procurement</a:t>
            </a:r>
            <a:endParaRPr lang="en-GB" altLang="en-US" sz="2400" dirty="0"/>
          </a:p>
        </p:txBody>
      </p:sp>
    </p:spTree>
    <p:extLst>
      <p:ext uri="{BB962C8B-B14F-4D97-AF65-F5344CB8AC3E}">
        <p14:creationId xmlns:p14="http://schemas.microsoft.com/office/powerpoint/2010/main" val="15342213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726958" y="-114253"/>
            <a:ext cx="4064104" cy="769441"/>
          </a:xfrm>
          <a:prstGeom prst="rect">
            <a:avLst/>
          </a:prstGeom>
          <a:noFill/>
        </p:spPr>
        <p:txBody>
          <a:bodyPr wrap="square" rtlCol="0" anchor="ctr">
            <a:spAutoFit/>
          </a:bodyPr>
          <a:lstStyle/>
          <a:p>
            <a:pPr algn="ctr"/>
            <a:r>
              <a:rPr lang="en-US" altLang="en-US" sz="4400" b="1" dirty="0">
                <a:solidFill>
                  <a:schemeClr val="bg1"/>
                </a:solidFill>
              </a:rPr>
              <a:t>DIRECT </a:t>
            </a:r>
            <a:r>
              <a:rPr lang="en-GB" altLang="en-US" sz="4400" b="1" dirty="0">
                <a:solidFill>
                  <a:schemeClr val="bg1"/>
                </a:solidFill>
              </a:rPr>
              <a:t>LABOUR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A2C3FFA-2056-C1D9-789F-F44942D6F1DD}"/>
              </a:ext>
            </a:extLst>
          </p:cNvPr>
          <p:cNvSpPr txBox="1"/>
          <p:nvPr/>
        </p:nvSpPr>
        <p:spPr>
          <a:xfrm>
            <a:off x="709674" y="733246"/>
            <a:ext cx="10801499" cy="6124754"/>
          </a:xfrm>
          <a:prstGeom prst="rect">
            <a:avLst/>
          </a:prstGeom>
          <a:noFill/>
        </p:spPr>
        <p:txBody>
          <a:bodyPr wrap="square">
            <a:spAutoFit/>
          </a:bodyPr>
          <a:lstStyle/>
          <a:p>
            <a:pPr>
              <a:buFont typeface="Wingdings" panose="05000000000000000000" pitchFamily="2" charset="2"/>
              <a:buChar char="q"/>
            </a:pPr>
            <a:r>
              <a:rPr lang="en-US" altLang="en-US" sz="2800" b="1" dirty="0"/>
              <a:t>Direct </a:t>
            </a:r>
            <a:r>
              <a:rPr lang="en-GB" altLang="en-US" sz="2800" b="1" dirty="0" smtClean="0"/>
              <a:t>Labour</a:t>
            </a:r>
          </a:p>
          <a:p>
            <a:pPr>
              <a:buFont typeface="Wingdings" panose="05000000000000000000" pitchFamily="2" charset="2"/>
              <a:buChar char="q"/>
            </a:pPr>
            <a:endParaRPr lang="en-GB" altLang="en-US" sz="2400" dirty="0"/>
          </a:p>
          <a:p>
            <a:pPr lvl="1" algn="just">
              <a:buFont typeface="Wingdings" panose="05000000000000000000" pitchFamily="2" charset="2"/>
              <a:buChar char="Ø"/>
            </a:pPr>
            <a:r>
              <a:rPr lang="en-US" altLang="en-US" sz="2400" dirty="0"/>
              <a:t>The procuring entity has ascertained that a schedule of rates, cost - plus or target contract would not be feasible, as quantities of work to be carried out  cannot be defined in advance</a:t>
            </a:r>
            <a:r>
              <a:rPr lang="en-US"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Works are small and scattered or in remote locations with no local contractors and demobilization costs for outside contractors would be too high</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Works must be carried out without disrupting existing operations; </a:t>
            </a:r>
            <a:endParaRPr lang="en-US" altLang="en-US" sz="2400" dirty="0" smtClean="0"/>
          </a:p>
          <a:p>
            <a:pPr lvl="1" algn="just">
              <a:buFont typeface="Wingdings" panose="05000000000000000000" pitchFamily="2" charset="2"/>
              <a:buChar char="Ø"/>
            </a:pPr>
            <a:endParaRPr lang="en-US" altLang="en-US" sz="2400" dirty="0"/>
          </a:p>
          <a:p>
            <a:pPr lvl="1" algn="just">
              <a:buFont typeface="Wingdings" panose="05000000000000000000" pitchFamily="2" charset="2"/>
              <a:buChar char="Ø"/>
            </a:pPr>
            <a:r>
              <a:rPr lang="en-US" altLang="en-US" sz="2400" dirty="0"/>
              <a:t>The risk of unavoidable work interruptions is better borne by procuring entity than by a contractor</a:t>
            </a:r>
            <a:r>
              <a:rPr lang="en-US"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No contractor is interested in conducting the work at a reasonable price</a:t>
            </a:r>
            <a:r>
              <a:rPr lang="en-GB" altLang="en-US" sz="2400" dirty="0"/>
              <a:t>.</a:t>
            </a:r>
          </a:p>
          <a:p>
            <a:pPr lvl="1" algn="just">
              <a:buFont typeface="Wingdings" panose="05000000000000000000" pitchFamily="2" charset="2"/>
              <a:buChar char="Ø"/>
            </a:pPr>
            <a:endParaRPr lang="en-GB" altLang="en-US" sz="2400" dirty="0"/>
          </a:p>
        </p:txBody>
      </p:sp>
    </p:spTree>
    <p:extLst>
      <p:ext uri="{BB962C8B-B14F-4D97-AF65-F5344CB8AC3E}">
        <p14:creationId xmlns:p14="http://schemas.microsoft.com/office/powerpoint/2010/main" val="8106155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3BC88D6-881C-BE02-3AA1-BA2499EBD1FA}"/>
              </a:ext>
            </a:extLst>
          </p:cNvPr>
          <p:cNvSpPr txBox="1"/>
          <p:nvPr/>
        </p:nvSpPr>
        <p:spPr>
          <a:xfrm>
            <a:off x="811764" y="974743"/>
            <a:ext cx="10618236" cy="2616101"/>
          </a:xfrm>
          <a:prstGeom prst="rect">
            <a:avLst/>
          </a:prstGeom>
          <a:noFill/>
        </p:spPr>
        <p:txBody>
          <a:bodyPr wrap="square">
            <a:spAutoFit/>
          </a:bodyPr>
          <a:lstStyle/>
          <a:p>
            <a:pPr lvl="1" algn="just">
              <a:buFont typeface="Wingdings" panose="05000000000000000000" pitchFamily="2" charset="2"/>
              <a:buChar char="Ø"/>
            </a:pPr>
            <a:r>
              <a:rPr lang="en-US" altLang="en-US" sz="2400" dirty="0" smtClean="0"/>
              <a:t>It </a:t>
            </a:r>
            <a:r>
              <a:rPr lang="en-US" altLang="en-US" sz="2400" dirty="0"/>
              <a:t>has been demonstrated that Force Account (Direct </a:t>
            </a:r>
            <a:r>
              <a:rPr lang="en-GB" altLang="en-US" sz="2400" dirty="0"/>
              <a:t>Labour</a:t>
            </a:r>
            <a:r>
              <a:rPr lang="en-US" altLang="en-US" sz="2400" dirty="0"/>
              <a:t>) is the only practical method for constructing and maintaining works under special circumstances; </a:t>
            </a:r>
            <a:r>
              <a:rPr lang="en-US" altLang="en-US" sz="2400" dirty="0" smtClean="0"/>
              <a:t>or</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Where national security would be compromised if any other method was used.</a:t>
            </a:r>
            <a:endParaRPr lang="en-GB" altLang="en-US" sz="2400" dirty="0"/>
          </a:p>
          <a:p>
            <a:pPr algn="just">
              <a:buFont typeface="Wingdings" panose="05000000000000000000" pitchFamily="2" charset="2"/>
              <a:buChar char="Ø"/>
            </a:pPr>
            <a:endParaRPr lang="en-GB" altLang="en-US" sz="2000" dirty="0"/>
          </a:p>
        </p:txBody>
      </p:sp>
      <p:sp>
        <p:nvSpPr>
          <p:cNvPr id="7" name="TextBox 6">
            <a:extLst>
              <a:ext uri="{FF2B5EF4-FFF2-40B4-BE49-F238E27FC236}">
                <a16:creationId xmlns:a16="http://schemas.microsoft.com/office/drawing/2014/main" id="{B336DA02-3A88-3650-AEA0-D94D6FAE34BD}"/>
              </a:ext>
            </a:extLst>
          </p:cNvPr>
          <p:cNvSpPr txBox="1"/>
          <p:nvPr/>
        </p:nvSpPr>
        <p:spPr>
          <a:xfrm>
            <a:off x="3051110" y="-128182"/>
            <a:ext cx="4854095" cy="769441"/>
          </a:xfrm>
          <a:prstGeom prst="rect">
            <a:avLst/>
          </a:prstGeom>
          <a:noFill/>
        </p:spPr>
        <p:txBody>
          <a:bodyPr wrap="square" rtlCol="0" anchor="ctr">
            <a:spAutoFit/>
          </a:bodyPr>
          <a:lstStyle/>
          <a:p>
            <a:pPr algn="ctr"/>
            <a:r>
              <a:rPr lang="en-US" altLang="en-US" sz="4400" b="1" dirty="0">
                <a:solidFill>
                  <a:schemeClr val="bg1"/>
                </a:solidFill>
              </a:rPr>
              <a:t>DIRECT </a:t>
            </a:r>
            <a:r>
              <a:rPr lang="en-GB" altLang="en-US" sz="4400" b="1" dirty="0">
                <a:solidFill>
                  <a:schemeClr val="bg1"/>
                </a:solidFill>
              </a:rPr>
              <a:t>LABOUR (2)</a:t>
            </a:r>
            <a:endParaRPr lang="en-US" sz="4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95251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735015" y="-90807"/>
            <a:ext cx="7492959" cy="769441"/>
          </a:xfrm>
          <a:prstGeom prst="rect">
            <a:avLst/>
          </a:prstGeom>
          <a:noFill/>
        </p:spPr>
        <p:txBody>
          <a:bodyPr wrap="square" rtlCol="0" anchor="ctr">
            <a:spAutoFit/>
          </a:bodyPr>
          <a:lstStyle/>
          <a:p>
            <a:pPr algn="ctr"/>
            <a:r>
              <a:rPr lang="en-US" altLang="en-US" sz="4400" b="1" dirty="0">
                <a:solidFill>
                  <a:schemeClr val="bg1"/>
                </a:solidFill>
              </a:rPr>
              <a:t>EMERGENCY PROCUREMENT </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4D96CD4-E048-8F4E-083A-00609AF32801}"/>
              </a:ext>
            </a:extLst>
          </p:cNvPr>
          <p:cNvSpPr txBox="1"/>
          <p:nvPr/>
        </p:nvSpPr>
        <p:spPr>
          <a:xfrm>
            <a:off x="797169" y="769441"/>
            <a:ext cx="10738339" cy="5755422"/>
          </a:xfrm>
          <a:prstGeom prst="rect">
            <a:avLst/>
          </a:prstGeom>
          <a:noFill/>
        </p:spPr>
        <p:txBody>
          <a:bodyPr wrap="square">
            <a:spAutoFit/>
          </a:bodyPr>
          <a:lstStyle/>
          <a:p>
            <a:pPr algn="just">
              <a:buFont typeface="Wingdings" panose="05000000000000000000" pitchFamily="2" charset="2"/>
              <a:buChar char="q"/>
            </a:pPr>
            <a:r>
              <a:rPr lang="en-US" altLang="en-US" sz="2800" b="1" dirty="0"/>
              <a:t>Emergency Procurement   </a:t>
            </a:r>
            <a:r>
              <a:rPr lang="en-US" altLang="en-US" sz="2800" b="1" i="1" dirty="0"/>
              <a:t>Section </a:t>
            </a:r>
            <a:r>
              <a:rPr lang="en-US" altLang="en-US" sz="2800" b="1" i="1" dirty="0" smtClean="0"/>
              <a:t>43</a:t>
            </a:r>
          </a:p>
          <a:p>
            <a:pPr algn="just">
              <a:buFont typeface="Wingdings" panose="05000000000000000000" pitchFamily="2" charset="2"/>
              <a:buChar char="q"/>
            </a:pPr>
            <a:endParaRPr lang="en-GB" altLang="en-US" sz="2800" dirty="0"/>
          </a:p>
          <a:p>
            <a:pPr lvl="1" algn="just">
              <a:buFont typeface="Wingdings" panose="05000000000000000000" pitchFamily="2" charset="2"/>
              <a:buChar char="Ø"/>
            </a:pPr>
            <a:r>
              <a:rPr lang="en-US" altLang="en-US" sz="2400" dirty="0"/>
              <a:t>A Procuring entity may carry out an emergency procurement where</a:t>
            </a:r>
            <a:r>
              <a:rPr lang="en-US"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the country is either seriously threatened by or actually confronted with a disaster, catastrophe, war, insurrection or Act of God</a:t>
            </a:r>
            <a:r>
              <a:rPr lang="en-US"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US" altLang="en-US" sz="2400" dirty="0"/>
              <a:t>the condition or quality of goods, equipment, building or publicly owned capital goods may seriously deteriorate unless action is urgently and necessarily taken to maintain them in their actual value or usefulness; </a:t>
            </a:r>
            <a:r>
              <a:rPr lang="en-US" altLang="en-US" sz="2400" dirty="0" smtClean="0"/>
              <a:t>or</a:t>
            </a:r>
          </a:p>
          <a:p>
            <a:pPr lvl="1" algn="just">
              <a:buFont typeface="Wingdings" panose="05000000000000000000" pitchFamily="2" charset="2"/>
              <a:buChar char="Ø"/>
            </a:pPr>
            <a:endParaRPr lang="en-US" altLang="en-US" sz="2400" dirty="0"/>
          </a:p>
          <a:p>
            <a:pPr lvl="1" algn="just">
              <a:buFont typeface="Wingdings" panose="05000000000000000000" pitchFamily="2" charset="2"/>
              <a:buChar char="Ø"/>
            </a:pPr>
            <a:r>
              <a:rPr lang="en-US" altLang="en-US" sz="2400" dirty="0"/>
              <a:t>Immediately after the cessation of the situation warranting any emergency procurement, the procuring entity shall file a detailed report thereof with the Bureau of Public Procurement which shall verify same and if appropriate, issue a Certificate of No Objection</a:t>
            </a:r>
            <a:r>
              <a:rPr lang="en-US" altLang="en-US" sz="2400" dirty="0" smtClean="0"/>
              <a:t>.</a:t>
            </a:r>
            <a:endParaRPr lang="en-GB" altLang="en-US" sz="2400" dirty="0"/>
          </a:p>
        </p:txBody>
      </p:sp>
    </p:spTree>
    <p:extLst>
      <p:ext uri="{BB962C8B-B14F-4D97-AF65-F5344CB8AC3E}">
        <p14:creationId xmlns:p14="http://schemas.microsoft.com/office/powerpoint/2010/main" val="4538804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a:solidFill>
                  <a:schemeClr val="bg1"/>
                </a:solidFill>
              </a:rPr>
              <a:t>EMERGENCY PROCUREMENT </a:t>
            </a:r>
            <a:r>
              <a:rPr lang="en-US" altLang="en-US" sz="4400" b="1" dirty="0" smtClean="0">
                <a:solidFill>
                  <a:schemeClr val="bg1"/>
                </a:solidFill>
              </a:rPr>
              <a:t>(2)</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092957" y="1273349"/>
            <a:ext cx="10543592" cy="1200329"/>
          </a:xfrm>
          <a:prstGeom prst="rect">
            <a:avLst/>
          </a:prstGeom>
          <a:noFill/>
        </p:spPr>
        <p:txBody>
          <a:bodyPr wrap="square">
            <a:spAutoFit/>
          </a:bodyPr>
          <a:lstStyle/>
          <a:p>
            <a:pPr>
              <a:buFont typeface="Wingdings" panose="05000000000000000000" pitchFamily="2" charset="2"/>
              <a:buChar char="Ø"/>
            </a:pPr>
            <a:r>
              <a:rPr lang="en-US" altLang="en-US" sz="2400" dirty="0" smtClean="0"/>
              <a:t>All </a:t>
            </a:r>
            <a:r>
              <a:rPr lang="en-US" altLang="en-US" sz="2400" dirty="0"/>
              <a:t>procurements under emergencies shall be handled with expedition but along the principles of accountability, due consideration being given to the gravity of each emergency</a:t>
            </a:r>
            <a:r>
              <a:rPr lang="en-GB" altLang="en-US" sz="2400" dirty="0"/>
              <a:t>.</a:t>
            </a:r>
          </a:p>
        </p:txBody>
      </p:sp>
    </p:spTree>
    <p:extLst>
      <p:ext uri="{BB962C8B-B14F-4D97-AF65-F5344CB8AC3E}">
        <p14:creationId xmlns:p14="http://schemas.microsoft.com/office/powerpoint/2010/main" val="338966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604865" y="-88404"/>
            <a:ext cx="7249886" cy="769441"/>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DA60ABB5-43F4-B474-ED29-A3753BAAF570}"/>
              </a:ext>
            </a:extLst>
          </p:cNvPr>
          <p:cNvSpPr>
            <a:spLocks noGrp="1"/>
          </p:cNvSpPr>
          <p:nvPr>
            <p:ph idx="1"/>
          </p:nvPr>
        </p:nvSpPr>
        <p:spPr>
          <a:xfrm>
            <a:off x="1057031" y="1075348"/>
            <a:ext cx="10515600" cy="4351338"/>
          </a:xfrm>
        </p:spPr>
        <p:txBody>
          <a:bodyPr>
            <a:normAutofit fontScale="92500" lnSpcReduction="10000"/>
          </a:bodyPr>
          <a:lstStyle/>
          <a:p>
            <a:pPr>
              <a:spcBef>
                <a:spcPts val="0"/>
              </a:spcBef>
              <a:buFont typeface="Wingdings" panose="05000000000000000000" pitchFamily="2" charset="2"/>
              <a:buChar char="q"/>
            </a:pPr>
            <a:r>
              <a:rPr lang="en-US" dirty="0"/>
              <a:t>As a result the following malpractices were rife:</a:t>
            </a:r>
          </a:p>
          <a:p>
            <a:pPr lvl="3">
              <a:spcBef>
                <a:spcPts val="0"/>
              </a:spcBef>
            </a:pPr>
            <a:endParaRPr lang="en-US" dirty="0"/>
          </a:p>
          <a:p>
            <a:pPr lvl="1">
              <a:spcBef>
                <a:spcPts val="0"/>
              </a:spcBef>
              <a:buFont typeface="Wingdings" panose="05000000000000000000" pitchFamily="2" charset="2"/>
              <a:buChar char="v"/>
            </a:pPr>
            <a:r>
              <a:rPr lang="en-US" dirty="0"/>
              <a:t>Bid/Contract splitting;</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Use of fake documentations and falsification of facts,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Collusion between bidders and </a:t>
            </a:r>
            <a:r>
              <a:rPr lang="en-US" dirty="0" smtClean="0"/>
              <a:t>procuring </a:t>
            </a:r>
            <a:r>
              <a:rPr lang="en-US" dirty="0"/>
              <a:t>entities;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Conflict of interest was dominant and unchecked;</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Use of inferior/sub-standard materials in Public Procurement;</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kickbacks and bribery;</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Abandoned Projects; and</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Decreased value for money</a:t>
            </a:r>
          </a:p>
          <a:p>
            <a:endParaRPr lang="en-US" dirty="0"/>
          </a:p>
        </p:txBody>
      </p:sp>
    </p:spTree>
    <p:extLst>
      <p:ext uri="{BB962C8B-B14F-4D97-AF65-F5344CB8AC3E}">
        <p14:creationId xmlns:p14="http://schemas.microsoft.com/office/powerpoint/2010/main" val="11868342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33046" y="-114253"/>
            <a:ext cx="10839939"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PROCUREMENT OF CONSULTANCY SERVICES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764711" y="866949"/>
            <a:ext cx="10543592" cy="5447645"/>
          </a:xfrm>
          <a:prstGeom prst="rect">
            <a:avLst/>
          </a:prstGeom>
          <a:noFill/>
        </p:spPr>
        <p:txBody>
          <a:bodyPr wrap="square">
            <a:spAutoFit/>
          </a:bodyPr>
          <a:lstStyle/>
          <a:p>
            <a:pPr marL="342900" indent="-342900" algn="just">
              <a:buFont typeface="Wingdings" panose="05000000000000000000" pitchFamily="2" charset="2"/>
              <a:buChar char="q"/>
              <a:defRPr/>
            </a:pPr>
            <a:r>
              <a:rPr lang="en-GB" altLang="en-US" sz="2800" b="1" dirty="0">
                <a:ea typeface="Tahoma" panose="020B0604030504040204" pitchFamily="34" charset="0"/>
                <a:cs typeface="Tahoma" panose="020B0604030504040204" pitchFamily="34" charset="0"/>
              </a:rPr>
              <a:t>Consultancy Services mean any one or a combination 	</a:t>
            </a:r>
            <a:r>
              <a:rPr lang="en-GB" altLang="en-US" sz="2800" b="1" dirty="0" smtClean="0">
                <a:ea typeface="Tahoma" panose="020B0604030504040204" pitchFamily="34" charset="0"/>
                <a:cs typeface="Tahoma" panose="020B0604030504040204" pitchFamily="34" charset="0"/>
              </a:rPr>
              <a:t>of the </a:t>
            </a:r>
            <a:r>
              <a:rPr lang="en-GB" altLang="en-US" sz="2800" b="1" dirty="0">
                <a:ea typeface="Tahoma" panose="020B0604030504040204" pitchFamily="34" charset="0"/>
                <a:cs typeface="Tahoma" panose="020B0604030504040204" pitchFamily="34" charset="0"/>
              </a:rPr>
              <a:t>following: </a:t>
            </a:r>
            <a:endParaRPr lang="en-GB" altLang="en-US" sz="2800" b="1" dirty="0" smtClean="0">
              <a:ea typeface="Tahoma" panose="020B0604030504040204" pitchFamily="34" charset="0"/>
              <a:cs typeface="Tahoma" panose="020B0604030504040204" pitchFamily="34" charset="0"/>
            </a:endParaRPr>
          </a:p>
          <a:p>
            <a:pPr algn="just">
              <a:defRPr/>
            </a:pPr>
            <a:endParaRPr lang="en-GB" altLang="en-US" sz="2800" dirty="0">
              <a:ea typeface="Tahoma" panose="020B0604030504040204" pitchFamily="34" charset="0"/>
              <a:cs typeface="Tahoma" panose="020B0604030504040204" pitchFamily="34" charset="0"/>
            </a:endParaRP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Advisory </a:t>
            </a:r>
            <a:r>
              <a:rPr lang="en-GB" altLang="en-US" sz="2400" dirty="0">
                <a:ea typeface="Tahoma" panose="020B0604030504040204" pitchFamily="34" charset="0"/>
                <a:cs typeface="Tahoma" panose="020B0604030504040204" pitchFamily="34" charset="0"/>
              </a:rPr>
              <a:t>and review services</a:t>
            </a:r>
            <a:r>
              <a:rPr lang="en-GB" altLang="en-US" sz="2400" dirty="0" smtClean="0">
                <a:ea typeface="Tahoma" panose="020B0604030504040204" pitchFamily="34" charset="0"/>
                <a:cs typeface="Tahoma" panose="020B0604030504040204" pitchFamily="34" charset="0"/>
              </a:rPr>
              <a:t>;</a:t>
            </a:r>
          </a:p>
          <a:p>
            <a:pPr marL="1084263" lvl="1" indent="-271463" algn="just">
              <a:buFont typeface="Wingdings" pitchFamily="2" charset="2"/>
              <a:buChar char="Ø"/>
              <a:defRPr/>
            </a:pPr>
            <a:endParaRPr lang="en-GB" altLang="en-US" sz="2400" dirty="0">
              <a:ea typeface="Tahoma" panose="020B0604030504040204" pitchFamily="34" charset="0"/>
              <a:cs typeface="Tahoma" panose="020B0604030504040204" pitchFamily="34" charset="0"/>
            </a:endParaRP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Pre-investment </a:t>
            </a:r>
            <a:r>
              <a:rPr lang="en-GB" altLang="en-US" sz="2400" dirty="0">
                <a:ea typeface="Tahoma" panose="020B0604030504040204" pitchFamily="34" charset="0"/>
                <a:cs typeface="Tahoma" panose="020B0604030504040204" pitchFamily="34" charset="0"/>
              </a:rPr>
              <a:t>or feasibility studies</a:t>
            </a:r>
            <a:r>
              <a:rPr lang="en-GB" altLang="en-US" sz="2400" dirty="0" smtClean="0">
                <a:ea typeface="Tahoma" panose="020B0604030504040204" pitchFamily="34" charset="0"/>
                <a:cs typeface="Tahoma" panose="020B0604030504040204" pitchFamily="34" charset="0"/>
              </a:rPr>
              <a:t>;</a:t>
            </a:r>
          </a:p>
          <a:p>
            <a:pPr marL="1084263" lvl="1" indent="-271463" algn="just">
              <a:buFont typeface="Wingdings" pitchFamily="2" charset="2"/>
              <a:buChar char="Ø"/>
              <a:defRPr/>
            </a:pPr>
            <a:endParaRPr lang="en-GB" altLang="en-US" sz="2400" dirty="0">
              <a:ea typeface="Tahoma" panose="020B0604030504040204" pitchFamily="34" charset="0"/>
              <a:cs typeface="Tahoma" panose="020B0604030504040204" pitchFamily="34" charset="0"/>
            </a:endParaRP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Design</a:t>
            </a:r>
            <a:r>
              <a:rPr lang="en-GB" altLang="en-US" sz="2400" dirty="0">
                <a:ea typeface="Tahoma" panose="020B0604030504040204" pitchFamily="34" charset="0"/>
                <a:cs typeface="Tahoma" panose="020B0604030504040204" pitchFamily="34" charset="0"/>
              </a:rPr>
              <a:t>;	</a:t>
            </a:r>
            <a:endParaRPr lang="en-GB" altLang="en-US" sz="2400" dirty="0" smtClean="0">
              <a:ea typeface="Tahoma" panose="020B0604030504040204" pitchFamily="34" charset="0"/>
              <a:cs typeface="Tahoma" panose="020B0604030504040204" pitchFamily="34" charset="0"/>
            </a:endParaRPr>
          </a:p>
          <a:p>
            <a:pPr marL="1084263" lvl="1" indent="-271463" algn="just">
              <a:buFont typeface="Wingdings" pitchFamily="2" charset="2"/>
              <a:buChar char="Ø"/>
              <a:defRPr/>
            </a:pPr>
            <a:endParaRPr lang="en-GB" altLang="en-US" sz="2400" dirty="0">
              <a:ea typeface="Tahoma" panose="020B0604030504040204" pitchFamily="34" charset="0"/>
              <a:cs typeface="Tahoma" panose="020B0604030504040204" pitchFamily="34" charset="0"/>
            </a:endParaRP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Construction </a:t>
            </a:r>
            <a:r>
              <a:rPr lang="en-GB" altLang="en-US" sz="2400" dirty="0">
                <a:ea typeface="Tahoma" panose="020B0604030504040204" pitchFamily="34" charset="0"/>
                <a:cs typeface="Tahoma" panose="020B0604030504040204" pitchFamily="34" charset="0"/>
              </a:rPr>
              <a:t>supervision; </a:t>
            </a:r>
            <a:endParaRPr lang="en-GB" altLang="en-US" sz="2400" dirty="0" smtClean="0">
              <a:ea typeface="Tahoma" panose="020B0604030504040204" pitchFamily="34" charset="0"/>
              <a:cs typeface="Tahoma" panose="020B0604030504040204" pitchFamily="34" charset="0"/>
            </a:endParaRPr>
          </a:p>
          <a:p>
            <a:pPr marL="1084263" lvl="1" indent="-271463" algn="just">
              <a:buFont typeface="Wingdings" pitchFamily="2" charset="2"/>
              <a:buChar char="Ø"/>
              <a:defRPr/>
            </a:pPr>
            <a:endParaRPr lang="en-GB" altLang="en-US" sz="2400" dirty="0">
              <a:ea typeface="Tahoma" panose="020B0604030504040204" pitchFamily="34" charset="0"/>
              <a:cs typeface="Tahoma" panose="020B0604030504040204" pitchFamily="34" charset="0"/>
            </a:endParaRP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Management </a:t>
            </a:r>
            <a:r>
              <a:rPr lang="en-GB" altLang="en-US" sz="2400" dirty="0">
                <a:ea typeface="Tahoma" panose="020B0604030504040204" pitchFamily="34" charset="0"/>
                <a:cs typeface="Tahoma" panose="020B0604030504040204" pitchFamily="34" charset="0"/>
              </a:rPr>
              <a:t>and related services; </a:t>
            </a:r>
            <a:r>
              <a:rPr lang="en-GB" altLang="en-US" sz="2400" dirty="0" smtClean="0">
                <a:ea typeface="Tahoma" panose="020B0604030504040204" pitchFamily="34" charset="0"/>
                <a:cs typeface="Tahoma" panose="020B0604030504040204" pitchFamily="34" charset="0"/>
              </a:rPr>
              <a:t>and</a:t>
            </a:r>
          </a:p>
          <a:p>
            <a:pPr marL="812800" lvl="1" algn="just">
              <a:defRPr/>
            </a:pPr>
            <a:r>
              <a:rPr lang="en-GB" altLang="en-US" sz="2400" dirty="0">
                <a:ea typeface="Tahoma" panose="020B0604030504040204" pitchFamily="34" charset="0"/>
                <a:cs typeface="Tahoma" panose="020B0604030504040204" pitchFamily="34" charset="0"/>
              </a:rPr>
              <a:t>	</a:t>
            </a:r>
          </a:p>
          <a:p>
            <a:pPr marL="1084263" lvl="1" indent="-271463" algn="just">
              <a:buFont typeface="Wingdings" pitchFamily="2" charset="2"/>
              <a:buChar char="Ø"/>
              <a:defRPr/>
            </a:pPr>
            <a:r>
              <a:rPr lang="en-GB" altLang="en-US" sz="2400" dirty="0" smtClean="0">
                <a:ea typeface="Tahoma" panose="020B0604030504040204" pitchFamily="34" charset="0"/>
                <a:cs typeface="Tahoma" panose="020B0604030504040204" pitchFamily="34" charset="0"/>
              </a:rPr>
              <a:t>Other </a:t>
            </a:r>
            <a:r>
              <a:rPr lang="en-GB" altLang="en-US" sz="2400" dirty="0">
                <a:ea typeface="Tahoma" panose="020B0604030504040204" pitchFamily="34" charset="0"/>
                <a:cs typeface="Tahoma" panose="020B0604030504040204" pitchFamily="34" charset="0"/>
              </a:rPr>
              <a:t>technical services or special studies</a:t>
            </a:r>
            <a:endParaRPr lang="en-US" altLang="en-US" sz="2400" dirty="0"/>
          </a:p>
        </p:txBody>
      </p:sp>
    </p:spTree>
    <p:extLst>
      <p:ext uri="{BB962C8B-B14F-4D97-AF65-F5344CB8AC3E}">
        <p14:creationId xmlns:p14="http://schemas.microsoft.com/office/powerpoint/2010/main" val="3958378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TYPES OF CONSULTANCY SERVICES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764711" y="866949"/>
            <a:ext cx="10543592" cy="4708981"/>
          </a:xfrm>
          <a:prstGeom prst="rect">
            <a:avLst/>
          </a:prstGeom>
          <a:noFill/>
        </p:spPr>
        <p:txBody>
          <a:bodyPr wrap="square">
            <a:spAutoFit/>
          </a:bodyPr>
          <a:lstStyle/>
          <a:p>
            <a:pPr marL="457200" indent="-457200" algn="just">
              <a:buFont typeface="Wingdings" panose="05000000000000000000" pitchFamily="2" charset="2"/>
              <a:buChar char="q"/>
            </a:pPr>
            <a:r>
              <a:rPr lang="en-GB" altLang="en-US" sz="2800" b="1" dirty="0">
                <a:cs typeface="Tahoma" panose="020B0604030504040204" pitchFamily="34" charset="0"/>
              </a:rPr>
              <a:t>Published Standard Contracts by the  Bureau of Public Procurement (BPP) include</a:t>
            </a:r>
            <a:r>
              <a:rPr lang="en-GB" altLang="en-US" sz="2800" b="1" dirty="0" smtClean="0">
                <a:cs typeface="Tahoma" panose="020B0604030504040204" pitchFamily="34" charset="0"/>
              </a:rPr>
              <a:t>:</a:t>
            </a:r>
          </a:p>
          <a:p>
            <a:pPr algn="just"/>
            <a:endParaRPr lang="en-GB" altLang="en-US" sz="2800" b="1" dirty="0">
              <a:cs typeface="Tahoma" panose="020B0604030504040204" pitchFamily="34" charset="0"/>
            </a:endParaRPr>
          </a:p>
          <a:p>
            <a:pPr marL="908050" lvl="1" indent="-450850" algn="just">
              <a:buFont typeface="Wingdings" panose="05000000000000000000" pitchFamily="2" charset="2"/>
              <a:buChar char="Ø"/>
            </a:pPr>
            <a:r>
              <a:rPr lang="en-GB" altLang="en-US" sz="2400" dirty="0">
                <a:cs typeface="Tahoma" panose="020B0604030504040204" pitchFamily="34" charset="0"/>
              </a:rPr>
              <a:t>Lump Sum Contracts for complex </a:t>
            </a:r>
            <a:r>
              <a:rPr lang="en-GB" altLang="en-US" sz="2400" dirty="0" smtClean="0">
                <a:cs typeface="Tahoma" panose="020B0604030504040204" pitchFamily="34" charset="0"/>
              </a:rPr>
              <a:t>assignment</a:t>
            </a:r>
          </a:p>
          <a:p>
            <a:pPr marL="450850" indent="-450850" algn="just">
              <a:buFont typeface="Wingdings" panose="05000000000000000000" pitchFamily="2" charset="2"/>
              <a:buChar char="Ø"/>
            </a:pPr>
            <a:endParaRPr lang="en-GB" altLang="en-US" sz="2400" dirty="0">
              <a:cs typeface="Tahoma" panose="020B0604030504040204" pitchFamily="34" charset="0"/>
            </a:endParaRPr>
          </a:p>
          <a:p>
            <a:pPr marL="908050" lvl="1" indent="-450850" algn="just">
              <a:buFont typeface="Wingdings" panose="05000000000000000000" pitchFamily="2" charset="2"/>
              <a:buChar char="Ø"/>
            </a:pPr>
            <a:r>
              <a:rPr lang="en-GB" altLang="en-US" sz="2400" dirty="0">
                <a:cs typeface="Tahoma" panose="020B0604030504040204" pitchFamily="34" charset="0"/>
              </a:rPr>
              <a:t>Lump Sum Contracts for simple </a:t>
            </a:r>
            <a:r>
              <a:rPr lang="en-GB" altLang="en-US" sz="2400" dirty="0" smtClean="0">
                <a:cs typeface="Tahoma" panose="020B0604030504040204" pitchFamily="34" charset="0"/>
              </a:rPr>
              <a:t>assignment</a:t>
            </a:r>
          </a:p>
          <a:p>
            <a:pPr marL="450850" indent="-450850" algn="just">
              <a:buFont typeface="Wingdings" panose="05000000000000000000" pitchFamily="2" charset="2"/>
              <a:buChar char="Ø"/>
            </a:pPr>
            <a:endParaRPr lang="en-GB" altLang="en-US" sz="2400" dirty="0">
              <a:cs typeface="Tahoma" panose="020B0604030504040204" pitchFamily="34" charset="0"/>
            </a:endParaRPr>
          </a:p>
          <a:p>
            <a:pPr marL="908050" lvl="1" indent="-450850" algn="just">
              <a:buFont typeface="Wingdings" panose="05000000000000000000" pitchFamily="2" charset="2"/>
              <a:buChar char="Ø"/>
            </a:pPr>
            <a:r>
              <a:rPr lang="en-GB" altLang="en-US" sz="2400" dirty="0">
                <a:cs typeface="Tahoma" panose="020B0604030504040204" pitchFamily="34" charset="0"/>
              </a:rPr>
              <a:t>Time-Based Contracts for complex </a:t>
            </a:r>
            <a:r>
              <a:rPr lang="en-GB" altLang="en-US" sz="2400" dirty="0" smtClean="0">
                <a:cs typeface="Tahoma" panose="020B0604030504040204" pitchFamily="34" charset="0"/>
              </a:rPr>
              <a:t>assignment</a:t>
            </a:r>
          </a:p>
          <a:p>
            <a:pPr marL="450850" indent="-450850" algn="just">
              <a:buFont typeface="Wingdings" panose="05000000000000000000" pitchFamily="2" charset="2"/>
              <a:buChar char="Ø"/>
            </a:pPr>
            <a:endParaRPr lang="en-GB" altLang="en-US" sz="2400" dirty="0">
              <a:cs typeface="Tahoma" panose="020B0604030504040204" pitchFamily="34" charset="0"/>
            </a:endParaRPr>
          </a:p>
          <a:p>
            <a:pPr marL="908050" lvl="1" indent="-450850" algn="just">
              <a:buFont typeface="Wingdings" panose="05000000000000000000" pitchFamily="2" charset="2"/>
              <a:buChar char="Ø"/>
            </a:pPr>
            <a:r>
              <a:rPr lang="en-GB" altLang="en-US" sz="2400" dirty="0">
                <a:cs typeface="Tahoma" panose="020B0604030504040204" pitchFamily="34" charset="0"/>
              </a:rPr>
              <a:t>Time-Based Contracts for simple assignment; </a:t>
            </a:r>
            <a:r>
              <a:rPr lang="en-GB" altLang="en-US" sz="2400" dirty="0" smtClean="0">
                <a:cs typeface="Tahoma" panose="020B0604030504040204" pitchFamily="34" charset="0"/>
              </a:rPr>
              <a:t>and</a:t>
            </a:r>
          </a:p>
          <a:p>
            <a:pPr marL="450850" indent="-450850" algn="just">
              <a:buFont typeface="Wingdings" panose="05000000000000000000" pitchFamily="2" charset="2"/>
              <a:buChar char="Ø"/>
            </a:pPr>
            <a:endParaRPr lang="en-GB" altLang="en-US" sz="2400" dirty="0">
              <a:cs typeface="Tahoma" panose="020B0604030504040204" pitchFamily="34" charset="0"/>
            </a:endParaRPr>
          </a:p>
          <a:p>
            <a:pPr marL="908050" lvl="1" indent="-450850" algn="just">
              <a:buFont typeface="Wingdings" panose="05000000000000000000" pitchFamily="2" charset="2"/>
              <a:buChar char="Ø"/>
            </a:pPr>
            <a:r>
              <a:rPr lang="en-GB" altLang="en-US" sz="2400" dirty="0">
                <a:cs typeface="Tahoma" panose="020B0604030504040204" pitchFamily="34" charset="0"/>
              </a:rPr>
              <a:t>Lump Sum and Time-Based Contracts for Individual Consultants 	</a:t>
            </a:r>
            <a:endParaRPr lang="en-US" altLang="en-US" sz="2400" dirty="0">
              <a:cs typeface="Tahoma" panose="020B0604030504040204" pitchFamily="34" charset="0"/>
            </a:endParaRPr>
          </a:p>
        </p:txBody>
      </p:sp>
    </p:spTree>
    <p:extLst>
      <p:ext uri="{BB962C8B-B14F-4D97-AF65-F5344CB8AC3E}">
        <p14:creationId xmlns:p14="http://schemas.microsoft.com/office/powerpoint/2010/main" val="17645915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TYPES OF CONSULTANCY SERVICES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764711" y="866949"/>
            <a:ext cx="10543592" cy="4832092"/>
          </a:xfrm>
          <a:prstGeom prst="rect">
            <a:avLst/>
          </a:prstGeom>
          <a:noFill/>
        </p:spPr>
        <p:txBody>
          <a:bodyPr wrap="square">
            <a:spAutoFit/>
          </a:bodyPr>
          <a:lstStyle/>
          <a:p>
            <a:pPr algn="just">
              <a:buFont typeface="Wingdings" panose="05000000000000000000" pitchFamily="2" charset="2"/>
              <a:buChar char="q"/>
            </a:pPr>
            <a:r>
              <a:rPr lang="en-US" altLang="en-US" sz="2800" b="1" dirty="0"/>
              <a:t>Lump Sum (Fixed Price) </a:t>
            </a:r>
            <a:r>
              <a:rPr lang="en-US" altLang="en-US" sz="2800" b="1" dirty="0" smtClean="0"/>
              <a:t>Contract</a:t>
            </a:r>
          </a:p>
          <a:p>
            <a:pPr algn="just"/>
            <a:endParaRPr lang="en-US" altLang="en-US" sz="2800" b="1" dirty="0"/>
          </a:p>
          <a:p>
            <a:pPr lvl="1" algn="just">
              <a:buFont typeface="Wingdings" panose="05000000000000000000" pitchFamily="2" charset="2"/>
              <a:buChar char="Ø"/>
            </a:pPr>
            <a:r>
              <a:rPr lang="en-US" altLang="en-US" sz="2400" dirty="0"/>
              <a:t>Under Lump Sum Consultancy Services, the candidate firm    includes its total remuneration (fees) on the basis of the estimated input of its personnel, along with the cost of the inputs (reimbursable) to carry out the services. </a:t>
            </a:r>
          </a:p>
          <a:p>
            <a:pPr algn="just">
              <a:buFontTx/>
              <a:buNone/>
            </a:pPr>
            <a:endParaRPr lang="en-US" altLang="en-US" sz="2800" dirty="0"/>
          </a:p>
          <a:p>
            <a:pPr algn="just">
              <a:buFont typeface="Wingdings" panose="05000000000000000000" pitchFamily="2" charset="2"/>
              <a:buChar char="q"/>
            </a:pPr>
            <a:r>
              <a:rPr lang="en-US" altLang="en-US" sz="2800" b="1" dirty="0"/>
              <a:t>Time-Based </a:t>
            </a:r>
            <a:r>
              <a:rPr lang="en-US" altLang="en-US" sz="2800" b="1" dirty="0" smtClean="0"/>
              <a:t>Contract</a:t>
            </a:r>
          </a:p>
          <a:p>
            <a:pPr algn="just"/>
            <a:endParaRPr lang="en-US" altLang="en-US" sz="2800" b="1" dirty="0"/>
          </a:p>
          <a:p>
            <a:pPr lvl="1" algn="just">
              <a:buFont typeface="Wingdings" panose="05000000000000000000" pitchFamily="2" charset="2"/>
              <a:buChar char="Ø"/>
            </a:pPr>
            <a:r>
              <a:rPr lang="en-US" altLang="en-US" sz="2400" dirty="0"/>
              <a:t>Time-based contracts are used when the scope and length of services are difficult to determine , either because the services are linked to activities of other parties in the project or because the inputs by the consultants to reach the objectives are spread over time</a:t>
            </a:r>
            <a:r>
              <a:rPr lang="en-US" altLang="en-US" sz="2400" dirty="0" smtClean="0"/>
              <a:t>.</a:t>
            </a:r>
            <a:endParaRPr lang="en-US" altLang="en-US" sz="2400" dirty="0"/>
          </a:p>
        </p:txBody>
      </p:sp>
    </p:spTree>
    <p:extLst>
      <p:ext uri="{BB962C8B-B14F-4D97-AF65-F5344CB8AC3E}">
        <p14:creationId xmlns:p14="http://schemas.microsoft.com/office/powerpoint/2010/main" val="2741741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TYPES OF CONSULTANCY SERVICES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679938" y="655188"/>
            <a:ext cx="10363201" cy="6032421"/>
          </a:xfrm>
          <a:prstGeom prst="rect">
            <a:avLst/>
          </a:prstGeom>
          <a:noFill/>
        </p:spPr>
        <p:txBody>
          <a:bodyPr wrap="square">
            <a:spAutoFit/>
          </a:bodyPr>
          <a:lstStyle/>
          <a:p>
            <a:pPr marL="273050" indent="-273050" algn="just">
              <a:buFont typeface="Wingdings" panose="05000000000000000000" pitchFamily="2" charset="2"/>
              <a:buChar char="q"/>
            </a:pPr>
            <a:r>
              <a:rPr lang="en-US" altLang="en-US" sz="2800" b="1" dirty="0"/>
              <a:t>Types of Consultants may be grouped into one or combination of the following:	</a:t>
            </a:r>
            <a:endParaRPr lang="en-US" altLang="en-US" sz="2800" b="1" dirty="0" smtClean="0"/>
          </a:p>
          <a:p>
            <a:pPr marL="273050" indent="-273050" algn="just">
              <a:buFont typeface="Wingdings" panose="05000000000000000000" pitchFamily="2" charset="2"/>
              <a:buChar char="q"/>
            </a:pPr>
            <a:endParaRPr lang="en-US" altLang="en-US" sz="1400" b="1" dirty="0"/>
          </a:p>
          <a:p>
            <a:pPr marL="730250" lvl="1" indent="-273050" algn="just">
              <a:buFont typeface="Wingdings" panose="05000000000000000000" pitchFamily="2" charset="2"/>
              <a:buChar char="Ø"/>
            </a:pPr>
            <a:r>
              <a:rPr lang="en-US" altLang="en-US" sz="2200" dirty="0"/>
              <a:t>Independent consulting firms (business and/or professional partnership, private companies or corporations </a:t>
            </a:r>
            <a:r>
              <a:rPr lang="en-US" altLang="en-US" sz="2200" dirty="0" smtClean="0"/>
              <a:t>operating</a:t>
            </a:r>
          </a:p>
          <a:p>
            <a:pPr marL="730250" lvl="1" indent="-273050" algn="just">
              <a:buFont typeface="Wingdings" panose="05000000000000000000" pitchFamily="2" charset="2"/>
              <a:buChar char="Ø"/>
            </a:pPr>
            <a:endParaRPr lang="en-US" altLang="en-US" sz="1200" dirty="0"/>
          </a:p>
          <a:p>
            <a:pPr marL="730250" lvl="1" indent="-273050" algn="just">
              <a:buFont typeface="Wingdings" panose="05000000000000000000" pitchFamily="2" charset="2"/>
              <a:buChar char="Ø"/>
            </a:pPr>
            <a:r>
              <a:rPr lang="en-US" altLang="en-US" sz="2200" dirty="0"/>
              <a:t>Internationally or nationally</a:t>
            </a:r>
            <a:r>
              <a:rPr lang="en-US" altLang="en-US" sz="2200" dirty="0" smtClean="0"/>
              <a:t>;</a:t>
            </a:r>
          </a:p>
          <a:p>
            <a:pPr marL="730250" lvl="1" indent="-273050" algn="just">
              <a:buFont typeface="Wingdings" panose="05000000000000000000" pitchFamily="2" charset="2"/>
              <a:buChar char="Ø"/>
            </a:pPr>
            <a:endParaRPr lang="en-US" altLang="en-US" sz="1200" dirty="0"/>
          </a:p>
          <a:p>
            <a:pPr marL="730250" lvl="1" indent="-273050" algn="just">
              <a:buFont typeface="Wingdings" panose="05000000000000000000" pitchFamily="2" charset="2"/>
              <a:buChar char="Ø"/>
            </a:pPr>
            <a:r>
              <a:rPr lang="en-US" altLang="en-US" sz="2200" dirty="0"/>
              <a:t>Autonomous/Semi-autonomous government </a:t>
            </a:r>
            <a:r>
              <a:rPr lang="en-US" altLang="en-US" sz="2200" dirty="0" err="1"/>
              <a:t>organisations</a:t>
            </a:r>
            <a:r>
              <a:rPr lang="en-US" altLang="en-US" sz="2200" dirty="0"/>
              <a:t>, multilateral-agencies, or non-governmental </a:t>
            </a:r>
            <a:r>
              <a:rPr lang="en-US" altLang="en-US" sz="2200" dirty="0" err="1"/>
              <a:t>organisations</a:t>
            </a:r>
            <a:r>
              <a:rPr lang="en-US" altLang="en-US" sz="2200" dirty="0"/>
              <a:t> (NGOs) </a:t>
            </a:r>
            <a:r>
              <a:rPr lang="en-US" altLang="en-US" sz="2200" dirty="0" smtClean="0"/>
              <a:t>;</a:t>
            </a:r>
          </a:p>
          <a:p>
            <a:pPr marL="730250" lvl="1" indent="-273050" algn="just">
              <a:buFont typeface="Wingdings" panose="05000000000000000000" pitchFamily="2" charset="2"/>
              <a:buChar char="Ø"/>
            </a:pPr>
            <a:endParaRPr lang="en-US" altLang="en-US" sz="1200" dirty="0"/>
          </a:p>
          <a:p>
            <a:pPr marL="730250" lvl="1" indent="-273050" algn="just">
              <a:buFont typeface="Wingdings" panose="05000000000000000000" pitchFamily="2" charset="2"/>
              <a:buChar char="Ø"/>
            </a:pPr>
            <a:r>
              <a:rPr lang="en-US" altLang="en-US" sz="2200" dirty="0"/>
              <a:t>Universities/Research institutes;	</a:t>
            </a:r>
            <a:endParaRPr lang="en-US" altLang="en-US" sz="2200" dirty="0" smtClean="0"/>
          </a:p>
          <a:p>
            <a:pPr marL="730250" lvl="1" indent="-273050" algn="just">
              <a:buFont typeface="Wingdings" panose="05000000000000000000" pitchFamily="2" charset="2"/>
              <a:buChar char="Ø"/>
            </a:pPr>
            <a:endParaRPr lang="en-US" altLang="en-US" sz="1200" dirty="0"/>
          </a:p>
          <a:p>
            <a:pPr marL="730250" lvl="1" indent="-273050" algn="just">
              <a:buFont typeface="Wingdings" panose="05000000000000000000" pitchFamily="2" charset="2"/>
              <a:buChar char="Ø"/>
            </a:pPr>
            <a:r>
              <a:rPr lang="en-US" altLang="en-US" sz="2200" dirty="0"/>
              <a:t>Consulting firms forming part of, or otherwise affiliated to, or associated with, or owned by contractors or manufacturers; or consulting firms combining the functions of consultants with those of contractors/manufacturers (attention to be given to conflict of interest); and</a:t>
            </a:r>
            <a:r>
              <a:rPr lang="en-US" altLang="en-US" sz="2200" dirty="0" smtClean="0"/>
              <a:t>,</a:t>
            </a:r>
          </a:p>
          <a:p>
            <a:pPr marL="730250" lvl="1" indent="-273050" algn="just">
              <a:buFont typeface="Wingdings" panose="05000000000000000000" pitchFamily="2" charset="2"/>
              <a:buChar char="Ø"/>
            </a:pPr>
            <a:endParaRPr lang="en-US" altLang="en-US" sz="1200" dirty="0"/>
          </a:p>
          <a:p>
            <a:pPr marL="730250" lvl="1" indent="-273050" algn="just">
              <a:buFont typeface="Wingdings" panose="05000000000000000000" pitchFamily="2" charset="2"/>
              <a:buChar char="Ø"/>
            </a:pPr>
            <a:r>
              <a:rPr lang="en-US" altLang="en-US" sz="2200" dirty="0"/>
              <a:t>Individual consultants</a:t>
            </a:r>
          </a:p>
        </p:txBody>
      </p:sp>
    </p:spTree>
    <p:extLst>
      <p:ext uri="{BB962C8B-B14F-4D97-AF65-F5344CB8AC3E}">
        <p14:creationId xmlns:p14="http://schemas.microsoft.com/office/powerpoint/2010/main" val="12350587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smtClean="0">
                <a:solidFill>
                  <a:schemeClr val="bg1"/>
                </a:solidFill>
              </a:rPr>
              <a:t>SELECTION METHODS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094155" y="655188"/>
            <a:ext cx="9948984" cy="5447645"/>
          </a:xfrm>
          <a:prstGeom prst="rect">
            <a:avLst/>
          </a:prstGeom>
          <a:noFill/>
        </p:spPr>
        <p:txBody>
          <a:bodyPr wrap="square">
            <a:spAutoFit/>
          </a:bodyPr>
          <a:lstStyle/>
          <a:p>
            <a:pPr algn="just">
              <a:buFont typeface="Wingdings" panose="05000000000000000000" pitchFamily="2" charset="2"/>
              <a:buChar char="q"/>
            </a:pPr>
            <a:r>
              <a:rPr lang="en-GB" altLang="en-US" sz="2800" b="1" dirty="0"/>
              <a:t>There are number of other selection methods. We will focus upon</a:t>
            </a:r>
            <a:r>
              <a:rPr lang="en-GB" altLang="en-US" sz="2800" b="1" dirty="0" smtClean="0"/>
              <a:t>:</a:t>
            </a:r>
          </a:p>
          <a:p>
            <a:pPr algn="just">
              <a:buFont typeface="Wingdings" panose="05000000000000000000" pitchFamily="2" charset="2"/>
              <a:buChar char="q"/>
            </a:pPr>
            <a:endParaRPr lang="en-GB" altLang="en-US" sz="2800" b="1" dirty="0"/>
          </a:p>
          <a:p>
            <a:pPr lvl="1" algn="just">
              <a:buFont typeface="Wingdings" panose="05000000000000000000" pitchFamily="2" charset="2"/>
              <a:buChar char="Ø"/>
            </a:pPr>
            <a:r>
              <a:rPr lang="en-GB" altLang="en-US" sz="2400" dirty="0"/>
              <a:t>Quality-Based Selection (QBS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Quality and Cost Based Selection (QCBS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Selection Under a Fixed Budget (FBS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Least-Cost Selection (LCS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Selection Based on Consultants’ Qualifications (CQS</a:t>
            </a:r>
            <a:r>
              <a:rPr lang="en-GB" altLang="en-US" sz="2400" dirty="0" smtClean="0"/>
              <a: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Single-Source Selection (SSS)</a:t>
            </a:r>
          </a:p>
        </p:txBody>
      </p:sp>
    </p:spTree>
    <p:extLst>
      <p:ext uri="{BB962C8B-B14F-4D97-AF65-F5344CB8AC3E}">
        <p14:creationId xmlns:p14="http://schemas.microsoft.com/office/powerpoint/2010/main" val="22086000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altLang="en-US" sz="4400" b="1" dirty="0" smtClean="0">
                <a:solidFill>
                  <a:schemeClr val="bg1"/>
                </a:solidFill>
              </a:rPr>
              <a:t>SELECTION METHODS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828432" y="655188"/>
            <a:ext cx="10808676" cy="5509200"/>
          </a:xfrm>
          <a:prstGeom prst="rect">
            <a:avLst/>
          </a:prstGeom>
          <a:noFill/>
        </p:spPr>
        <p:txBody>
          <a:bodyPr wrap="square">
            <a:spAutoFit/>
          </a:bodyPr>
          <a:lstStyle/>
          <a:p>
            <a:pPr algn="just">
              <a:buFont typeface="Wingdings" panose="05000000000000000000" pitchFamily="2" charset="2"/>
              <a:buChar char="q"/>
            </a:pPr>
            <a:r>
              <a:rPr lang="en-GB" altLang="en-US" sz="2800" b="1" dirty="0"/>
              <a:t>When </a:t>
            </a:r>
            <a:r>
              <a:rPr lang="en-GB" altLang="en-US" sz="2800" b="1" dirty="0" smtClean="0"/>
              <a:t>choosing </a:t>
            </a:r>
            <a:r>
              <a:rPr lang="en-GB" altLang="en-US" sz="2800" b="1" dirty="0"/>
              <a:t>the </a:t>
            </a:r>
            <a:r>
              <a:rPr lang="en-GB" altLang="en-US" sz="2800" b="1" dirty="0" smtClean="0"/>
              <a:t>“</a:t>
            </a:r>
            <a:r>
              <a:rPr lang="en-GB" altLang="en-US" sz="2800" b="1" dirty="0" smtClean="0">
                <a:solidFill>
                  <a:srgbClr val="FF0000"/>
                </a:solidFill>
              </a:rPr>
              <a:t>selection method</a:t>
            </a:r>
            <a:r>
              <a:rPr lang="en-GB" altLang="en-US" sz="2800" b="1" dirty="0" smtClean="0"/>
              <a:t>” </a:t>
            </a:r>
            <a:r>
              <a:rPr lang="en-GB" altLang="en-US" sz="2800" b="1" dirty="0"/>
              <a:t>for different assignments, there are several critical factors that will have a bearing upon the choice of the selection method. These factors include</a:t>
            </a:r>
            <a:r>
              <a:rPr lang="en-GB" altLang="en-US" sz="2800" b="1" dirty="0" smtClean="0"/>
              <a:t>:</a:t>
            </a:r>
          </a:p>
          <a:p>
            <a:pPr algn="just"/>
            <a:endParaRPr lang="en-GB" altLang="en-US" sz="2800" b="1" dirty="0"/>
          </a:p>
          <a:p>
            <a:pPr lvl="1" algn="just">
              <a:buFont typeface="Wingdings" panose="05000000000000000000" pitchFamily="2" charset="2"/>
              <a:buChar char="Ø"/>
            </a:pPr>
            <a:r>
              <a:rPr lang="en-GB" altLang="en-US" sz="2400" dirty="0"/>
              <a:t>Technical complexity of the </a:t>
            </a:r>
            <a:r>
              <a:rPr lang="en-GB" altLang="en-US" sz="2400" dirty="0" smtClean="0"/>
              <a:t>assignment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Size and value of the </a:t>
            </a:r>
            <a:r>
              <a:rPr lang="en-GB" altLang="en-US" sz="2400" dirty="0" smtClean="0"/>
              <a:t>assignment</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Downstream impact of poor performance by the consultant is high </a:t>
            </a:r>
            <a:r>
              <a:rPr lang="en-GB" altLang="en-US" sz="2400" dirty="0" smtClean="0"/>
              <a:t>	or low</a:t>
            </a:r>
          </a:p>
          <a:p>
            <a:pPr lvl="1" algn="just">
              <a:buFont typeface="Wingdings" panose="05000000000000000000" pitchFamily="2" charset="2"/>
              <a:buChar char="Ø"/>
            </a:pPr>
            <a:endParaRPr lang="en-GB" altLang="en-US" sz="2400" dirty="0"/>
          </a:p>
          <a:p>
            <a:pPr lvl="1" algn="just">
              <a:buFont typeface="Wingdings" panose="05000000000000000000" pitchFamily="2" charset="2"/>
              <a:buChar char="Ø"/>
            </a:pPr>
            <a:r>
              <a:rPr lang="en-GB" altLang="en-US" sz="2400" dirty="0"/>
              <a:t>Whether proposals are comparable (i.e., assignment can be </a:t>
            </a:r>
            <a:r>
              <a:rPr lang="en-GB" altLang="en-US" sz="2400" dirty="0" smtClean="0"/>
              <a:t>	carried </a:t>
            </a:r>
            <a:r>
              <a:rPr lang="en-GB" altLang="en-US" sz="2400" dirty="0"/>
              <a:t>out in different ways</a:t>
            </a:r>
            <a:r>
              <a:rPr lang="en-GB" altLang="en-US" sz="2400" dirty="0" smtClean="0"/>
              <a:t>)</a:t>
            </a:r>
          </a:p>
          <a:p>
            <a:pPr lvl="1" algn="just"/>
            <a:endParaRPr lang="en-GB" altLang="en-US" sz="2400" dirty="0"/>
          </a:p>
          <a:p>
            <a:pPr lvl="1">
              <a:buFont typeface="Wingdings" panose="05000000000000000000" pitchFamily="2" charset="2"/>
              <a:buChar char="Ø"/>
            </a:pPr>
            <a:r>
              <a:rPr lang="en-GB" altLang="en-US" sz="2400" dirty="0"/>
              <a:t>Budget Constraints</a:t>
            </a:r>
          </a:p>
        </p:txBody>
      </p:sp>
    </p:spTree>
    <p:extLst>
      <p:ext uri="{BB962C8B-B14F-4D97-AF65-F5344CB8AC3E}">
        <p14:creationId xmlns:p14="http://schemas.microsoft.com/office/powerpoint/2010/main" val="2380968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69108" y="-114253"/>
            <a:ext cx="10378830" cy="769441"/>
          </a:xfrm>
          <a:prstGeom prst="rect">
            <a:avLst/>
          </a:prstGeom>
          <a:noFill/>
        </p:spPr>
        <p:txBody>
          <a:bodyPr wrap="square" rtlCol="0" anchor="ctr">
            <a:spAutoFit/>
          </a:bodyPr>
          <a:lstStyle/>
          <a:p>
            <a:pPr algn="ctr"/>
            <a:r>
              <a:rPr lang="en-US" altLang="en-US" sz="4400" b="1" dirty="0">
                <a:solidFill>
                  <a:schemeClr val="bg1"/>
                </a:solidFill>
              </a:rPr>
              <a:t>QUALITY-AND-COST BASED SELECTION </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820616" y="1327311"/>
            <a:ext cx="10808676" cy="3046988"/>
          </a:xfrm>
          <a:prstGeom prst="rect">
            <a:avLst/>
          </a:prstGeom>
          <a:noFill/>
        </p:spPr>
        <p:txBody>
          <a:bodyPr wrap="square">
            <a:spAutoFit/>
          </a:bodyPr>
          <a:lstStyle/>
          <a:p>
            <a:pPr marL="285750" lvl="1" algn="just">
              <a:buFont typeface="Wingdings" panose="05000000000000000000" pitchFamily="2" charset="2"/>
              <a:buChar char="Ø"/>
            </a:pPr>
            <a:r>
              <a:rPr lang="en-US" altLang="en-US" sz="2400" dirty="0"/>
              <a:t>Quality-and-Cost-Based Selection (QCBS) uses a competitive process among short-listed firms that takes into account the quality of the technical proposals and the cost of the services in the selection of the successful firm. </a:t>
            </a:r>
            <a:endParaRPr lang="en-US" altLang="en-US" sz="2400" dirty="0" smtClean="0"/>
          </a:p>
          <a:p>
            <a:pPr marL="285750" lvl="1" algn="just">
              <a:buFont typeface="Wingdings" panose="05000000000000000000" pitchFamily="2" charset="2"/>
              <a:buChar char="Ø"/>
            </a:pPr>
            <a:endParaRPr lang="en-US" altLang="en-US" sz="2400" dirty="0"/>
          </a:p>
          <a:p>
            <a:pPr marL="285750" lvl="1" algn="just">
              <a:buFont typeface="Wingdings" panose="05000000000000000000" pitchFamily="2" charset="2"/>
              <a:buChar char="Ø"/>
            </a:pPr>
            <a:r>
              <a:rPr lang="en-US" altLang="en-US" sz="2400" dirty="0"/>
              <a:t>Cost, as a factor of selection, shall be used judiciously. </a:t>
            </a:r>
            <a:endParaRPr lang="en-US" altLang="en-US" sz="2400" dirty="0" smtClean="0"/>
          </a:p>
          <a:p>
            <a:pPr marL="285750" lvl="1" algn="just">
              <a:buFont typeface="Wingdings" panose="05000000000000000000" pitchFamily="2" charset="2"/>
              <a:buChar char="Ø"/>
            </a:pPr>
            <a:endParaRPr lang="en-US" altLang="en-US" sz="2400" dirty="0"/>
          </a:p>
          <a:p>
            <a:pPr marL="285750" lvl="1" algn="just">
              <a:buFont typeface="Wingdings" panose="05000000000000000000" pitchFamily="2" charset="2"/>
              <a:buChar char="Ø"/>
            </a:pPr>
            <a:r>
              <a:rPr lang="en-US" altLang="en-US" sz="2400" dirty="0"/>
              <a:t>The relative weight to be given the quality and cost shall be determined for each case depending upon the nature of the assignment</a:t>
            </a:r>
          </a:p>
        </p:txBody>
      </p:sp>
    </p:spTree>
    <p:extLst>
      <p:ext uri="{BB962C8B-B14F-4D97-AF65-F5344CB8AC3E}">
        <p14:creationId xmlns:p14="http://schemas.microsoft.com/office/powerpoint/2010/main" val="4310217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69108" y="-114253"/>
            <a:ext cx="10378830" cy="769441"/>
          </a:xfrm>
          <a:prstGeom prst="rect">
            <a:avLst/>
          </a:prstGeom>
          <a:noFill/>
        </p:spPr>
        <p:txBody>
          <a:bodyPr wrap="square" rtlCol="0" anchor="ctr">
            <a:spAutoFit/>
          </a:bodyPr>
          <a:lstStyle/>
          <a:p>
            <a:pPr algn="ctr"/>
            <a:r>
              <a:rPr lang="en-US" altLang="en-US" sz="4400" b="1" dirty="0">
                <a:solidFill>
                  <a:schemeClr val="bg1"/>
                </a:solidFill>
              </a:rPr>
              <a:t>QUALITY-AND-COST BASED SELECTION </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516185" y="769441"/>
            <a:ext cx="9065846" cy="5867815"/>
          </a:xfrm>
          <a:prstGeom prst="rect">
            <a:avLst/>
          </a:prstGeom>
          <a:noFill/>
        </p:spPr>
        <p:txBody>
          <a:bodyPr wrap="square">
            <a:spAutoFit/>
          </a:bodyPr>
          <a:lstStyle/>
          <a:p>
            <a:pPr algn="just">
              <a:buFont typeface="Wingdings" pitchFamily="2" charset="2"/>
              <a:buChar char="q"/>
              <a:defRPr/>
            </a:pPr>
            <a:r>
              <a:rPr lang="en-US" sz="2400" b="1" dirty="0"/>
              <a:t>The selection process shall include the steps as laid out as Follows</a:t>
            </a:r>
          </a:p>
          <a:p>
            <a:pPr marL="800100" lvl="1" indent="-342900" algn="just">
              <a:buFont typeface="Wingdings" panose="05000000000000000000" pitchFamily="2" charset="2"/>
              <a:buChar char="v"/>
              <a:defRPr/>
            </a:pPr>
            <a:r>
              <a:rPr lang="en-US" sz="2400" dirty="0"/>
              <a:t>Preparation of the Terms of Reference (TOR)</a:t>
            </a:r>
          </a:p>
          <a:p>
            <a:pPr marL="800100" lvl="1" indent="-342900" algn="just">
              <a:buFont typeface="Wingdings" panose="05000000000000000000" pitchFamily="2" charset="2"/>
              <a:buChar char="v"/>
              <a:defRPr/>
            </a:pPr>
            <a:r>
              <a:rPr lang="en-US" sz="2400" dirty="0"/>
              <a:t>Preparation of cost estimate and budget</a:t>
            </a:r>
          </a:p>
          <a:p>
            <a:pPr marL="800100" lvl="1" indent="-342900" algn="just">
              <a:buFont typeface="Wingdings" panose="05000000000000000000" pitchFamily="2" charset="2"/>
              <a:buChar char="v"/>
              <a:defRPr/>
            </a:pPr>
            <a:r>
              <a:rPr lang="en-US" sz="2400" dirty="0"/>
              <a:t>Advertising</a:t>
            </a:r>
          </a:p>
          <a:p>
            <a:pPr marL="800100" lvl="1" indent="-342900" algn="just">
              <a:buFont typeface="Wingdings" panose="05000000000000000000" pitchFamily="2" charset="2"/>
              <a:buChar char="v"/>
              <a:defRPr/>
            </a:pPr>
            <a:r>
              <a:rPr lang="en-US" sz="2400" dirty="0"/>
              <a:t>Preparation of the short list</a:t>
            </a:r>
          </a:p>
          <a:p>
            <a:pPr marL="800100" lvl="1" indent="-342900" algn="just">
              <a:buFont typeface="Wingdings" panose="05000000000000000000" pitchFamily="2" charset="2"/>
              <a:buChar char="v"/>
              <a:defRPr/>
            </a:pPr>
            <a:r>
              <a:rPr lang="en-US" sz="2400" dirty="0"/>
              <a:t>Preparation of the RFP, which include</a:t>
            </a:r>
          </a:p>
          <a:p>
            <a:pPr marL="1257300" lvl="2" indent="-342900" algn="just">
              <a:buFont typeface="Wingdings" panose="05000000000000000000" pitchFamily="2" charset="2"/>
              <a:buChar char="Ø"/>
              <a:defRPr/>
            </a:pPr>
            <a:r>
              <a:rPr lang="en-US" sz="2000" dirty="0"/>
              <a:t>Letter of invitation (LOI)</a:t>
            </a:r>
          </a:p>
          <a:p>
            <a:pPr marL="1257300" lvl="2" indent="-342900" algn="just">
              <a:buFont typeface="Wingdings" panose="05000000000000000000" pitchFamily="2" charset="2"/>
              <a:buChar char="Ø"/>
              <a:defRPr/>
            </a:pPr>
            <a:r>
              <a:rPr lang="en-US" sz="2000" dirty="0"/>
              <a:t>Instruction to Consultants (ITC)</a:t>
            </a:r>
          </a:p>
          <a:p>
            <a:pPr marL="1257300" lvl="2" indent="-342900" algn="just">
              <a:buFont typeface="Wingdings" panose="05000000000000000000" pitchFamily="2" charset="2"/>
              <a:buChar char="Ø"/>
              <a:defRPr/>
            </a:pPr>
            <a:r>
              <a:rPr lang="en-US" sz="2000" dirty="0"/>
              <a:t>Terms of Reference (TOR)	</a:t>
            </a:r>
          </a:p>
          <a:p>
            <a:pPr marL="1257300" lvl="2" indent="-342900" algn="just">
              <a:buFont typeface="Wingdings" panose="05000000000000000000" pitchFamily="2" charset="2"/>
              <a:buChar char="Ø"/>
              <a:defRPr/>
            </a:pPr>
            <a:r>
              <a:rPr lang="en-US" sz="2000" dirty="0"/>
              <a:t>Proposed Draft </a:t>
            </a:r>
            <a:r>
              <a:rPr lang="en-US" sz="2000" dirty="0" smtClean="0"/>
              <a:t>Contract</a:t>
            </a:r>
          </a:p>
          <a:p>
            <a:pPr marL="696913" lvl="1" indent="-342900" algn="just">
              <a:buFont typeface="Wingdings" panose="05000000000000000000" pitchFamily="2" charset="2"/>
              <a:buChar char="v"/>
              <a:defRPr/>
            </a:pPr>
            <a:r>
              <a:rPr lang="en-US" sz="2400" dirty="0" smtClean="0"/>
              <a:t>Receipt of technical and financial proposals</a:t>
            </a:r>
          </a:p>
          <a:p>
            <a:pPr marL="696913" lvl="1" indent="-342900" algn="just">
              <a:buFont typeface="Wingdings" panose="05000000000000000000" pitchFamily="2" charset="2"/>
              <a:buChar char="v"/>
              <a:defRPr/>
            </a:pPr>
            <a:r>
              <a:rPr lang="en-US" sz="2400" dirty="0" smtClean="0"/>
              <a:t>Evaluation of technical proposals (consideration of quality)</a:t>
            </a:r>
          </a:p>
          <a:p>
            <a:pPr marL="696913" lvl="1" indent="-342900" algn="just">
              <a:buFont typeface="Wingdings" panose="05000000000000000000" pitchFamily="2" charset="2"/>
              <a:buChar char="v"/>
              <a:defRPr/>
            </a:pPr>
            <a:r>
              <a:rPr lang="en-US" sz="2400" dirty="0" smtClean="0"/>
              <a:t>Public opening of financial proposals</a:t>
            </a:r>
          </a:p>
          <a:p>
            <a:pPr marL="696913" lvl="1" indent="-342900" algn="just">
              <a:buFont typeface="Wingdings" panose="05000000000000000000" pitchFamily="2" charset="2"/>
              <a:buChar char="v"/>
              <a:defRPr/>
            </a:pPr>
            <a:r>
              <a:rPr lang="en-US" sz="2400" dirty="0" smtClean="0"/>
              <a:t>Evaluation of financial proposals</a:t>
            </a:r>
          </a:p>
          <a:p>
            <a:pPr marL="696913" lvl="1" indent="-342900" algn="just">
              <a:buFont typeface="Wingdings" panose="05000000000000000000" pitchFamily="2" charset="2"/>
              <a:buChar char="v"/>
              <a:defRPr/>
            </a:pPr>
            <a:r>
              <a:rPr lang="en-US" sz="2400" dirty="0" smtClean="0"/>
              <a:t>Final evaluation of quality and cost; and </a:t>
            </a:r>
          </a:p>
          <a:p>
            <a:pPr marL="696913" lvl="1" indent="-342900" algn="just">
              <a:buFont typeface="Wingdings" panose="05000000000000000000" pitchFamily="2" charset="2"/>
              <a:buChar char="v"/>
              <a:defRPr/>
            </a:pPr>
            <a:r>
              <a:rPr lang="en-US" sz="2400" dirty="0" smtClean="0"/>
              <a:t>Negotiations and award of the contract to the selected firm</a:t>
            </a:r>
            <a:endParaRPr lang="en-US" sz="2400" dirty="0"/>
          </a:p>
        </p:txBody>
      </p:sp>
    </p:spTree>
    <p:extLst>
      <p:ext uri="{BB962C8B-B14F-4D97-AF65-F5344CB8AC3E}">
        <p14:creationId xmlns:p14="http://schemas.microsoft.com/office/powerpoint/2010/main" val="1146609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69108" y="-114253"/>
            <a:ext cx="10378830"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COST ESTIMATES AND BUDGET</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395046" y="1168026"/>
            <a:ext cx="9401907" cy="4924425"/>
          </a:xfrm>
          <a:prstGeom prst="rect">
            <a:avLst/>
          </a:prstGeom>
          <a:noFill/>
        </p:spPr>
        <p:txBody>
          <a:bodyPr wrap="square">
            <a:spAutoFit/>
          </a:bodyPr>
          <a:lstStyle/>
          <a:p>
            <a:pPr marL="342900" indent="-342900" algn="just">
              <a:buFont typeface="Wingdings" panose="05000000000000000000" pitchFamily="2" charset="2"/>
              <a:buChar char="v"/>
            </a:pPr>
            <a:r>
              <a:rPr lang="en-US" altLang="en-US" sz="2400" dirty="0"/>
              <a:t>The preparation of a well-thought-through cost estimate is essential if realistic budgetary resources are to be earmarked. The cost estimate shall be based upon the Clients' assessment of the resources needed to carry out the assignment: staff time, logistical support, and physical inputs (for example, vehicles and lab equipment). Costs shall be divided into two broad categories (according to the type of contract used</a:t>
            </a:r>
            <a:r>
              <a:rPr lang="en-US" altLang="en-US" sz="2400" dirty="0" smtClean="0"/>
              <a:t>):</a:t>
            </a:r>
          </a:p>
          <a:p>
            <a:pPr marL="342900" indent="-342900" algn="just">
              <a:buFont typeface="Wingdings" panose="05000000000000000000" pitchFamily="2" charset="2"/>
              <a:buChar char="v"/>
            </a:pPr>
            <a:endParaRPr lang="en-US" altLang="en-US" sz="2400" dirty="0"/>
          </a:p>
          <a:p>
            <a:pPr marL="800100" lvl="1" indent="-342900" algn="just">
              <a:buFont typeface="Wingdings" panose="05000000000000000000" pitchFamily="2" charset="2"/>
              <a:buChar char="Ø"/>
            </a:pPr>
            <a:r>
              <a:rPr lang="en-US" altLang="en-US" sz="2000" dirty="0"/>
              <a:t>Fee or </a:t>
            </a:r>
            <a:r>
              <a:rPr lang="en-US" altLang="en-US" sz="2000" dirty="0" smtClean="0"/>
              <a:t>remuneration</a:t>
            </a:r>
          </a:p>
          <a:p>
            <a:pPr marL="800100" lvl="1" indent="-342900" algn="just">
              <a:buFont typeface="Wingdings" panose="05000000000000000000" pitchFamily="2" charset="2"/>
              <a:buChar char="Ø"/>
            </a:pPr>
            <a:endParaRPr lang="en-US" altLang="en-US" sz="2000" dirty="0"/>
          </a:p>
          <a:p>
            <a:pPr marL="800100" lvl="1" indent="-342900" algn="just">
              <a:buFont typeface="Wingdings" panose="05000000000000000000" pitchFamily="2" charset="2"/>
              <a:buChar char="Ø"/>
            </a:pPr>
            <a:r>
              <a:rPr lang="en-US" altLang="en-US" sz="2000" dirty="0"/>
              <a:t>Assignment related costs or reimbursable costs (further divided into foreign and local costs</a:t>
            </a:r>
            <a:r>
              <a:rPr lang="en-US" altLang="en-US" dirty="0" smtClean="0"/>
              <a:t>)</a:t>
            </a:r>
          </a:p>
          <a:p>
            <a:pPr marL="800100" lvl="1" indent="-342900" algn="just">
              <a:buFont typeface="Wingdings" panose="05000000000000000000" pitchFamily="2" charset="2"/>
              <a:buChar char="Ø"/>
            </a:pPr>
            <a:endParaRPr lang="en-US" altLang="en-US" dirty="0"/>
          </a:p>
          <a:p>
            <a:pPr marL="342900" indent="-342900" algn="just">
              <a:buFont typeface="Wingdings" panose="05000000000000000000" pitchFamily="2" charset="2"/>
              <a:buChar char="v"/>
            </a:pPr>
            <a:r>
              <a:rPr lang="en-US" altLang="en-US" sz="2400" dirty="0"/>
              <a:t>The cost of staff time shall be estimated on a realistic basis for foreign and national personnel.</a:t>
            </a:r>
          </a:p>
        </p:txBody>
      </p:sp>
    </p:spTree>
    <p:extLst>
      <p:ext uri="{BB962C8B-B14F-4D97-AF65-F5344CB8AC3E}">
        <p14:creationId xmlns:p14="http://schemas.microsoft.com/office/powerpoint/2010/main" val="6556793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69108" y="-114253"/>
            <a:ext cx="10378830"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QUALITY BASED SELECTION</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395046" y="1168026"/>
            <a:ext cx="9401907" cy="1569660"/>
          </a:xfrm>
          <a:prstGeom prst="rect">
            <a:avLst/>
          </a:prstGeom>
          <a:noFill/>
        </p:spPr>
        <p:txBody>
          <a:bodyPr wrap="square">
            <a:spAutoFit/>
          </a:bodyPr>
          <a:lstStyle/>
          <a:p>
            <a:pPr marL="342900" indent="-342900" algn="just">
              <a:buFont typeface="Wingdings" panose="05000000000000000000" pitchFamily="2" charset="2"/>
              <a:buChar char="v"/>
            </a:pPr>
            <a:r>
              <a:rPr lang="en-GB" altLang="en-US" sz="2400" dirty="0">
                <a:latin typeface="Tahoma" panose="020B0604030504040204" pitchFamily="34" charset="0"/>
                <a:cs typeface="Tahoma" panose="020B0604030504040204" pitchFamily="34" charset="0"/>
              </a:rPr>
              <a:t>This is for highly complex project where know-how will determine the success or failure of the </a:t>
            </a:r>
            <a:r>
              <a:rPr lang="en-GB" altLang="en-US" sz="2400" dirty="0" smtClean="0">
                <a:latin typeface="Tahoma" panose="020B0604030504040204" pitchFamily="34" charset="0"/>
                <a:cs typeface="Tahoma" panose="020B0604030504040204" pitchFamily="34" charset="0"/>
              </a:rPr>
              <a:t>outcome</a:t>
            </a:r>
          </a:p>
          <a:p>
            <a:pPr marL="342900" indent="-342900" algn="just">
              <a:buFont typeface="Wingdings" panose="05000000000000000000" pitchFamily="2" charset="2"/>
              <a:buChar char="v"/>
            </a:pPr>
            <a:endParaRPr lang="en-GB" altLang="en-US" sz="2400" dirty="0">
              <a:latin typeface="Tahoma" panose="020B0604030504040204" pitchFamily="34" charset="0"/>
              <a:cs typeface="Tahoma" panose="020B0604030504040204" pitchFamily="34" charset="0"/>
            </a:endParaRPr>
          </a:p>
          <a:p>
            <a:pPr marL="342900" indent="-342900" algn="just">
              <a:buFont typeface="Wingdings" panose="05000000000000000000" pitchFamily="2" charset="2"/>
              <a:buChar char="v"/>
            </a:pPr>
            <a:r>
              <a:rPr lang="en-GB" altLang="en-US" sz="2400" dirty="0">
                <a:latin typeface="Tahoma" panose="020B0604030504040204" pitchFamily="34" charset="0"/>
                <a:cs typeface="Tahoma" panose="020B0604030504040204" pitchFamily="34" charset="0"/>
              </a:rPr>
              <a:t>Also used where experienced firms/individuals are scarce.	</a:t>
            </a:r>
            <a:endParaRPr lang="en-US" altLang="en-US" sz="24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636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bg1"/>
                </a:solidFill>
              </a:rPr>
              <a:t>INTRODUCTION CONT’D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4FEB8E47-D660-EA58-77A0-9CD0ED61C63B}"/>
              </a:ext>
            </a:extLst>
          </p:cNvPr>
          <p:cNvSpPr>
            <a:spLocks noGrp="1"/>
          </p:cNvSpPr>
          <p:nvPr>
            <p:ph idx="1"/>
          </p:nvPr>
        </p:nvSpPr>
        <p:spPr>
          <a:xfrm>
            <a:off x="828431" y="911224"/>
            <a:ext cx="10855569" cy="5255114"/>
          </a:xfrm>
        </p:spPr>
        <p:txBody>
          <a:bodyPr>
            <a:normAutofit fontScale="92500" lnSpcReduction="20000"/>
          </a:bodyPr>
          <a:lstStyle/>
          <a:p>
            <a:pPr>
              <a:spcBef>
                <a:spcPts val="0"/>
              </a:spcBef>
              <a:buFont typeface="Wingdings" panose="05000000000000000000" pitchFamily="2" charset="2"/>
              <a:buChar char="q"/>
            </a:pPr>
            <a:r>
              <a:rPr lang="en-US" dirty="0"/>
              <a:t>Budget Monitoring and Price Intelligence Unit (BMPIU) was set up in 2001 to mitigate these corrupt practices.</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BMPIU operations were guided by Treasury Circulars issued by the Accountant-General of the Federation.</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Nigeria became signatory to the United Nations Convention against Corruption (UNCAC) on 9</a:t>
            </a:r>
            <a:r>
              <a:rPr lang="en-US" baseline="30000" dirty="0"/>
              <a:t>th</a:t>
            </a:r>
            <a:r>
              <a:rPr lang="en-US" dirty="0"/>
              <a:t> of December, 2003 and ratified it on 24</a:t>
            </a:r>
            <a:r>
              <a:rPr lang="en-US" baseline="30000" dirty="0"/>
              <a:t>th</a:t>
            </a:r>
            <a:r>
              <a:rPr lang="en-US" dirty="0"/>
              <a:t> October, 2004. </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The UNCAC calls for </a:t>
            </a:r>
            <a:r>
              <a:rPr lang="en-US" i="1" dirty="0">
                <a:solidFill>
                  <a:srgbClr val="FF0000"/>
                </a:solidFill>
              </a:rPr>
              <a:t>preventive measures </a:t>
            </a:r>
            <a:r>
              <a:rPr lang="en-US" dirty="0"/>
              <a:t>and the criminalization of the most prevalent forms of corruption in both public and private sectors. </a:t>
            </a:r>
            <a:endParaRPr lang="en-US" dirty="0" smtClean="0"/>
          </a:p>
          <a:p>
            <a:pPr>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Article 9 of the UNCAC stipulated that:</a:t>
            </a:r>
          </a:p>
          <a:p>
            <a:pPr lvl="2">
              <a:spcBef>
                <a:spcPts val="0"/>
              </a:spcBef>
              <a:buFont typeface="Wingdings" panose="05000000000000000000" pitchFamily="2" charset="2"/>
              <a:buChar char="q"/>
            </a:pPr>
            <a:endParaRPr lang="en-US" dirty="0"/>
          </a:p>
          <a:p>
            <a:pPr lvl="1">
              <a:spcBef>
                <a:spcPts val="0"/>
              </a:spcBef>
              <a:buFont typeface="Wingdings" panose="05000000000000000000" pitchFamily="2" charset="2"/>
              <a:buChar char="v"/>
            </a:pPr>
            <a:r>
              <a:rPr lang="en-US" i="1" dirty="0"/>
              <a:t>“Each State Party shall, in accordance with the fundamental principles of its legal system, take the necessary steps </a:t>
            </a:r>
            <a:r>
              <a:rPr lang="en-US" i="1" dirty="0">
                <a:solidFill>
                  <a:srgbClr val="FF0000"/>
                </a:solidFill>
              </a:rPr>
              <a:t>to establish appropriate systems of procurement</a:t>
            </a:r>
            <a:r>
              <a:rPr lang="en-US" i="1" dirty="0"/>
              <a:t>, based on transparency, competition and objective criteria in decision-making, that are effective, inter alia, </a:t>
            </a:r>
            <a:r>
              <a:rPr lang="en-US" i="1" dirty="0">
                <a:solidFill>
                  <a:srgbClr val="FF0000"/>
                </a:solidFill>
              </a:rPr>
              <a:t>in preventing corruption</a:t>
            </a:r>
            <a:r>
              <a:rPr lang="en-US" i="1" dirty="0"/>
              <a:t>.”</a:t>
            </a:r>
          </a:p>
          <a:p>
            <a:pPr>
              <a:spcBef>
                <a:spcPts val="0"/>
              </a:spcBef>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27729874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20431" y="-90807"/>
            <a:ext cx="11730891" cy="769441"/>
          </a:xfrm>
          <a:prstGeom prst="rect">
            <a:avLst/>
          </a:prstGeom>
          <a:noFill/>
        </p:spPr>
        <p:txBody>
          <a:bodyPr wrap="square" rtlCol="0" anchor="ctr">
            <a:spAutoFit/>
          </a:bodyPr>
          <a:lstStyle/>
          <a:p>
            <a:pPr algn="ctr"/>
            <a:r>
              <a:rPr lang="en-GB" altLang="en-US" sz="4400" b="1" dirty="0">
                <a:solidFill>
                  <a:schemeClr val="bg1"/>
                </a:solidFill>
                <a:cs typeface="Tahoma" panose="020B0604030504040204" pitchFamily="34" charset="0"/>
              </a:rPr>
              <a:t>SELECTION UNDER A FIXED BUDGET</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395046" y="1168026"/>
            <a:ext cx="9401907" cy="3046988"/>
          </a:xfrm>
          <a:prstGeom prst="rect">
            <a:avLst/>
          </a:prstGeom>
          <a:noFill/>
        </p:spPr>
        <p:txBody>
          <a:bodyPr wrap="square">
            <a:spAutoFit/>
          </a:bodyPr>
          <a:lstStyle/>
          <a:p>
            <a:pPr marL="342900" indent="-342900" algn="just">
              <a:buFont typeface="Wingdings" panose="05000000000000000000" pitchFamily="2" charset="2"/>
              <a:buChar char="v"/>
            </a:pPr>
            <a:r>
              <a:rPr lang="en-GB" altLang="en-US" sz="2400" dirty="0">
                <a:latin typeface="Tahoma" panose="020B0604030504040204" pitchFamily="34" charset="0"/>
                <a:cs typeface="Tahoma" panose="020B0604030504040204" pitchFamily="34" charset="0"/>
              </a:rPr>
              <a:t>In selection under a fixed budget, the best technical proposal above a certain threshold for quality, whose financial proposal is within the available budget is selected</a:t>
            </a:r>
          </a:p>
          <a:p>
            <a:pPr marL="342900" indent="-342900" algn="just">
              <a:buFont typeface="Wingdings" panose="05000000000000000000" pitchFamily="2" charset="2"/>
              <a:buChar char="v"/>
            </a:pPr>
            <a:endParaRPr lang="en-GB" altLang="en-US" sz="2400" dirty="0">
              <a:latin typeface="Tahoma" panose="020B0604030504040204" pitchFamily="34" charset="0"/>
              <a:cs typeface="Tahoma" panose="020B0604030504040204" pitchFamily="34" charset="0"/>
            </a:endParaRPr>
          </a:p>
          <a:p>
            <a:pPr marL="342900" indent="-342900" algn="just">
              <a:buFont typeface="Wingdings" panose="05000000000000000000" pitchFamily="2" charset="2"/>
              <a:buChar char="v"/>
            </a:pPr>
            <a:r>
              <a:rPr lang="en-GB" altLang="en-US" sz="2400" dirty="0">
                <a:latin typeface="Tahoma" panose="020B0604030504040204" pitchFamily="34" charset="0"/>
                <a:cs typeface="Tahoma" panose="020B0604030504040204" pitchFamily="34" charset="0"/>
              </a:rPr>
              <a:t>The budget is mentioned in the RFP</a:t>
            </a:r>
          </a:p>
          <a:p>
            <a:pPr marL="342900" indent="-342900" algn="just">
              <a:buFont typeface="Wingdings" panose="05000000000000000000" pitchFamily="2" charset="2"/>
              <a:buChar char="v"/>
            </a:pPr>
            <a:endParaRPr lang="en-GB" altLang="en-US" sz="2400" dirty="0">
              <a:latin typeface="Tahoma" panose="020B0604030504040204" pitchFamily="34" charset="0"/>
              <a:cs typeface="Tahoma" panose="020B0604030504040204" pitchFamily="34" charset="0"/>
            </a:endParaRPr>
          </a:p>
          <a:p>
            <a:pPr marL="342900" indent="-342900" algn="just">
              <a:buFont typeface="Wingdings" panose="05000000000000000000" pitchFamily="2" charset="2"/>
              <a:buChar char="v"/>
            </a:pPr>
            <a:r>
              <a:rPr lang="en-GB" altLang="en-US" sz="2400" dirty="0">
                <a:latin typeface="Tahoma" panose="020B0604030504040204" pitchFamily="34" charset="0"/>
                <a:cs typeface="Tahoma" panose="020B0604030504040204" pitchFamily="34" charset="0"/>
              </a:rPr>
              <a:t>Financial proposals that are higher than the indicated budget are </a:t>
            </a:r>
            <a:r>
              <a:rPr lang="en-GB" altLang="en-US" sz="2400" dirty="0" smtClean="0">
                <a:latin typeface="Tahoma" panose="020B0604030504040204" pitchFamily="34" charset="0"/>
                <a:cs typeface="Tahoma" panose="020B0604030504040204" pitchFamily="34" charset="0"/>
              </a:rPr>
              <a:t>rejected</a:t>
            </a:r>
            <a:endParaRPr lang="en-US" altLang="en-US" sz="24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145018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20431" y="-90807"/>
            <a:ext cx="11730891"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LEAST-COST SELECTION (LCS)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395046" y="1168026"/>
            <a:ext cx="9401907" cy="2308324"/>
          </a:xfrm>
          <a:prstGeom prst="rect">
            <a:avLst/>
          </a:prstGeom>
          <a:noFill/>
        </p:spPr>
        <p:txBody>
          <a:bodyPr wrap="square">
            <a:spAutoFit/>
          </a:bodyPr>
          <a:lstStyle/>
          <a:p>
            <a:pPr marL="723900" indent="-436563" algn="just">
              <a:buFont typeface="Wingdings" panose="05000000000000000000" pitchFamily="2" charset="2"/>
              <a:buChar char="Ø"/>
              <a:defRPr/>
            </a:pPr>
            <a:r>
              <a:rPr lang="en-GB" sz="2400" dirty="0"/>
              <a:t>In least-cost selection, the same procedures as QCBS are followed, and the least-priced proposal above a minimum qualifying mark (70 points or higher) is selected</a:t>
            </a:r>
          </a:p>
          <a:p>
            <a:pPr marL="723900" indent="-436563" algn="just">
              <a:buNone/>
              <a:defRPr/>
            </a:pPr>
            <a:r>
              <a:rPr lang="en-GB" sz="2400" dirty="0"/>
              <a:t> </a:t>
            </a:r>
          </a:p>
          <a:p>
            <a:pPr marL="723900" indent="-436563" algn="just">
              <a:buFont typeface="Wingdings" panose="05000000000000000000" pitchFamily="2" charset="2"/>
              <a:buChar char="Ø"/>
              <a:defRPr/>
            </a:pPr>
            <a:r>
              <a:rPr lang="en-GB" sz="2400" dirty="0"/>
              <a:t>This method is used for assignments that are routine and standard; for example, simple engineering design and audits</a:t>
            </a:r>
            <a:r>
              <a:rPr lang="en-GB" sz="2400" dirty="0">
                <a:solidFill>
                  <a:srgbClr val="FFFFFF"/>
                </a:solidFill>
              </a:rPr>
              <a:t>.</a:t>
            </a:r>
            <a:endParaRPr lang="en-US" sz="2400"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686913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1"/>
            <a:ext cx="12192000" cy="720968"/>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20431" y="-29252"/>
            <a:ext cx="11730891" cy="646331"/>
          </a:xfrm>
          <a:prstGeom prst="rect">
            <a:avLst/>
          </a:prstGeom>
          <a:noFill/>
        </p:spPr>
        <p:txBody>
          <a:bodyPr wrap="square" rtlCol="0" anchor="ctr">
            <a:spAutoFit/>
          </a:bodyPr>
          <a:lstStyle/>
          <a:p>
            <a:pPr algn="ctr"/>
            <a:r>
              <a:rPr lang="en-US" altLang="en-US" sz="3600" b="1" dirty="0" smtClean="0">
                <a:solidFill>
                  <a:schemeClr val="bg1"/>
                </a:solidFill>
                <a:cs typeface="Tahoma" panose="020B0604030504040204" pitchFamily="34" charset="0"/>
              </a:rPr>
              <a:t>SELECTION </a:t>
            </a:r>
            <a:r>
              <a:rPr lang="en-US" altLang="en-US" sz="3600" b="1" dirty="0">
                <a:solidFill>
                  <a:schemeClr val="bg1"/>
                </a:solidFill>
                <a:cs typeface="Tahoma" panose="020B0604030504040204" pitchFamily="34" charset="0"/>
              </a:rPr>
              <a:t>BASED ON CONSULTANTS’ QUALIFICATIONS (CQS)</a:t>
            </a:r>
            <a:endParaRPr lang="en-US" sz="36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1159608" y="1318234"/>
            <a:ext cx="9401907" cy="4154984"/>
          </a:xfrm>
          <a:prstGeom prst="rect">
            <a:avLst/>
          </a:prstGeom>
          <a:noFill/>
        </p:spPr>
        <p:txBody>
          <a:bodyPr wrap="square">
            <a:spAutoFit/>
          </a:bodyPr>
          <a:lstStyle/>
          <a:p>
            <a:pPr algn="just">
              <a:buFont typeface="Wingdings" panose="05000000000000000000" pitchFamily="2" charset="2"/>
              <a:buChar char="Ø"/>
            </a:pPr>
            <a:r>
              <a:rPr lang="en-GB" altLang="en-US" sz="2400" dirty="0">
                <a:latin typeface="Tahoma" panose="020B0604030504040204" pitchFamily="34" charset="0"/>
              </a:rPr>
              <a:t>The Client prepared the TOR and requests expressions of interest and information on consultants’ experience and competence. </a:t>
            </a:r>
            <a:endParaRPr lang="en-GB" altLang="en-US" sz="2400" dirty="0" smtClean="0">
              <a:latin typeface="Tahoma" panose="020B0604030504040204" pitchFamily="34" charset="0"/>
            </a:endParaRPr>
          </a:p>
          <a:p>
            <a:pPr algn="just">
              <a:buFont typeface="Wingdings" panose="05000000000000000000" pitchFamily="2" charset="2"/>
              <a:buChar char="Ø"/>
            </a:pPr>
            <a:endParaRPr lang="en-GB" altLang="en-US" sz="2400" dirty="0">
              <a:latin typeface="Tahoma" panose="020B0604030504040204" pitchFamily="34" charset="0"/>
            </a:endParaRPr>
          </a:p>
          <a:p>
            <a:pPr algn="just">
              <a:buFont typeface="Wingdings" panose="05000000000000000000" pitchFamily="2" charset="2"/>
              <a:buChar char="Ø"/>
            </a:pPr>
            <a:r>
              <a:rPr lang="en-GB" altLang="en-US" sz="2400" dirty="0">
                <a:latin typeface="Tahoma" panose="020B0604030504040204" pitchFamily="34" charset="0"/>
              </a:rPr>
              <a:t>The Client establishes a short list and then selects from those with the most appropriate qualifications and references. </a:t>
            </a:r>
            <a:endParaRPr lang="en-GB" altLang="en-US" sz="2400" dirty="0" smtClean="0">
              <a:latin typeface="Tahoma" panose="020B0604030504040204" pitchFamily="34" charset="0"/>
            </a:endParaRPr>
          </a:p>
          <a:p>
            <a:pPr algn="just">
              <a:buFont typeface="Wingdings" panose="05000000000000000000" pitchFamily="2" charset="2"/>
              <a:buChar char="Ø"/>
            </a:pPr>
            <a:endParaRPr lang="en-GB" altLang="en-US" sz="2400" dirty="0">
              <a:latin typeface="Tahoma" panose="020B0604030504040204" pitchFamily="34" charset="0"/>
            </a:endParaRPr>
          </a:p>
          <a:p>
            <a:pPr algn="just">
              <a:buFont typeface="Wingdings" panose="05000000000000000000" pitchFamily="2" charset="2"/>
              <a:buChar char="Ø"/>
            </a:pPr>
            <a:r>
              <a:rPr lang="en-GB" altLang="en-US" sz="2400" dirty="0">
                <a:latin typeface="Tahoma" panose="020B0604030504040204" pitchFamily="34" charset="0"/>
              </a:rPr>
              <a:t>The selected firm will be asked to submit a combined technical and financial proposal and is invited to negotiate a contract. </a:t>
            </a:r>
            <a:endParaRPr lang="en-GB" altLang="en-US" sz="2400" dirty="0" smtClean="0">
              <a:latin typeface="Tahoma" panose="020B0604030504040204" pitchFamily="34" charset="0"/>
            </a:endParaRPr>
          </a:p>
          <a:p>
            <a:pPr algn="just">
              <a:buFont typeface="Wingdings" panose="05000000000000000000" pitchFamily="2" charset="2"/>
              <a:buChar char="Ø"/>
            </a:pPr>
            <a:endParaRPr lang="en-GB" altLang="en-US" sz="2400" dirty="0">
              <a:latin typeface="Tahoma" panose="020B0604030504040204" pitchFamily="34" charset="0"/>
            </a:endParaRPr>
          </a:p>
          <a:p>
            <a:pPr algn="just">
              <a:buFont typeface="Wingdings" panose="05000000000000000000" pitchFamily="2" charset="2"/>
              <a:buChar char="Ø"/>
            </a:pPr>
            <a:r>
              <a:rPr lang="en-GB" altLang="en-US" sz="2400" dirty="0">
                <a:latin typeface="Tahoma" panose="020B0604030504040204" pitchFamily="34" charset="0"/>
              </a:rPr>
              <a:t>This method is used for small assignments. usually where the cost of preparing and evaluating competitive proposal is not justified.</a:t>
            </a:r>
            <a:endParaRPr lang="en-US" altLang="en-US" sz="24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00135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20431" y="-90807"/>
            <a:ext cx="11730891" cy="769441"/>
          </a:xfrm>
          <a:prstGeom prst="rect">
            <a:avLst/>
          </a:prstGeom>
          <a:noFill/>
        </p:spPr>
        <p:txBody>
          <a:bodyPr wrap="square" rtlCol="0" anchor="ctr">
            <a:spAutoFit/>
          </a:bodyPr>
          <a:lstStyle/>
          <a:p>
            <a:pPr algn="ctr"/>
            <a:r>
              <a:rPr lang="en-US" altLang="en-US" sz="4400" b="1" dirty="0">
                <a:solidFill>
                  <a:schemeClr val="bg1"/>
                </a:solidFill>
                <a:cs typeface="Tahoma" panose="020B0604030504040204" pitchFamily="34" charset="0"/>
              </a:rPr>
              <a:t>SINGLE-SOURCE SELECTION (SSS)</a:t>
            </a:r>
            <a:endParaRPr lang="en-US" sz="4400" b="1" dirty="0">
              <a:solidFill>
                <a:schemeClr val="bg1"/>
              </a:solidFill>
              <a:cs typeface="Times New Roman" panose="02020603050405020304" pitchFamily="18" charset="0"/>
            </a:endParaRPr>
          </a:p>
        </p:txBody>
      </p:sp>
      <p:sp>
        <p:nvSpPr>
          <p:cNvPr id="6" name="TextBox 5">
            <a:extLst>
              <a:ext uri="{FF2B5EF4-FFF2-40B4-BE49-F238E27FC236}">
                <a16:creationId xmlns:a16="http://schemas.microsoft.com/office/drawing/2014/main" id="{B01615FD-B1B5-ECA1-0A5B-67FEB9B7F080}"/>
              </a:ext>
            </a:extLst>
          </p:cNvPr>
          <p:cNvSpPr txBox="1"/>
          <p:nvPr/>
        </p:nvSpPr>
        <p:spPr>
          <a:xfrm>
            <a:off x="709674" y="829409"/>
            <a:ext cx="9999784" cy="5570756"/>
          </a:xfrm>
          <a:prstGeom prst="rect">
            <a:avLst/>
          </a:prstGeom>
          <a:noFill/>
        </p:spPr>
        <p:txBody>
          <a:bodyPr wrap="square">
            <a:spAutoFit/>
          </a:bodyPr>
          <a:lstStyle/>
          <a:p>
            <a:pPr algn="just">
              <a:buFont typeface="Wingdings" panose="05000000000000000000" pitchFamily="2" charset="2"/>
              <a:buChar char="Ø"/>
            </a:pPr>
            <a:r>
              <a:rPr lang="en-US" altLang="en-US" sz="2400" dirty="0">
                <a:latin typeface="Tahoma" panose="020B0604030504040204" pitchFamily="34" charset="0"/>
              </a:rPr>
              <a:t>Single-source selection is used in </a:t>
            </a:r>
            <a:r>
              <a:rPr lang="en-US" altLang="en-US" sz="2400" dirty="0">
                <a:solidFill>
                  <a:srgbClr val="FF0000"/>
                </a:solidFill>
                <a:latin typeface="Tahoma" panose="020B0604030504040204" pitchFamily="34" charset="0"/>
              </a:rPr>
              <a:t>exceptional circumstances </a:t>
            </a:r>
            <a:r>
              <a:rPr lang="en-US" altLang="en-US" sz="2400" dirty="0">
                <a:latin typeface="Tahoma" panose="020B0604030504040204" pitchFamily="34" charset="0"/>
              </a:rPr>
              <a:t>only because it </a:t>
            </a:r>
            <a:r>
              <a:rPr lang="en-US" altLang="en-US" sz="2400" dirty="0">
                <a:solidFill>
                  <a:srgbClr val="FF0000"/>
                </a:solidFill>
                <a:latin typeface="Tahoma" panose="020B0604030504040204" pitchFamily="34" charset="0"/>
              </a:rPr>
              <a:t>does not provide the benefits of competition regarding quality and costs</a:t>
            </a:r>
            <a:r>
              <a:rPr lang="en-US" altLang="en-US" sz="2400" dirty="0">
                <a:latin typeface="Tahoma" panose="020B0604030504040204" pitchFamily="34" charset="0"/>
              </a:rPr>
              <a:t>. The lack of transparency in the selection process encourages unacceptable practices. In all cases a prior No Objection must be obtained from the </a:t>
            </a:r>
            <a:r>
              <a:rPr lang="en-US" altLang="en-US" sz="2400" dirty="0" smtClean="0">
                <a:latin typeface="Tahoma" panose="020B0604030504040204" pitchFamily="34" charset="0"/>
              </a:rPr>
              <a:t>BPP</a:t>
            </a:r>
          </a:p>
          <a:p>
            <a:pPr algn="just">
              <a:buFont typeface="Wingdings" panose="05000000000000000000" pitchFamily="2" charset="2"/>
              <a:buChar char="Ø"/>
            </a:pPr>
            <a:endParaRPr lang="en-US" altLang="en-US" sz="2400" dirty="0">
              <a:latin typeface="Tahoma" panose="020B0604030504040204" pitchFamily="34" charset="0"/>
            </a:endParaRPr>
          </a:p>
          <a:p>
            <a:pPr algn="just">
              <a:buFont typeface="Wingdings" panose="05000000000000000000" pitchFamily="2" charset="2"/>
              <a:buChar char="Ø"/>
            </a:pPr>
            <a:r>
              <a:rPr lang="en-GB" altLang="en-US" sz="2400" dirty="0">
                <a:latin typeface="Tahoma" panose="020B0604030504040204" pitchFamily="34" charset="0"/>
                <a:cs typeface="Tahoma" panose="020B0604030504040204" pitchFamily="34" charset="0"/>
              </a:rPr>
              <a:t>Single-sources selection is only acceptable for tasks (with prior approval of Bureau</a:t>
            </a:r>
            <a:r>
              <a:rPr lang="en-GB" altLang="en-US" sz="2400" dirty="0" smtClean="0">
                <a:latin typeface="Tahoma" panose="020B0604030504040204" pitchFamily="34" charset="0"/>
                <a:cs typeface="Tahoma" panose="020B0604030504040204" pitchFamily="34" charset="0"/>
              </a:rPr>
              <a:t>)</a:t>
            </a:r>
          </a:p>
          <a:p>
            <a:pPr algn="just">
              <a:buFont typeface="Wingdings" panose="05000000000000000000" pitchFamily="2" charset="2"/>
              <a:buChar char="Ø"/>
            </a:pPr>
            <a:endParaRPr lang="en-US" altLang="en-US" sz="2400" dirty="0">
              <a:latin typeface="Tahoma" panose="020B0604030504040204" pitchFamily="34" charset="0"/>
              <a:cs typeface="Tahoma" panose="020B0604030504040204" pitchFamily="34" charset="0"/>
            </a:endParaRPr>
          </a:p>
          <a:p>
            <a:pPr lvl="1" algn="just">
              <a:buFont typeface="Wingdings" panose="05000000000000000000" pitchFamily="2" charset="2"/>
              <a:buChar char="Ø"/>
            </a:pPr>
            <a:r>
              <a:rPr lang="en-GB" altLang="en-US" sz="2000" dirty="0"/>
              <a:t>Where a rapid selection is essential (in case of emergency operations, such as responses to disasters</a:t>
            </a:r>
            <a:r>
              <a:rPr lang="en-GB" altLang="en-US" sz="2000" dirty="0" smtClean="0"/>
              <a:t>)</a:t>
            </a:r>
          </a:p>
          <a:p>
            <a:pPr lvl="1" algn="just">
              <a:buFont typeface="Wingdings" panose="05000000000000000000" pitchFamily="2" charset="2"/>
              <a:buChar char="Ø"/>
            </a:pPr>
            <a:endParaRPr lang="en-GB" altLang="en-US" sz="2000" dirty="0"/>
          </a:p>
          <a:p>
            <a:pPr lvl="1" algn="just">
              <a:buFont typeface="Wingdings" panose="05000000000000000000" pitchFamily="2" charset="2"/>
              <a:buChar char="Ø"/>
            </a:pPr>
            <a:r>
              <a:rPr lang="en-GB" altLang="en-US" sz="2000" dirty="0"/>
              <a:t>Of very small assignments, </a:t>
            </a:r>
            <a:endParaRPr lang="en-GB" altLang="en-US" sz="2000" dirty="0" smtClean="0"/>
          </a:p>
          <a:p>
            <a:pPr lvl="1" algn="just">
              <a:buFont typeface="Wingdings" panose="05000000000000000000" pitchFamily="2" charset="2"/>
              <a:buChar char="Ø"/>
            </a:pPr>
            <a:endParaRPr lang="en-GB" altLang="en-US" sz="2000" dirty="0"/>
          </a:p>
          <a:p>
            <a:pPr lvl="1" algn="just">
              <a:buFont typeface="Wingdings" panose="05000000000000000000" pitchFamily="2" charset="2"/>
              <a:buChar char="Ø"/>
            </a:pPr>
            <a:r>
              <a:rPr lang="en-GB" altLang="en-US" sz="2000" dirty="0"/>
              <a:t>Where only one firm is qualified or has experience of exceptional worth to carry out the assignment</a:t>
            </a:r>
            <a:endParaRPr lang="en-US" altLang="en-US" sz="2000" dirty="0"/>
          </a:p>
        </p:txBody>
      </p:sp>
    </p:spTree>
    <p:extLst>
      <p:ext uri="{BB962C8B-B14F-4D97-AF65-F5344CB8AC3E}">
        <p14:creationId xmlns:p14="http://schemas.microsoft.com/office/powerpoint/2010/main" val="2961414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078892" y="-114253"/>
            <a:ext cx="8245231" cy="769441"/>
          </a:xfrm>
          <a:prstGeom prst="rect">
            <a:avLst/>
          </a:prstGeom>
          <a:noFill/>
        </p:spPr>
        <p:txBody>
          <a:bodyPr wrap="square" rtlCol="0" anchor="ctr">
            <a:spAutoFit/>
          </a:bodyPr>
          <a:lstStyle/>
          <a:p>
            <a:pPr algn="ctr"/>
            <a:r>
              <a:rPr lang="en-US" sz="4400" b="1" dirty="0" smtClean="0">
                <a:solidFill>
                  <a:schemeClr val="bg1"/>
                </a:solidFill>
              </a:rPr>
              <a:t>PRIOR REVIEW THRESHOLDS</a:t>
            </a:r>
            <a:endParaRPr lang="en-US" sz="4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7" name="Content Placeholder 7"/>
          <p:cNvGraphicFramePr>
            <a:graphicFrameLocks/>
          </p:cNvGraphicFramePr>
          <p:nvPr>
            <p:extLst/>
          </p:nvPr>
        </p:nvGraphicFramePr>
        <p:xfrm>
          <a:off x="709674" y="769442"/>
          <a:ext cx="10728489" cy="5539918"/>
        </p:xfrm>
        <a:graphic>
          <a:graphicData uri="http://schemas.openxmlformats.org/drawingml/2006/table">
            <a:tbl>
              <a:tblPr/>
              <a:tblGrid>
                <a:gridCol w="3011070">
                  <a:extLst>
                    <a:ext uri="{9D8B030D-6E8A-4147-A177-3AD203B41FA5}">
                      <a16:colId xmlns:a16="http://schemas.microsoft.com/office/drawing/2014/main" val="4119109336"/>
                    </a:ext>
                  </a:extLst>
                </a:gridCol>
                <a:gridCol w="2823100">
                  <a:extLst>
                    <a:ext uri="{9D8B030D-6E8A-4147-A177-3AD203B41FA5}">
                      <a16:colId xmlns:a16="http://schemas.microsoft.com/office/drawing/2014/main" val="1408985713"/>
                    </a:ext>
                  </a:extLst>
                </a:gridCol>
                <a:gridCol w="2454253">
                  <a:extLst>
                    <a:ext uri="{9D8B030D-6E8A-4147-A177-3AD203B41FA5}">
                      <a16:colId xmlns:a16="http://schemas.microsoft.com/office/drawing/2014/main" val="1704119286"/>
                    </a:ext>
                  </a:extLst>
                </a:gridCol>
                <a:gridCol w="2440066">
                  <a:extLst>
                    <a:ext uri="{9D8B030D-6E8A-4147-A177-3AD203B41FA5}">
                      <a16:colId xmlns:a16="http://schemas.microsoft.com/office/drawing/2014/main" val="3473993835"/>
                    </a:ext>
                  </a:extLst>
                </a:gridCol>
              </a:tblGrid>
              <a:tr h="698448">
                <a:tc>
                  <a:txBody>
                    <a:bodyPr/>
                    <a:lstStyle/>
                    <a:p>
                      <a:pPr algn="just" rtl="0" fontAlgn="ctr"/>
                      <a:r>
                        <a:rPr lang="en-GB" sz="1300" b="1" i="0" u="none" strike="noStrike" dirty="0">
                          <a:solidFill>
                            <a:schemeClr val="tx1"/>
                          </a:solidFill>
                          <a:effectLst/>
                          <a:latin typeface="Gill Sans MT" panose="020B0502020104020203" pitchFamily="34" charset="0"/>
                        </a:rPr>
                        <a:t>Approving Authority/ “No Objection” to award</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34817"/>
                    </a:solidFill>
                  </a:tcPr>
                </a:tc>
                <a:tc>
                  <a:txBody>
                    <a:bodyPr/>
                    <a:lstStyle/>
                    <a:p>
                      <a:pPr algn="just" rtl="0" fontAlgn="ctr"/>
                      <a:r>
                        <a:rPr lang="en-GB" sz="1300" b="1" i="0" u="none" strike="noStrike" dirty="0">
                          <a:solidFill>
                            <a:schemeClr val="tx1"/>
                          </a:solidFill>
                          <a:effectLst/>
                          <a:latin typeface="Gill Sans MT" panose="020B0502020104020203" pitchFamily="34" charset="0"/>
                        </a:rPr>
                        <a:t>Goods</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34817"/>
                    </a:solidFill>
                  </a:tcPr>
                </a:tc>
                <a:tc>
                  <a:txBody>
                    <a:bodyPr/>
                    <a:lstStyle/>
                    <a:p>
                      <a:pPr algn="just" rtl="0" fontAlgn="ctr"/>
                      <a:r>
                        <a:rPr lang="en-GB" sz="1300" b="1" i="0" u="none" strike="noStrike" dirty="0">
                          <a:solidFill>
                            <a:schemeClr val="tx1"/>
                          </a:solidFill>
                          <a:effectLst/>
                          <a:latin typeface="Gill Sans MT" panose="020B0502020104020203" pitchFamily="34" charset="0"/>
                        </a:rPr>
                        <a:t>Works</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34817"/>
                    </a:solidFill>
                  </a:tcPr>
                </a:tc>
                <a:tc>
                  <a:txBody>
                    <a:bodyPr/>
                    <a:lstStyle/>
                    <a:p>
                      <a:pPr algn="just" rtl="0" fontAlgn="ctr"/>
                      <a:r>
                        <a:rPr lang="en-GB" sz="1300" b="1" i="0" u="none" strike="noStrike" dirty="0">
                          <a:solidFill>
                            <a:schemeClr val="tx1"/>
                          </a:solidFill>
                          <a:effectLst/>
                          <a:latin typeface="Gill Sans MT" panose="020B0502020104020203" pitchFamily="34" charset="0"/>
                        </a:rPr>
                        <a:t>Non-Consultant/ Consultant Services</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34817"/>
                    </a:solidFill>
                  </a:tcPr>
                </a:tc>
                <a:extLst>
                  <a:ext uri="{0D108BD9-81ED-4DB2-BD59-A6C34878D82A}">
                    <a16:rowId xmlns:a16="http://schemas.microsoft.com/office/drawing/2014/main" val="1829496154"/>
                  </a:ext>
                </a:extLst>
              </a:tr>
              <a:tr h="698448">
                <a:tc>
                  <a:txBody>
                    <a:bodyPr/>
                    <a:lstStyle/>
                    <a:p>
                      <a:pPr algn="just" rtl="0" fontAlgn="ctr"/>
                      <a:r>
                        <a:rPr lang="en-GB" sz="1300" b="0" i="0" u="none" strike="noStrike" dirty="0">
                          <a:solidFill>
                            <a:srgbClr val="000000"/>
                          </a:solidFill>
                          <a:effectLst/>
                          <a:latin typeface="Gill Sans MT" panose="020B0502020104020203" pitchFamily="34" charset="0"/>
                        </a:rPr>
                        <a:t>BPP Certificate of “No Objection” to Contract award</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300 </a:t>
                      </a:r>
                      <a:r>
                        <a:rPr lang="en-GB" sz="1300" b="0" i="0" u="none" strike="noStrike" dirty="0">
                          <a:solidFill>
                            <a:srgbClr val="000000"/>
                          </a:solidFill>
                          <a:effectLst/>
                          <a:latin typeface="Gill Sans MT" panose="020B0502020104020203" pitchFamily="34" charset="0"/>
                        </a:rPr>
                        <a:t>million and above</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1.5 </a:t>
                      </a:r>
                      <a:r>
                        <a:rPr lang="en-GB" sz="1300" b="0" i="0" u="none" strike="noStrike" dirty="0">
                          <a:solidFill>
                            <a:srgbClr val="000000"/>
                          </a:solidFill>
                          <a:effectLst/>
                          <a:latin typeface="Gill Sans MT" panose="020B0502020104020203" pitchFamily="34" charset="0"/>
                        </a:rPr>
                        <a:t>billion and above</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300 </a:t>
                      </a:r>
                      <a:r>
                        <a:rPr lang="en-GB" sz="1300" b="0" i="0" u="none" strike="noStrike" dirty="0">
                          <a:solidFill>
                            <a:srgbClr val="000000"/>
                          </a:solidFill>
                          <a:effectLst/>
                          <a:latin typeface="Gill Sans MT" panose="020B0502020104020203" pitchFamily="34" charset="0"/>
                        </a:rPr>
                        <a:t>million and above</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extLst>
                  <a:ext uri="{0D108BD9-81ED-4DB2-BD59-A6C34878D82A}">
                    <a16:rowId xmlns:a16="http://schemas.microsoft.com/office/drawing/2014/main" val="2311561057"/>
                  </a:ext>
                </a:extLst>
              </a:tr>
              <a:tr h="1023839">
                <a:tc>
                  <a:txBody>
                    <a:bodyPr/>
                    <a:lstStyle/>
                    <a:p>
                      <a:pPr algn="just" rtl="0" fontAlgn="ctr"/>
                      <a:r>
                        <a:rPr lang="en-GB" sz="1300" b="0" i="0" u="none" strike="noStrike" dirty="0">
                          <a:solidFill>
                            <a:srgbClr val="000000"/>
                          </a:solidFill>
                          <a:effectLst/>
                          <a:latin typeface="Gill Sans MT" panose="020B0502020104020203" pitchFamily="34" charset="0"/>
                        </a:rPr>
                        <a:t>Ministerial Tenders Board </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dirty="0">
                          <a:solidFill>
                            <a:srgbClr val="000000"/>
                          </a:solidFill>
                          <a:effectLst/>
                          <a:latin typeface="Gill Sans MT" panose="020B0502020104020203" pitchFamily="34" charset="0"/>
                        </a:rPr>
                        <a:t>N20 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300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30 </a:t>
                      </a:r>
                      <a:r>
                        <a:rPr lang="en-GB" sz="1300" b="0" i="0" u="none" strike="noStrike" dirty="0">
                          <a:solidFill>
                            <a:srgbClr val="000000"/>
                          </a:solidFill>
                          <a:effectLst/>
                          <a:latin typeface="Gill Sans MT" panose="020B0502020104020203" pitchFamily="34" charset="0"/>
                        </a:rPr>
                        <a:t>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1.5billion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20 </a:t>
                      </a:r>
                      <a:r>
                        <a:rPr lang="en-GB" sz="1300" b="0" i="0" u="none" strike="noStrike" dirty="0">
                          <a:solidFill>
                            <a:srgbClr val="000000"/>
                          </a:solidFill>
                          <a:effectLst/>
                          <a:latin typeface="Gill Sans MT" panose="020B0502020104020203" pitchFamily="34" charset="0"/>
                        </a:rPr>
                        <a:t>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300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extLst>
                  <a:ext uri="{0D108BD9-81ED-4DB2-BD59-A6C34878D82A}">
                    <a16:rowId xmlns:a16="http://schemas.microsoft.com/office/drawing/2014/main" val="2464290468"/>
                  </a:ext>
                </a:extLst>
              </a:tr>
              <a:tr h="1023839">
                <a:tc>
                  <a:txBody>
                    <a:bodyPr/>
                    <a:lstStyle/>
                    <a:p>
                      <a:pPr algn="just" rtl="0" fontAlgn="ctr"/>
                      <a:r>
                        <a:rPr lang="en-GB" sz="1300" b="0" i="0" u="none" strike="noStrike" dirty="0">
                          <a:solidFill>
                            <a:srgbClr val="000000"/>
                          </a:solidFill>
                          <a:effectLst/>
                          <a:latin typeface="Gill Sans MT" panose="020B0502020104020203" pitchFamily="34" charset="0"/>
                        </a:rPr>
                        <a:t>Parastatal Tenders Board</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10 </a:t>
                      </a:r>
                      <a:r>
                        <a:rPr lang="en-GB" sz="1300" b="0" i="0" u="none" strike="noStrike" dirty="0">
                          <a:solidFill>
                            <a:srgbClr val="000000"/>
                          </a:solidFill>
                          <a:effectLst/>
                          <a:latin typeface="Gill Sans MT" panose="020B0502020104020203" pitchFamily="34" charset="0"/>
                        </a:rPr>
                        <a:t>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100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20 </a:t>
                      </a:r>
                      <a:r>
                        <a:rPr lang="en-GB" sz="1300" b="0" i="0" u="none" strike="noStrike" dirty="0">
                          <a:solidFill>
                            <a:srgbClr val="000000"/>
                          </a:solidFill>
                          <a:effectLst/>
                          <a:latin typeface="Gill Sans MT" panose="020B0502020104020203" pitchFamily="34" charset="0"/>
                        </a:rPr>
                        <a:t>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500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dblStrike" dirty="0" smtClean="0">
                          <a:solidFill>
                            <a:srgbClr val="000000"/>
                          </a:solidFill>
                          <a:effectLst/>
                          <a:latin typeface="Gill Sans MT" panose="020B0502020104020203" pitchFamily="34" charset="0"/>
                        </a:rPr>
                        <a:t>N</a:t>
                      </a:r>
                      <a:r>
                        <a:rPr lang="en-GB" sz="1300" b="0" i="0" u="none" strike="noStrike" dirty="0" smtClean="0">
                          <a:solidFill>
                            <a:srgbClr val="000000"/>
                          </a:solidFill>
                          <a:effectLst/>
                          <a:latin typeface="Gill Sans MT" panose="020B0502020104020203" pitchFamily="34" charset="0"/>
                        </a:rPr>
                        <a:t>10 </a:t>
                      </a:r>
                      <a:r>
                        <a:rPr lang="en-GB" sz="1300" b="0" i="0" u="none" strike="noStrike" dirty="0">
                          <a:solidFill>
                            <a:srgbClr val="000000"/>
                          </a:solidFill>
                          <a:effectLst/>
                          <a:latin typeface="Gill Sans MT" panose="020B0502020104020203" pitchFamily="34" charset="0"/>
                        </a:rPr>
                        <a:t>million and above but 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100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extLst>
                  <a:ext uri="{0D108BD9-81ED-4DB2-BD59-A6C34878D82A}">
                    <a16:rowId xmlns:a16="http://schemas.microsoft.com/office/drawing/2014/main" val="1059895574"/>
                  </a:ext>
                </a:extLst>
              </a:tr>
              <a:tr h="698448">
                <a:tc>
                  <a:txBody>
                    <a:bodyPr/>
                    <a:lstStyle/>
                    <a:p>
                      <a:pPr algn="just" rtl="0" fontAlgn="ctr"/>
                      <a:r>
                        <a:rPr lang="en-GB" sz="1300" b="0" i="0" u="none" strike="noStrike">
                          <a:solidFill>
                            <a:srgbClr val="000000"/>
                          </a:solidFill>
                          <a:effectLst/>
                          <a:latin typeface="Gill Sans MT" panose="020B0502020104020203" pitchFamily="34" charset="0"/>
                        </a:rPr>
                        <a:t>Accounting Officer: Permanent Secretary</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20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30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20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extLst>
                  <a:ext uri="{0D108BD9-81ED-4DB2-BD59-A6C34878D82A}">
                    <a16:rowId xmlns:a16="http://schemas.microsoft.com/office/drawing/2014/main" val="2404149570"/>
                  </a:ext>
                </a:extLst>
              </a:tr>
              <a:tr h="698448">
                <a:tc>
                  <a:txBody>
                    <a:bodyPr/>
                    <a:lstStyle/>
                    <a:p>
                      <a:pPr algn="just" rtl="0" fontAlgn="ctr"/>
                      <a:r>
                        <a:rPr lang="en-GB" sz="1300" b="0" i="0" u="none" strike="noStrike">
                          <a:solidFill>
                            <a:srgbClr val="000000"/>
                          </a:solidFill>
                          <a:effectLst/>
                          <a:latin typeface="Gill Sans MT" panose="020B0502020104020203" pitchFamily="34" charset="0"/>
                        </a:rPr>
                        <a:t>Accounting Officer: </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10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noStrike" dirty="0">
                          <a:solidFill>
                            <a:srgbClr val="000000"/>
                          </a:solidFill>
                          <a:effectLst/>
                          <a:latin typeface="Gill Sans MT" panose="020B0502020104020203" pitchFamily="34" charset="0"/>
                        </a:rPr>
                        <a:t>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20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10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CFCC"/>
                    </a:solidFill>
                  </a:tcPr>
                </a:tc>
                <a:extLst>
                  <a:ext uri="{0D108BD9-81ED-4DB2-BD59-A6C34878D82A}">
                    <a16:rowId xmlns:a16="http://schemas.microsoft.com/office/drawing/2014/main" val="625245333"/>
                  </a:ext>
                </a:extLst>
              </a:tr>
              <a:tr h="698448">
                <a:tc>
                  <a:txBody>
                    <a:bodyPr/>
                    <a:lstStyle/>
                    <a:p>
                      <a:pPr algn="just" rtl="0" fontAlgn="ctr"/>
                      <a:r>
                        <a:rPr lang="en-GB" sz="1300" b="0" i="0" u="none" strike="noStrike">
                          <a:solidFill>
                            <a:srgbClr val="000000"/>
                          </a:solidFill>
                          <a:effectLst/>
                          <a:latin typeface="Gill Sans MT" panose="020B0502020104020203" pitchFamily="34" charset="0"/>
                        </a:rPr>
                        <a:t>Director General/CEO</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10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a:solidFill>
                            <a:srgbClr val="000000"/>
                          </a:solidFill>
                          <a:effectLst/>
                          <a:latin typeface="Gill Sans MT" panose="020B0502020104020203" pitchFamily="34" charset="0"/>
                        </a:rPr>
                        <a:t>Less than </a:t>
                      </a:r>
                      <a:r>
                        <a:rPr lang="en-GB" sz="1300" b="0" i="0" u="none" strike="dblStrike">
                          <a:solidFill>
                            <a:srgbClr val="000000"/>
                          </a:solidFill>
                          <a:effectLst/>
                          <a:latin typeface="Gill Sans MT" panose="020B0502020104020203" pitchFamily="34" charset="0"/>
                        </a:rPr>
                        <a:t>N</a:t>
                      </a:r>
                      <a:r>
                        <a:rPr lang="en-GB" sz="1300" b="0" i="0" u="none" strike="noStrike">
                          <a:solidFill>
                            <a:srgbClr val="000000"/>
                          </a:solidFill>
                          <a:effectLst/>
                          <a:latin typeface="Gill Sans MT" panose="020B0502020104020203" pitchFamily="34" charset="0"/>
                        </a:rPr>
                        <a:t>20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tc>
                  <a:txBody>
                    <a:bodyPr/>
                    <a:lstStyle/>
                    <a:p>
                      <a:pPr algn="just" rtl="0" fontAlgn="ctr"/>
                      <a:r>
                        <a:rPr lang="en-GB" sz="1300" b="0" i="0" u="none" strike="noStrike" dirty="0">
                          <a:solidFill>
                            <a:srgbClr val="000000"/>
                          </a:solidFill>
                          <a:effectLst/>
                          <a:latin typeface="Gill Sans MT" panose="020B0502020104020203" pitchFamily="34" charset="0"/>
                        </a:rPr>
                        <a:t>Less than </a:t>
                      </a:r>
                      <a:r>
                        <a:rPr lang="en-GB" sz="1300" b="0" i="0" u="none" strike="dblStrike" dirty="0">
                          <a:solidFill>
                            <a:srgbClr val="000000"/>
                          </a:solidFill>
                          <a:effectLst/>
                          <a:latin typeface="Gill Sans MT" panose="020B0502020104020203" pitchFamily="34" charset="0"/>
                        </a:rPr>
                        <a:t>N</a:t>
                      </a:r>
                      <a:r>
                        <a:rPr lang="en-GB" sz="1300" b="0" i="0" u="none" strike="noStrike" dirty="0">
                          <a:solidFill>
                            <a:srgbClr val="000000"/>
                          </a:solidFill>
                          <a:effectLst/>
                          <a:latin typeface="Gill Sans MT" panose="020B0502020104020203" pitchFamily="34" charset="0"/>
                        </a:rPr>
                        <a:t>10 million</a:t>
                      </a:r>
                    </a:p>
                  </a:txBody>
                  <a:tcPr marL="7711" marR="7711" marT="77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E9E7"/>
                    </a:solidFill>
                  </a:tcPr>
                </a:tc>
                <a:extLst>
                  <a:ext uri="{0D108BD9-81ED-4DB2-BD59-A6C34878D82A}">
                    <a16:rowId xmlns:a16="http://schemas.microsoft.com/office/drawing/2014/main" val="992373632"/>
                  </a:ext>
                </a:extLst>
              </a:tr>
            </a:tbl>
          </a:graphicData>
        </a:graphic>
      </p:graphicFrame>
    </p:spTree>
    <p:extLst>
      <p:ext uri="{BB962C8B-B14F-4D97-AF65-F5344CB8AC3E}">
        <p14:creationId xmlns:p14="http://schemas.microsoft.com/office/powerpoint/2010/main" val="39332414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42456" y="-114253"/>
            <a:ext cx="9510536" cy="769441"/>
          </a:xfrm>
          <a:prstGeom prst="rect">
            <a:avLst/>
          </a:prstGeom>
          <a:noFill/>
        </p:spPr>
        <p:txBody>
          <a:bodyPr wrap="square" rtlCol="0" anchor="ctr">
            <a:spAutoFit/>
          </a:bodyPr>
          <a:lstStyle/>
          <a:p>
            <a:pPr algn="ctr"/>
            <a:r>
              <a:rPr lang="en-US" sz="4400" b="1" dirty="0" smtClean="0">
                <a:solidFill>
                  <a:schemeClr val="bg1"/>
                </a:solidFill>
              </a:rPr>
              <a:t>PROCUREMENT METHOD THRESHOLDS</a:t>
            </a:r>
            <a:endParaRPr lang="en-US" sz="44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7" name="Content Placeholder 5"/>
          <p:cNvGraphicFramePr>
            <a:graphicFrameLocks/>
          </p:cNvGraphicFramePr>
          <p:nvPr>
            <p:extLst/>
          </p:nvPr>
        </p:nvGraphicFramePr>
        <p:xfrm>
          <a:off x="1488342" y="819694"/>
          <a:ext cx="10148207" cy="5695408"/>
        </p:xfrm>
        <a:graphic>
          <a:graphicData uri="http://schemas.openxmlformats.org/drawingml/2006/table">
            <a:tbl>
              <a:tblPr/>
              <a:tblGrid>
                <a:gridCol w="2628378">
                  <a:extLst>
                    <a:ext uri="{9D8B030D-6E8A-4147-A177-3AD203B41FA5}">
                      <a16:colId xmlns:a16="http://schemas.microsoft.com/office/drawing/2014/main" val="3636481847"/>
                    </a:ext>
                  </a:extLst>
                </a:gridCol>
                <a:gridCol w="1992679">
                  <a:extLst>
                    <a:ext uri="{9D8B030D-6E8A-4147-A177-3AD203B41FA5}">
                      <a16:colId xmlns:a16="http://schemas.microsoft.com/office/drawing/2014/main" val="2933203965"/>
                    </a:ext>
                  </a:extLst>
                </a:gridCol>
                <a:gridCol w="1993398">
                  <a:extLst>
                    <a:ext uri="{9D8B030D-6E8A-4147-A177-3AD203B41FA5}">
                      <a16:colId xmlns:a16="http://schemas.microsoft.com/office/drawing/2014/main" val="4192480279"/>
                    </a:ext>
                  </a:extLst>
                </a:gridCol>
                <a:gridCol w="1899142">
                  <a:extLst>
                    <a:ext uri="{9D8B030D-6E8A-4147-A177-3AD203B41FA5}">
                      <a16:colId xmlns:a16="http://schemas.microsoft.com/office/drawing/2014/main" val="997868125"/>
                    </a:ext>
                  </a:extLst>
                </a:gridCol>
                <a:gridCol w="1634610">
                  <a:extLst>
                    <a:ext uri="{9D8B030D-6E8A-4147-A177-3AD203B41FA5}">
                      <a16:colId xmlns:a16="http://schemas.microsoft.com/office/drawing/2014/main" val="3266382111"/>
                    </a:ext>
                  </a:extLst>
                </a:gridCol>
              </a:tblGrid>
              <a:tr h="763716">
                <a:tc>
                  <a:txBody>
                    <a:bodyPr/>
                    <a:lstStyle/>
                    <a:p>
                      <a:pPr algn="just" rtl="0" fontAlgn="ctr"/>
                      <a:r>
                        <a:rPr lang="en-GB" sz="1200" b="1" i="0" u="none" strike="noStrike">
                          <a:solidFill>
                            <a:srgbClr val="000000"/>
                          </a:solidFill>
                          <a:effectLst/>
                          <a:latin typeface="Gill Sans MT" panose="020B0502020104020203" pitchFamily="34" charset="0"/>
                        </a:rPr>
                        <a:t>Procurement/ Selection Method and Prequalification</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4817"/>
                    </a:solidFill>
                  </a:tcPr>
                </a:tc>
                <a:tc>
                  <a:txBody>
                    <a:bodyPr/>
                    <a:lstStyle/>
                    <a:p>
                      <a:pPr algn="just" rtl="0" fontAlgn="ctr"/>
                      <a:r>
                        <a:rPr lang="en-GB" sz="1200" b="1" i="0" u="none" strike="noStrike">
                          <a:solidFill>
                            <a:srgbClr val="000000"/>
                          </a:solidFill>
                          <a:effectLst/>
                          <a:latin typeface="Gill Sans MT" panose="020B0502020104020203" pitchFamily="34" charset="0"/>
                        </a:rPr>
                        <a:t>Goods (</a:t>
                      </a:r>
                      <a:r>
                        <a:rPr lang="en-GB" sz="1200" b="1" i="0" u="none" strike="dblStrike">
                          <a:solidFill>
                            <a:srgbClr val="000000"/>
                          </a:solidFill>
                          <a:effectLst/>
                          <a:latin typeface="Gill Sans MT" panose="020B0502020104020203" pitchFamily="34" charset="0"/>
                        </a:rPr>
                        <a:t>N</a:t>
                      </a:r>
                      <a:r>
                        <a:rPr lang="en-GB" sz="1200" b="1" i="0" u="none" strike="noStrike">
                          <a:solidFill>
                            <a:srgbClr val="000000"/>
                          </a:solidFill>
                          <a:effectLst/>
                          <a:latin typeface="Gill Sans MT" panose="020B0502020104020203" pitchFamily="34" charset="0"/>
                        </a:rPr>
                        <a:t>)</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4817"/>
                    </a:solidFill>
                  </a:tcPr>
                </a:tc>
                <a:tc>
                  <a:txBody>
                    <a:bodyPr/>
                    <a:lstStyle/>
                    <a:p>
                      <a:pPr algn="just" rtl="0" fontAlgn="ctr"/>
                      <a:r>
                        <a:rPr lang="en-GB" sz="1200" b="1" i="0" u="none" strike="noStrike">
                          <a:solidFill>
                            <a:srgbClr val="000000"/>
                          </a:solidFill>
                          <a:effectLst/>
                          <a:latin typeface="Gill Sans MT" panose="020B0502020104020203" pitchFamily="34" charset="0"/>
                        </a:rPr>
                        <a:t>Works (</a:t>
                      </a:r>
                      <a:r>
                        <a:rPr lang="en-GB" sz="1200" b="1" i="0" u="none" strike="dblStrike">
                          <a:solidFill>
                            <a:srgbClr val="000000"/>
                          </a:solidFill>
                          <a:effectLst/>
                          <a:latin typeface="Gill Sans MT" panose="020B0502020104020203" pitchFamily="34" charset="0"/>
                        </a:rPr>
                        <a:t>N</a:t>
                      </a:r>
                      <a:r>
                        <a:rPr lang="en-GB" sz="1200" b="1" i="0" u="none" strike="noStrike">
                          <a:solidFill>
                            <a:srgbClr val="000000"/>
                          </a:solidFill>
                          <a:effectLst/>
                          <a:latin typeface="Gill Sans MT" panose="020B0502020104020203" pitchFamily="34" charset="0"/>
                        </a:rPr>
                        <a:t>)</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4817"/>
                    </a:solidFill>
                  </a:tcPr>
                </a:tc>
                <a:tc>
                  <a:txBody>
                    <a:bodyPr/>
                    <a:lstStyle/>
                    <a:p>
                      <a:pPr algn="just" rtl="0" fontAlgn="ctr"/>
                      <a:r>
                        <a:rPr lang="en-GB" sz="1200" b="1" i="0" u="none" strike="noStrike">
                          <a:solidFill>
                            <a:srgbClr val="000000"/>
                          </a:solidFill>
                          <a:effectLst/>
                          <a:latin typeface="Gill Sans MT" panose="020B0502020104020203" pitchFamily="34" charset="0"/>
                        </a:rPr>
                        <a:t>Non-Consultant Services (</a:t>
                      </a:r>
                      <a:r>
                        <a:rPr lang="en-GB" sz="1200" b="1" i="0" u="none" strike="dblStrike">
                          <a:solidFill>
                            <a:srgbClr val="000000"/>
                          </a:solidFill>
                          <a:effectLst/>
                          <a:latin typeface="Gill Sans MT" panose="020B0502020104020203" pitchFamily="34" charset="0"/>
                        </a:rPr>
                        <a:t>N</a:t>
                      </a:r>
                      <a:r>
                        <a:rPr lang="en-GB" sz="1200" b="1" i="0" u="none" strike="noStrike">
                          <a:solidFill>
                            <a:srgbClr val="000000"/>
                          </a:solidFill>
                          <a:effectLst/>
                          <a:latin typeface="Gill Sans MT" panose="020B0502020104020203" pitchFamily="34" charset="0"/>
                        </a:rPr>
                        <a:t>)</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4817"/>
                    </a:solidFill>
                  </a:tcPr>
                </a:tc>
                <a:tc>
                  <a:txBody>
                    <a:bodyPr/>
                    <a:lstStyle/>
                    <a:p>
                      <a:pPr algn="just" rtl="0" fontAlgn="ctr"/>
                      <a:r>
                        <a:rPr lang="en-GB" sz="1200" b="1" i="0" u="none" strike="noStrike">
                          <a:solidFill>
                            <a:srgbClr val="000000"/>
                          </a:solidFill>
                          <a:effectLst/>
                          <a:latin typeface="Gill Sans MT" panose="020B0502020104020203" pitchFamily="34" charset="0"/>
                        </a:rPr>
                        <a:t>Consultant Services (</a:t>
                      </a:r>
                      <a:r>
                        <a:rPr lang="en-GB" sz="1200" b="1" i="0" u="none" strike="dblStrike">
                          <a:solidFill>
                            <a:srgbClr val="000000"/>
                          </a:solidFill>
                          <a:effectLst/>
                          <a:latin typeface="Gill Sans MT" panose="020B0502020104020203" pitchFamily="34" charset="0"/>
                        </a:rPr>
                        <a:t>N</a:t>
                      </a:r>
                      <a:r>
                        <a:rPr lang="en-GB" sz="1200" b="1" i="0" u="none" strike="noStrike">
                          <a:solidFill>
                            <a:srgbClr val="000000"/>
                          </a:solidFill>
                          <a:effectLst/>
                          <a:latin typeface="Gill Sans MT" panose="020B0502020104020203" pitchFamily="34" charset="0"/>
                        </a:rPr>
                        <a:t>)</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34817"/>
                    </a:solidFill>
                  </a:tcPr>
                </a:tc>
                <a:extLst>
                  <a:ext uri="{0D108BD9-81ED-4DB2-BD59-A6C34878D82A}">
                    <a16:rowId xmlns:a16="http://schemas.microsoft.com/office/drawing/2014/main" val="3063975271"/>
                  </a:ext>
                </a:extLst>
              </a:tr>
              <a:tr h="520997">
                <a:tc>
                  <a:txBody>
                    <a:bodyPr/>
                    <a:lstStyle/>
                    <a:p>
                      <a:pPr algn="just" rtl="0" fontAlgn="ctr"/>
                      <a:r>
                        <a:rPr lang="en-GB" sz="1200" b="0" i="0" u="none" strike="noStrike" dirty="0">
                          <a:solidFill>
                            <a:srgbClr val="000000"/>
                          </a:solidFill>
                          <a:effectLst/>
                          <a:latin typeface="Gill Sans MT" panose="020B0502020104020203" pitchFamily="34" charset="0"/>
                        </a:rPr>
                        <a:t>International/ National Competitive Bidding</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300 </a:t>
                      </a:r>
                      <a:r>
                        <a:rPr lang="en-GB" sz="1200" b="0" i="0" u="none" strike="noStrike" dirty="0">
                          <a:solidFill>
                            <a:srgbClr val="000000"/>
                          </a:solidFill>
                          <a:effectLst/>
                          <a:latin typeface="Gill Sans MT" panose="020B0502020104020203" pitchFamily="34" charset="0"/>
                        </a:rPr>
                        <a:t>million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1.5 </a:t>
                      </a:r>
                      <a:r>
                        <a:rPr lang="en-GB" sz="1200" b="0" i="0" u="none" strike="noStrike" dirty="0">
                          <a:solidFill>
                            <a:srgbClr val="000000"/>
                          </a:solidFill>
                          <a:effectLst/>
                          <a:latin typeface="Gill Sans MT" panose="020B0502020104020203" pitchFamily="34" charset="0"/>
                        </a:rPr>
                        <a:t>billion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300 </a:t>
                      </a:r>
                      <a:r>
                        <a:rPr lang="en-GB" sz="1200" b="0" i="0" u="none" strike="noStrike" dirty="0">
                          <a:solidFill>
                            <a:srgbClr val="000000"/>
                          </a:solidFill>
                          <a:effectLst/>
                          <a:latin typeface="Gill Sans MT" panose="020B0502020104020203" pitchFamily="34" charset="0"/>
                        </a:rPr>
                        <a:t>million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extLst>
                  <a:ext uri="{0D108BD9-81ED-4DB2-BD59-A6C34878D82A}">
                    <a16:rowId xmlns:a16="http://schemas.microsoft.com/office/drawing/2014/main" val="4189288495"/>
                  </a:ext>
                </a:extLst>
              </a:tr>
              <a:tr h="763716">
                <a:tc>
                  <a:txBody>
                    <a:bodyPr/>
                    <a:lstStyle/>
                    <a:p>
                      <a:pPr algn="just" rtl="0" fontAlgn="ctr"/>
                      <a:r>
                        <a:rPr lang="en-GB" sz="1200" b="0" i="0" u="none" strike="noStrike">
                          <a:solidFill>
                            <a:srgbClr val="000000"/>
                          </a:solidFill>
                          <a:effectLst/>
                          <a:latin typeface="Gill Sans MT" panose="020B0502020104020203" pitchFamily="34" charset="0"/>
                        </a:rPr>
                        <a:t>National Competitive Bidding</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20million </a:t>
                      </a:r>
                      <a:r>
                        <a:rPr lang="en-GB" sz="1200" b="0" i="0" u="none" strike="noStrike" dirty="0">
                          <a:solidFill>
                            <a:srgbClr val="000000"/>
                          </a:solidFill>
                          <a:effectLst/>
                          <a:latin typeface="Gill Sans MT" panose="020B0502020104020203" pitchFamily="34" charset="0"/>
                        </a:rPr>
                        <a:t>and above but 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300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30million </a:t>
                      </a:r>
                      <a:r>
                        <a:rPr lang="en-GB" sz="1200" b="0" i="0" u="none" strike="noStrike" dirty="0">
                          <a:solidFill>
                            <a:srgbClr val="000000"/>
                          </a:solidFill>
                          <a:effectLst/>
                          <a:latin typeface="Gill Sans MT" panose="020B0502020104020203" pitchFamily="34" charset="0"/>
                        </a:rPr>
                        <a:t>and above but 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1.5 billion </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20million </a:t>
                      </a:r>
                      <a:r>
                        <a:rPr lang="en-GB" sz="1200" b="0" i="0" u="none" strike="noStrike" dirty="0">
                          <a:solidFill>
                            <a:srgbClr val="000000"/>
                          </a:solidFill>
                          <a:effectLst/>
                          <a:latin typeface="Gill Sans MT" panose="020B0502020104020203" pitchFamily="34" charset="0"/>
                        </a:rPr>
                        <a:t>and above but 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300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extLst>
                  <a:ext uri="{0D108BD9-81ED-4DB2-BD59-A6C34878D82A}">
                    <a16:rowId xmlns:a16="http://schemas.microsoft.com/office/drawing/2014/main" val="4047761511"/>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Request for Quotation</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dirty="0">
                          <a:solidFill>
                            <a:srgbClr val="000000"/>
                          </a:solidFill>
                          <a:effectLst/>
                          <a:latin typeface="Gill Sans MT" panose="020B0502020104020203" pitchFamily="34" charset="0"/>
                        </a:rPr>
                        <a:t>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20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30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20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extLst>
                  <a:ext uri="{0D108BD9-81ED-4DB2-BD59-A6C34878D82A}">
                    <a16:rowId xmlns:a16="http://schemas.microsoft.com/office/drawing/2014/main" val="4054225986"/>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Shopping (Market Survey)</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dirty="0">
                          <a:solidFill>
                            <a:srgbClr val="000000"/>
                          </a:solidFill>
                          <a:effectLst/>
                          <a:latin typeface="Gill Sans MT" panose="020B0502020104020203" pitchFamily="34" charset="0"/>
                        </a:rPr>
                        <a:t>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5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5million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5million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extLst>
                  <a:ext uri="{0D108BD9-81ED-4DB2-BD59-A6C34878D82A}">
                    <a16:rowId xmlns:a16="http://schemas.microsoft.com/office/drawing/2014/main" val="4217138456"/>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Single Source/ Direct Contracting </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 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1million</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1million</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extLst>
                  <a:ext uri="{0D108BD9-81ED-4DB2-BD59-A6C34878D82A}">
                    <a16:rowId xmlns:a16="http://schemas.microsoft.com/office/drawing/2014/main" val="1580049839"/>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*Prequalification</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100 million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300 million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100 million and above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extLst>
                  <a:ext uri="{0D108BD9-81ED-4DB2-BD59-A6C34878D82A}">
                    <a16:rowId xmlns:a16="http://schemas.microsoft.com/office/drawing/2014/main" val="3943807805"/>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Quality and Cost Based</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tc>
                  <a:txBody>
                    <a:bodyPr/>
                    <a:lstStyle/>
                    <a:p>
                      <a:pPr algn="just" rtl="0" fontAlgn="ctr"/>
                      <a:r>
                        <a:rPr lang="en-GB" sz="1200" b="0" i="0" u="none" strike="dblStrike" dirty="0" smtClean="0">
                          <a:solidFill>
                            <a:srgbClr val="000000"/>
                          </a:solidFill>
                          <a:effectLst/>
                          <a:latin typeface="Gill Sans MT" panose="020B0502020104020203" pitchFamily="34" charset="0"/>
                        </a:rPr>
                        <a:t>N</a:t>
                      </a:r>
                      <a:r>
                        <a:rPr lang="en-GB" sz="1200" b="0" i="0" u="none" strike="noStrike" dirty="0" smtClean="0">
                          <a:solidFill>
                            <a:srgbClr val="000000"/>
                          </a:solidFill>
                          <a:effectLst/>
                          <a:latin typeface="Gill Sans MT" panose="020B0502020104020203" pitchFamily="34" charset="0"/>
                        </a:rPr>
                        <a:t>50 </a:t>
                      </a:r>
                      <a:r>
                        <a:rPr lang="en-GB" sz="1200" b="0" i="0" u="none" strike="noStrike" dirty="0">
                          <a:solidFill>
                            <a:srgbClr val="000000"/>
                          </a:solidFill>
                          <a:effectLst/>
                          <a:latin typeface="Gill Sans MT" panose="020B0502020104020203" pitchFamily="34" charset="0"/>
                        </a:rPr>
                        <a:t>million and above</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FCFCC"/>
                    </a:solidFill>
                  </a:tcPr>
                </a:tc>
                <a:extLst>
                  <a:ext uri="{0D108BD9-81ED-4DB2-BD59-A6C34878D82A}">
                    <a16:rowId xmlns:a16="http://schemas.microsoft.com/office/drawing/2014/main" val="2315492287"/>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Consultant Qualifications</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Less than </a:t>
                      </a:r>
                      <a:r>
                        <a:rPr lang="en-GB" sz="1200" b="0" i="0" u="none" strike="dblStrike">
                          <a:solidFill>
                            <a:srgbClr val="000000"/>
                          </a:solidFill>
                          <a:effectLst/>
                          <a:latin typeface="Gill Sans MT" panose="020B0502020104020203" pitchFamily="34" charset="0"/>
                        </a:rPr>
                        <a:t>N</a:t>
                      </a:r>
                      <a:r>
                        <a:rPr lang="en-GB" sz="1200" b="0" i="0" u="none" strike="noStrike">
                          <a:solidFill>
                            <a:srgbClr val="000000"/>
                          </a:solidFill>
                          <a:effectLst/>
                          <a:latin typeface="Gill Sans MT" panose="020B0502020104020203" pitchFamily="34" charset="0"/>
                        </a:rPr>
                        <a:t>50 million</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E9E7"/>
                    </a:solidFill>
                  </a:tcPr>
                </a:tc>
                <a:extLst>
                  <a:ext uri="{0D108BD9-81ED-4DB2-BD59-A6C34878D82A}">
                    <a16:rowId xmlns:a16="http://schemas.microsoft.com/office/drawing/2014/main" val="118433549"/>
                  </a:ext>
                </a:extLst>
              </a:tr>
              <a:tr h="520997">
                <a:tc>
                  <a:txBody>
                    <a:bodyPr/>
                    <a:lstStyle/>
                    <a:p>
                      <a:pPr algn="just" rtl="0" fontAlgn="ctr"/>
                      <a:r>
                        <a:rPr lang="en-GB" sz="1200" b="0" i="0" u="none" strike="noStrike">
                          <a:solidFill>
                            <a:srgbClr val="000000"/>
                          </a:solidFill>
                          <a:effectLst/>
                          <a:latin typeface="Gill Sans MT" panose="020B0502020104020203" pitchFamily="34" charset="0"/>
                        </a:rPr>
                        <a:t>Least Cost</a:t>
                      </a:r>
                    </a:p>
                  </a:txBody>
                  <a:tcPr marL="7118" marR="7118" marT="711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a:solidFill>
                            <a:srgbClr val="000000"/>
                          </a:solidFill>
                          <a:effectLst/>
                          <a:latin typeface="Gill Sans MT" panose="020B0502020104020203" pitchFamily="34" charset="0"/>
                        </a:rPr>
                        <a:t>Not Applicable</a:t>
                      </a:r>
                    </a:p>
                  </a:txBody>
                  <a:tcPr marL="7118" marR="7118" marT="711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E7"/>
                    </a:solidFill>
                  </a:tcPr>
                </a:tc>
                <a:tc>
                  <a:txBody>
                    <a:bodyPr/>
                    <a:lstStyle/>
                    <a:p>
                      <a:pPr algn="just" rtl="0" fontAlgn="ctr"/>
                      <a:r>
                        <a:rPr lang="en-GB" sz="1200" b="0" i="0" u="none" strike="noStrike" dirty="0">
                          <a:solidFill>
                            <a:srgbClr val="000000"/>
                          </a:solidFill>
                          <a:effectLst/>
                          <a:latin typeface="Gill Sans MT" panose="020B0502020104020203" pitchFamily="34" charset="0"/>
                        </a:rPr>
                        <a:t>Less than </a:t>
                      </a:r>
                      <a:r>
                        <a:rPr lang="en-GB" sz="1200" b="0" i="0" u="none" strike="dblStrike" dirty="0">
                          <a:solidFill>
                            <a:srgbClr val="000000"/>
                          </a:solidFill>
                          <a:effectLst/>
                          <a:latin typeface="Gill Sans MT" panose="020B0502020104020203" pitchFamily="34" charset="0"/>
                        </a:rPr>
                        <a:t>N</a:t>
                      </a:r>
                      <a:r>
                        <a:rPr lang="en-GB" sz="1200" b="0" i="0" u="none" strike="noStrike" dirty="0">
                          <a:solidFill>
                            <a:srgbClr val="000000"/>
                          </a:solidFill>
                          <a:effectLst/>
                          <a:latin typeface="Gill Sans MT" panose="020B0502020104020203" pitchFamily="34" charset="0"/>
                        </a:rPr>
                        <a:t>50 million</a:t>
                      </a:r>
                    </a:p>
                  </a:txBody>
                  <a:tcPr marL="7118" marR="7118" marT="711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E9E7"/>
                    </a:solidFill>
                  </a:tcPr>
                </a:tc>
                <a:extLst>
                  <a:ext uri="{0D108BD9-81ED-4DB2-BD59-A6C34878D82A}">
                    <a16:rowId xmlns:a16="http://schemas.microsoft.com/office/drawing/2014/main" val="4270291384"/>
                  </a:ext>
                </a:extLst>
              </a:tr>
            </a:tbl>
          </a:graphicData>
        </a:graphic>
      </p:graphicFrame>
    </p:spTree>
    <p:extLst>
      <p:ext uri="{BB962C8B-B14F-4D97-AF65-F5344CB8AC3E}">
        <p14:creationId xmlns:p14="http://schemas.microsoft.com/office/powerpoint/2010/main" val="5926507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86154" y="-29252"/>
            <a:ext cx="11082215" cy="646331"/>
          </a:xfrm>
          <a:prstGeom prst="rect">
            <a:avLst/>
          </a:prstGeom>
          <a:noFill/>
        </p:spPr>
        <p:txBody>
          <a:bodyPr wrap="square" rtlCol="0" anchor="ctr">
            <a:spAutoFit/>
          </a:bodyPr>
          <a:lstStyle/>
          <a:p>
            <a:pPr algn="ctr"/>
            <a:r>
              <a:rPr lang="en-GB" sz="3600" b="1" dirty="0" smtClean="0">
                <a:solidFill>
                  <a:schemeClr val="bg1"/>
                </a:solidFill>
                <a:ea typeface="+mj-ea"/>
              </a:rPr>
              <a:t>ADMINISTRATIVE REVIEW AND COMPLAINT PROCEDURE </a:t>
            </a:r>
            <a:endParaRPr lang="en-US" sz="36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21C2075-78A3-4D0D-8895-C7EDDB7AF99F}"/>
              </a:ext>
            </a:extLst>
          </p:cNvPr>
          <p:cNvSpPr txBox="1"/>
          <p:nvPr/>
        </p:nvSpPr>
        <p:spPr>
          <a:xfrm>
            <a:off x="1929103" y="1592462"/>
            <a:ext cx="8791769" cy="1200329"/>
          </a:xfrm>
          <a:prstGeom prst="rect">
            <a:avLst/>
          </a:prstGeom>
          <a:noFill/>
        </p:spPr>
        <p:txBody>
          <a:bodyPr wrap="square">
            <a:spAutoFit/>
          </a:bodyPr>
          <a:lstStyle/>
          <a:p>
            <a:pPr indent="-358775" algn="just">
              <a:lnSpc>
                <a:spcPct val="100000"/>
              </a:lnSpc>
              <a:buFont typeface="Wingdings" pitchFamily="2" charset="2"/>
              <a:buNone/>
            </a:pPr>
            <a:r>
              <a:rPr lang="en-US" sz="3600" dirty="0">
                <a:ea typeface="ＭＳ Ｐゴシック" pitchFamily="34" charset="-128"/>
              </a:rPr>
              <a:t>Only a bidder involved in a procurement    process can seek administrative review</a:t>
            </a:r>
          </a:p>
        </p:txBody>
      </p:sp>
    </p:spTree>
    <p:extLst>
      <p:ext uri="{BB962C8B-B14F-4D97-AF65-F5344CB8AC3E}">
        <p14:creationId xmlns:p14="http://schemas.microsoft.com/office/powerpoint/2010/main" val="12070409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81454" y="-90806"/>
            <a:ext cx="9908931" cy="769441"/>
          </a:xfrm>
          <a:prstGeom prst="rect">
            <a:avLst/>
          </a:prstGeom>
          <a:noFill/>
        </p:spPr>
        <p:txBody>
          <a:bodyPr wrap="square" rtlCol="0" anchor="ctr">
            <a:spAutoFit/>
          </a:bodyPr>
          <a:lstStyle/>
          <a:p>
            <a:pPr algn="ctr"/>
            <a:r>
              <a:rPr lang="en-GB" sz="4400" b="1" cap="none" dirty="0">
                <a:solidFill>
                  <a:schemeClr val="bg1"/>
                </a:solidFill>
                <a:ea typeface="+mj-ea"/>
              </a:rPr>
              <a:t>STEPS OF ADMINISTRATIVE REVIEW</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5D98E5C-B44B-9373-1017-F3E04A58CCD7}"/>
              </a:ext>
            </a:extLst>
          </p:cNvPr>
          <p:cNvSpPr txBox="1"/>
          <p:nvPr/>
        </p:nvSpPr>
        <p:spPr>
          <a:xfrm>
            <a:off x="445478" y="1234110"/>
            <a:ext cx="10355384" cy="4401205"/>
          </a:xfrm>
          <a:prstGeom prst="rect">
            <a:avLst/>
          </a:prstGeom>
          <a:noFill/>
        </p:spPr>
        <p:txBody>
          <a:bodyPr wrap="square">
            <a:spAutoFit/>
          </a:bodyPr>
          <a:lstStyle/>
          <a:p>
            <a:pPr marL="3175" indent="-3175" algn="just" eaLnBrk="1" fontAlgn="auto" hangingPunct="1">
              <a:spcAft>
                <a:spcPts val="0"/>
              </a:spcAft>
              <a:buFont typeface="Wingdings" pitchFamily="2" charset="2"/>
              <a:buNone/>
              <a:defRPr/>
            </a:pPr>
            <a:r>
              <a:rPr lang="en-GB" sz="2800" dirty="0"/>
              <a:t>Where any bidder is not pleased with the outcome of any procurement proceedings either because of a perceived breach or omission of the provisions of the Public Procurement Act 2007, he shall:</a:t>
            </a:r>
            <a:endParaRPr lang="en-US" sz="2800" dirty="0"/>
          </a:p>
          <a:p>
            <a:pPr lvl="6">
              <a:defRPr/>
            </a:pPr>
            <a:endParaRPr lang="en-US" sz="2800" dirty="0"/>
          </a:p>
          <a:p>
            <a:pPr marL="365760" algn="just" eaLnBrk="1" fontAlgn="auto" hangingPunct="1">
              <a:spcAft>
                <a:spcPts val="0"/>
              </a:spcAft>
              <a:defRPr/>
            </a:pPr>
            <a:r>
              <a:rPr lang="en-GB" sz="2800" b="1" dirty="0"/>
              <a:t>Step 1</a:t>
            </a:r>
            <a:r>
              <a:rPr lang="en-GB" sz="2800" dirty="0"/>
              <a:t>: Make a formal and written complaint to the Accounting Officer of the procuring/disposing entity </a:t>
            </a:r>
            <a:r>
              <a:rPr lang="en-GB" sz="2800" b="1" dirty="0"/>
              <a:t>within fifteen (15) working days from the date he first became aware of the circumstances giving rise to the complaint or should have become aware of the circumstances, whichever is earlier;</a:t>
            </a:r>
            <a:endParaRPr lang="en-US" sz="2800" dirty="0"/>
          </a:p>
        </p:txBody>
      </p:sp>
    </p:spTree>
    <p:extLst>
      <p:ext uri="{BB962C8B-B14F-4D97-AF65-F5344CB8AC3E}">
        <p14:creationId xmlns:p14="http://schemas.microsoft.com/office/powerpoint/2010/main" val="23488231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63768" y="-90808"/>
            <a:ext cx="11623431"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403775D-BC26-FBF6-30A7-9A88066DACEF}"/>
              </a:ext>
            </a:extLst>
          </p:cNvPr>
          <p:cNvSpPr txBox="1"/>
          <p:nvPr/>
        </p:nvSpPr>
        <p:spPr>
          <a:xfrm>
            <a:off x="550507" y="1114923"/>
            <a:ext cx="10734908" cy="3046988"/>
          </a:xfrm>
          <a:prstGeom prst="rect">
            <a:avLst/>
          </a:prstGeom>
          <a:noFill/>
        </p:spPr>
        <p:txBody>
          <a:bodyPr wrap="square">
            <a:spAutoFit/>
          </a:bodyPr>
          <a:lstStyle/>
          <a:p>
            <a:pPr indent="-358775" algn="just" eaLnBrk="1" hangingPunct="1">
              <a:defRPr/>
            </a:pPr>
            <a:r>
              <a:rPr lang="en-GB" sz="3200" b="1" dirty="0">
                <a:ea typeface="+mn-ea"/>
              </a:rPr>
              <a:t>Step 2</a:t>
            </a:r>
            <a:r>
              <a:rPr lang="en-GB" sz="3200" dirty="0">
                <a:ea typeface="+mn-ea"/>
              </a:rPr>
              <a:t>: The Accounting Officer shall review the complaint and communicate his decision on the matter in writing to the complainant </a:t>
            </a:r>
            <a:r>
              <a:rPr lang="en-GB" sz="3200" b="1" dirty="0">
                <a:ea typeface="+mn-ea"/>
              </a:rPr>
              <a:t>within fifteen (15) working days indicating the corrective measures to be taken if any, including the suspension of the proceedings where he deems it necessary and give reasons for his decision.</a:t>
            </a:r>
          </a:p>
        </p:txBody>
      </p:sp>
    </p:spTree>
    <p:extLst>
      <p:ext uri="{BB962C8B-B14F-4D97-AF65-F5344CB8AC3E}">
        <p14:creationId xmlns:p14="http://schemas.microsoft.com/office/powerpoint/2010/main" val="10632685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54978" y="-90807"/>
            <a:ext cx="11693768" cy="769441"/>
          </a:xfrm>
          <a:prstGeom prst="rect">
            <a:avLst/>
          </a:prstGeom>
          <a:noFill/>
        </p:spPr>
        <p:txBody>
          <a:bodyPr wrap="square" rtlCol="0" anchor="ctr">
            <a:spAutoFit/>
          </a:bodyPr>
          <a:lstStyle/>
          <a:p>
            <a:pPr algn="ctr"/>
            <a:r>
              <a:rPr lang="en-GB" sz="4400" b="1" cap="none" dirty="0" smtClean="0">
                <a:solidFill>
                  <a:schemeClr val="bg2"/>
                </a:solidFill>
                <a:effectLst>
                  <a:outerShdw blurRad="38100" dist="38100" dir="2700000" algn="tl">
                    <a:srgbClr val="C0C0C0"/>
                  </a:outerShdw>
                </a:effectLst>
                <a:ea typeface="ＭＳ Ｐゴシック" pitchFamily="34" charset="-128"/>
              </a:rPr>
              <a:t>STEPS </a:t>
            </a:r>
            <a:r>
              <a:rPr lang="en-GB" sz="4400" b="1" cap="none" dirty="0">
                <a:solidFill>
                  <a:schemeClr val="bg2"/>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2"/>
                </a:solidFill>
                <a:effectLst>
                  <a:outerShdw blurRad="38100" dist="38100" dir="2700000" algn="tl">
                    <a:srgbClr val="C0C0C0"/>
                  </a:outerShdw>
                </a:effectLst>
                <a:ea typeface="ＭＳ Ｐゴシック" pitchFamily="34" charset="-128"/>
              </a:rPr>
              <a:t>’</a:t>
            </a:r>
            <a:r>
              <a:rPr lang="en-GB" sz="4400" b="1" cap="none" dirty="0">
                <a:solidFill>
                  <a:schemeClr val="bg2"/>
                </a:solidFill>
                <a:effectLst>
                  <a:outerShdw blurRad="38100" dist="38100" dir="2700000" algn="tl">
                    <a:srgbClr val="C0C0C0"/>
                  </a:outerShdw>
                </a:effectLst>
                <a:ea typeface="ＭＳ Ｐゴシック" pitchFamily="34" charset="-128"/>
              </a:rPr>
              <a:t>D)</a:t>
            </a:r>
            <a:endParaRPr lang="en-US" sz="4400" b="1" dirty="0">
              <a:solidFill>
                <a:schemeClr val="bg2"/>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A6DD2EC-FCAA-1A72-F6A3-8731E160FA7B}"/>
              </a:ext>
            </a:extLst>
          </p:cNvPr>
          <p:cNvSpPr txBox="1"/>
          <p:nvPr/>
        </p:nvSpPr>
        <p:spPr>
          <a:xfrm>
            <a:off x="821094" y="1455576"/>
            <a:ext cx="10450286" cy="4308872"/>
          </a:xfrm>
          <a:prstGeom prst="rect">
            <a:avLst/>
          </a:prstGeom>
          <a:noFill/>
        </p:spPr>
        <p:txBody>
          <a:bodyPr wrap="square">
            <a:spAutoFit/>
          </a:bodyPr>
          <a:lstStyle/>
          <a:p>
            <a:pPr indent="-358775" algn="just" eaLnBrk="1" hangingPunct="1">
              <a:lnSpc>
                <a:spcPct val="100000"/>
              </a:lnSpc>
              <a:buNone/>
              <a:defRPr/>
            </a:pPr>
            <a:endParaRPr lang="en-GB" sz="3200" b="1" dirty="0"/>
          </a:p>
          <a:p>
            <a:pPr indent="-358775" algn="just" eaLnBrk="1" hangingPunct="1">
              <a:defRPr/>
            </a:pPr>
            <a:r>
              <a:rPr lang="en-GB" sz="3200" b="1" dirty="0"/>
              <a:t>Step 3</a:t>
            </a:r>
            <a:r>
              <a:rPr lang="en-GB" sz="3200" dirty="0"/>
              <a:t>: If the Accounting Officer fails to make a decision within the given period or the complainant is not satisfied with his decision, the Act allows the complainant to forward his complaint to the Bureau </a:t>
            </a:r>
            <a:r>
              <a:rPr lang="en-GB" sz="3200" b="1" dirty="0"/>
              <a:t>within ten (10) working days from the date that decision was communicated to him</a:t>
            </a:r>
            <a:r>
              <a:rPr lang="en-GB" sz="3200" dirty="0"/>
              <a:t> </a:t>
            </a:r>
            <a:r>
              <a:rPr lang="en-GB" sz="3200" dirty="0" smtClean="0"/>
              <a:t>by the </a:t>
            </a:r>
            <a:r>
              <a:rPr lang="en-GB" sz="3200" dirty="0"/>
              <a:t>Accounting </a:t>
            </a:r>
            <a:r>
              <a:rPr lang="en-GB" sz="3200" dirty="0" smtClean="0"/>
              <a:t>Officer or from the expiration of the date where decision is not communicated</a:t>
            </a:r>
            <a:r>
              <a:rPr lang="en-GB" sz="3200" b="1" dirty="0" smtClean="0"/>
              <a:t>.</a:t>
            </a:r>
            <a:r>
              <a:rPr lang="en-GB" sz="3200" dirty="0" smtClean="0"/>
              <a:t> </a:t>
            </a:r>
            <a:endParaRPr lang="en-US" sz="3200" dirty="0"/>
          </a:p>
          <a:p>
            <a:pPr marL="5125" indent="0">
              <a:buNone/>
            </a:pPr>
            <a:endParaRPr lang="en-GB" dirty="0"/>
          </a:p>
        </p:txBody>
      </p:sp>
    </p:spTree>
    <p:extLst>
      <p:ext uri="{BB962C8B-B14F-4D97-AF65-F5344CB8AC3E}">
        <p14:creationId xmlns:p14="http://schemas.microsoft.com/office/powerpoint/2010/main" val="3845235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220687" y="-79243"/>
            <a:ext cx="7100594" cy="1138773"/>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latin typeface="Times New Roman" panose="02020603050405020304" pitchFamily="18" charset="0"/>
              <a:cs typeface="Times New Roman" panose="02020603050405020304" pitchFamily="18" charset="0"/>
            </a:endParaRPr>
          </a:p>
          <a:p>
            <a:pPr algn="ct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F87DFF2F-2424-2E9A-050B-3FA6137B0AEA}"/>
              </a:ext>
            </a:extLst>
          </p:cNvPr>
          <p:cNvSpPr>
            <a:spLocks noGrp="1"/>
          </p:cNvSpPr>
          <p:nvPr>
            <p:ph idx="1"/>
          </p:nvPr>
        </p:nvSpPr>
        <p:spPr>
          <a:xfrm>
            <a:off x="838200" y="1059530"/>
            <a:ext cx="10515600" cy="4351338"/>
          </a:xfrm>
        </p:spPr>
        <p:txBody>
          <a:bodyPr>
            <a:normAutofit fontScale="92500" lnSpcReduction="10000"/>
          </a:bodyPr>
          <a:lstStyle/>
          <a:p>
            <a:pPr>
              <a:spcBef>
                <a:spcPts val="0"/>
              </a:spcBef>
              <a:buFont typeface="Wingdings" panose="05000000000000000000" pitchFamily="2" charset="2"/>
              <a:buChar char="q"/>
            </a:pPr>
            <a:r>
              <a:rPr lang="en-US" dirty="0" smtClean="0"/>
              <a:t>In </a:t>
            </a:r>
            <a:r>
              <a:rPr lang="en-US" dirty="0"/>
              <a:t>line with Article 9 of the UNCAC Nigeria was subsequently required to establish an appropriate procurement system</a:t>
            </a:r>
            <a:r>
              <a:rPr lang="en-US" dirty="0" smtClean="0"/>
              <a:t>.</a:t>
            </a:r>
          </a:p>
          <a:p>
            <a:pPr>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To Institutionalize the operations of the BMPIU, the PPA was signed into Law on June 4, 2007.</a:t>
            </a:r>
          </a:p>
          <a:p>
            <a:pPr lvl="2">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Nigeria’s Public Procurement Act is modelled after the UNCITRAL Procurement Model Law which has been adopted by several other countries.</a:t>
            </a:r>
          </a:p>
          <a:p>
            <a:pPr>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Nigeria’s procurement reform was one of the important reforms that the International Monetary Fund (IMF) and World Bank got Nigeria to commit to during the debt relief negotiations</a:t>
            </a:r>
          </a:p>
          <a:p>
            <a:pPr>
              <a:spcBef>
                <a:spcPts val="0"/>
              </a:spcBef>
              <a:buFont typeface="Wingdings" panose="05000000000000000000" pitchFamily="2" charset="2"/>
              <a:buChar char="q"/>
            </a:pPr>
            <a:endParaRPr lang="en-US" dirty="0"/>
          </a:p>
          <a:p>
            <a:endParaRPr lang="en-US" dirty="0"/>
          </a:p>
        </p:txBody>
      </p:sp>
    </p:spTree>
    <p:extLst>
      <p:ext uri="{BB962C8B-B14F-4D97-AF65-F5344CB8AC3E}">
        <p14:creationId xmlns:p14="http://schemas.microsoft.com/office/powerpoint/2010/main" val="31554004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01162" y="-27724"/>
            <a:ext cx="11087100"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5D956AB-6240-EB5B-A41C-A9F9098E1E8F}"/>
              </a:ext>
            </a:extLst>
          </p:cNvPr>
          <p:cNvSpPr txBox="1"/>
          <p:nvPr/>
        </p:nvSpPr>
        <p:spPr>
          <a:xfrm>
            <a:off x="1574880" y="1563463"/>
            <a:ext cx="9311327" cy="4201150"/>
          </a:xfrm>
          <a:prstGeom prst="rect">
            <a:avLst/>
          </a:prstGeom>
          <a:noFill/>
        </p:spPr>
        <p:txBody>
          <a:bodyPr wrap="square">
            <a:spAutoFit/>
          </a:bodyPr>
          <a:lstStyle/>
          <a:p>
            <a:pPr marL="0" indent="6350" algn="just" eaLnBrk="1" fontAlgn="auto" hangingPunct="1">
              <a:spcAft>
                <a:spcPts val="0"/>
              </a:spcAft>
              <a:defRPr/>
            </a:pPr>
            <a:r>
              <a:rPr lang="en-GB" sz="1600" b="1" dirty="0">
                <a:ea typeface="+mn-ea"/>
              </a:rPr>
              <a:t> </a:t>
            </a:r>
            <a:r>
              <a:rPr lang="en-GB" sz="2800" b="1" dirty="0">
                <a:ea typeface="+mn-ea"/>
              </a:rPr>
              <a:t>Step 4</a:t>
            </a:r>
            <a:r>
              <a:rPr lang="en-GB" sz="2800" dirty="0">
                <a:ea typeface="+mn-ea"/>
              </a:rPr>
              <a:t>: Upon receipt of a </a:t>
            </a:r>
            <a:r>
              <a:rPr lang="en-GB" sz="2800" dirty="0" smtClean="0">
                <a:ea typeface="+mn-ea"/>
              </a:rPr>
              <a:t>complaint, if the </a:t>
            </a:r>
            <a:r>
              <a:rPr lang="en-GB" sz="2800" dirty="0">
                <a:ea typeface="+mn-ea"/>
              </a:rPr>
              <a:t>Bureau </a:t>
            </a:r>
            <a:r>
              <a:rPr lang="en-GB" sz="2800" dirty="0" smtClean="0">
                <a:ea typeface="+mn-ea"/>
              </a:rPr>
              <a:t>admits the complaint, it shall promptly:</a:t>
            </a:r>
            <a:r>
              <a:rPr lang="en-GB" sz="2800" dirty="0">
                <a:ea typeface="+mn-ea"/>
              </a:rPr>
              <a:t>	</a:t>
            </a:r>
          </a:p>
          <a:p>
            <a:pPr marL="0" indent="6350" algn="just" eaLnBrk="1" fontAlgn="auto" hangingPunct="1">
              <a:lnSpc>
                <a:spcPts val="1500"/>
              </a:lnSpc>
              <a:spcBef>
                <a:spcPts val="0"/>
              </a:spcBef>
              <a:spcAft>
                <a:spcPts val="0"/>
              </a:spcAft>
              <a:buFont typeface="Wingdings" pitchFamily="2" charset="2"/>
              <a:buNone/>
              <a:defRPr/>
            </a:pPr>
            <a:endParaRPr lang="en-GB" sz="2800" dirty="0">
              <a:ea typeface="+mn-ea"/>
            </a:endParaRPr>
          </a:p>
          <a:p>
            <a:pPr>
              <a:buFont typeface="Wingdings" pitchFamily="2" charset="2"/>
              <a:buNone/>
              <a:defRPr/>
            </a:pPr>
            <a:r>
              <a:rPr lang="en-GB" sz="2800" dirty="0">
                <a:ea typeface="+mn-ea"/>
              </a:rPr>
              <a:t>(a) </a:t>
            </a:r>
            <a:r>
              <a:rPr lang="en-US" sz="2800" dirty="0">
                <a:ea typeface="+mn-ea"/>
              </a:rPr>
              <a:t>Give notice of the complaint to the respective procuring or disposing entity </a:t>
            </a:r>
            <a:r>
              <a:rPr lang="en-GB" sz="2800" dirty="0">
                <a:ea typeface="+mn-ea"/>
              </a:rPr>
              <a:t>and </a:t>
            </a:r>
          </a:p>
          <a:p>
            <a:pPr marL="365760" algn="just" eaLnBrk="1" fontAlgn="auto" hangingPunct="1">
              <a:lnSpc>
                <a:spcPts val="1500"/>
              </a:lnSpc>
              <a:spcBef>
                <a:spcPts val="0"/>
              </a:spcBef>
              <a:spcAft>
                <a:spcPts val="0"/>
              </a:spcAft>
              <a:buFont typeface="Wingdings" pitchFamily="2" charset="2"/>
              <a:buNone/>
              <a:defRPr/>
            </a:pPr>
            <a:r>
              <a:rPr lang="en-GB" sz="2800" dirty="0">
                <a:ea typeface="+mn-ea"/>
              </a:rPr>
              <a:t>                                    </a:t>
            </a:r>
          </a:p>
          <a:p>
            <a:pPr marL="355600" indent="-349250" algn="just" eaLnBrk="1" fontAlgn="auto" hangingPunct="1">
              <a:spcAft>
                <a:spcPts val="0"/>
              </a:spcAft>
              <a:buFont typeface="Wingdings" pitchFamily="2" charset="2"/>
              <a:buNone/>
              <a:tabLst>
                <a:tab pos="903288" algn="l"/>
              </a:tabLst>
              <a:defRPr/>
            </a:pPr>
            <a:r>
              <a:rPr lang="en-GB" sz="2800" dirty="0">
                <a:ea typeface="+mn-ea"/>
              </a:rPr>
              <a:t>(</a:t>
            </a:r>
            <a:r>
              <a:rPr lang="en-GB" sz="2800" dirty="0" smtClean="0">
                <a:ea typeface="+mn-ea"/>
              </a:rPr>
              <a:t>b) Suspend </a:t>
            </a:r>
            <a:r>
              <a:rPr lang="en-GB" sz="2800" dirty="0">
                <a:ea typeface="+mn-ea"/>
              </a:rPr>
              <a:t>any further action </a:t>
            </a:r>
            <a:r>
              <a:rPr lang="en-GB" sz="2800" dirty="0" smtClean="0">
                <a:ea typeface="+mn-ea"/>
              </a:rPr>
              <a:t>on the procurement by the procuring or </a:t>
            </a:r>
            <a:r>
              <a:rPr lang="en-GB" sz="2800" dirty="0">
                <a:ea typeface="+mn-ea"/>
              </a:rPr>
              <a:t>disposing entity until </a:t>
            </a:r>
            <a:r>
              <a:rPr lang="en-GB" sz="2800" dirty="0" smtClean="0">
                <a:ea typeface="+mn-ea"/>
              </a:rPr>
              <a:t>the </a:t>
            </a:r>
            <a:r>
              <a:rPr lang="en-GB" sz="2800" dirty="0">
                <a:ea typeface="+mn-ea"/>
              </a:rPr>
              <a:t>Bureau has </a:t>
            </a:r>
            <a:r>
              <a:rPr lang="en-GB" sz="2800" dirty="0" smtClean="0">
                <a:ea typeface="+mn-ea"/>
              </a:rPr>
              <a:t>settles </a:t>
            </a:r>
            <a:r>
              <a:rPr lang="en-GB" sz="2800" dirty="0">
                <a:ea typeface="+mn-ea"/>
              </a:rPr>
              <a:t>matter 	</a:t>
            </a:r>
          </a:p>
          <a:p>
            <a:pPr marL="365760" algn="just" eaLnBrk="1" fontAlgn="auto" hangingPunct="1">
              <a:spcAft>
                <a:spcPts val="0"/>
              </a:spcAft>
              <a:buFont typeface="Wingdings" pitchFamily="2" charset="2"/>
              <a:buNone/>
              <a:defRPr/>
            </a:pPr>
            <a:endParaRPr lang="en-US" sz="2800" dirty="0">
              <a:ea typeface="+mn-ea"/>
            </a:endParaRPr>
          </a:p>
          <a:p>
            <a:pPr marL="365760" eaLnBrk="1" fontAlgn="auto" hangingPunct="1">
              <a:spcAft>
                <a:spcPts val="0"/>
              </a:spcAft>
              <a:defRPr/>
            </a:pPr>
            <a:endParaRPr lang="en-US" dirty="0">
              <a:ea typeface="+mn-ea"/>
            </a:endParaRPr>
          </a:p>
        </p:txBody>
      </p:sp>
    </p:spTree>
    <p:extLst>
      <p:ext uri="{BB962C8B-B14F-4D97-AF65-F5344CB8AC3E}">
        <p14:creationId xmlns:p14="http://schemas.microsoft.com/office/powerpoint/2010/main" val="41869354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57200" y="-90806"/>
            <a:ext cx="11236569"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4F09A5F-43BC-90FE-AEBA-AE73EB6D6FD6}"/>
              </a:ext>
            </a:extLst>
          </p:cNvPr>
          <p:cNvSpPr txBox="1"/>
          <p:nvPr/>
        </p:nvSpPr>
        <p:spPr>
          <a:xfrm>
            <a:off x="969108" y="677049"/>
            <a:ext cx="10449169" cy="5170646"/>
          </a:xfrm>
          <a:prstGeom prst="rect">
            <a:avLst/>
          </a:prstGeom>
          <a:noFill/>
        </p:spPr>
        <p:txBody>
          <a:bodyPr wrap="square">
            <a:spAutoFit/>
          </a:bodyPr>
          <a:lstStyle/>
          <a:p>
            <a:pPr indent="-358775" algn="just" eaLnBrk="1" hangingPunct="1">
              <a:spcBef>
                <a:spcPct val="0"/>
              </a:spcBef>
              <a:spcAft>
                <a:spcPts val="600"/>
              </a:spcAft>
            </a:pPr>
            <a:r>
              <a:rPr lang="en-GB" sz="2800" b="1" dirty="0">
                <a:ea typeface="ＭＳ Ｐゴシック" pitchFamily="34" charset="-128"/>
              </a:rPr>
              <a:t>Step 5</a:t>
            </a:r>
            <a:r>
              <a:rPr lang="en-GB" sz="2800" dirty="0">
                <a:ea typeface="ＭＳ Ｐゴシック" pitchFamily="34" charset="-128"/>
              </a:rPr>
              <a:t>: Unless the Bureau dismisses the complaint, it shall further</a:t>
            </a:r>
            <a:endParaRPr lang="en-US" sz="2800" dirty="0">
              <a:ea typeface="ＭＳ Ｐゴシック" pitchFamily="34" charset="-128"/>
            </a:endParaRPr>
          </a:p>
          <a:p>
            <a:pPr indent="-358775" eaLnBrk="1" hangingPunct="1">
              <a:lnSpc>
                <a:spcPts val="1500"/>
              </a:lnSpc>
              <a:spcBef>
                <a:spcPct val="0"/>
              </a:spcBef>
              <a:spcAft>
                <a:spcPts val="600"/>
              </a:spcAft>
            </a:pPr>
            <a:endParaRPr lang="en-US" sz="2800" dirty="0">
              <a:ea typeface="ＭＳ Ｐゴシック" pitchFamily="34" charset="-128"/>
            </a:endParaRPr>
          </a:p>
          <a:p>
            <a:pPr marL="793750" lvl="1" indent="-514350" eaLnBrk="1" hangingPunct="1">
              <a:spcBef>
                <a:spcPct val="0"/>
              </a:spcBef>
              <a:spcAft>
                <a:spcPts val="600"/>
              </a:spcAft>
              <a:buClrTx/>
              <a:buFont typeface="Gill Sans MT" pitchFamily="34" charset="0"/>
              <a:buAutoNum type="alphaLcParenR"/>
            </a:pPr>
            <a:r>
              <a:rPr lang="en-GB" sz="2800" dirty="0">
                <a:ea typeface="ＭＳ Ｐゴシック" pitchFamily="34" charset="-128"/>
              </a:rPr>
              <a:t>Prohibit a procuring or disposing entity from taking any further </a:t>
            </a:r>
            <a:r>
              <a:rPr lang="en-GB" sz="2800" dirty="0" smtClean="0">
                <a:ea typeface="ＭＳ Ｐゴシック" pitchFamily="34" charset="-128"/>
              </a:rPr>
              <a:t>action on the procurement, </a:t>
            </a:r>
            <a:endParaRPr lang="en-GB" sz="2800" dirty="0">
              <a:ea typeface="ＭＳ Ｐゴシック" pitchFamily="34" charset="-128"/>
            </a:endParaRPr>
          </a:p>
          <a:p>
            <a:pPr marL="793750" lvl="1" indent="-514350" eaLnBrk="1" hangingPunct="1">
              <a:lnSpc>
                <a:spcPts val="1500"/>
              </a:lnSpc>
              <a:spcBef>
                <a:spcPct val="0"/>
              </a:spcBef>
              <a:buClrTx/>
              <a:buFont typeface="Gill Sans MT" pitchFamily="34" charset="0"/>
              <a:buAutoNum type="alphaLcParenR"/>
            </a:pPr>
            <a:endParaRPr lang="en-GB" sz="2800" dirty="0">
              <a:ea typeface="ＭＳ Ｐゴシック" pitchFamily="34" charset="-128"/>
            </a:endParaRPr>
          </a:p>
          <a:p>
            <a:pPr marL="793750" lvl="1" indent="-514350" eaLnBrk="1" hangingPunct="1">
              <a:spcBef>
                <a:spcPct val="0"/>
              </a:spcBef>
              <a:spcAft>
                <a:spcPts val="600"/>
              </a:spcAft>
              <a:buClrTx/>
              <a:buFont typeface="Gill Sans MT" pitchFamily="34" charset="0"/>
              <a:buAutoNum type="alphaLcParenR"/>
            </a:pPr>
            <a:r>
              <a:rPr lang="en-GB" sz="2800" dirty="0">
                <a:ea typeface="ＭＳ Ｐゴシック" pitchFamily="34" charset="-128"/>
              </a:rPr>
              <a:t>Nullify part or all of the unlawful act or decision made by the procuring or disposing entity, </a:t>
            </a:r>
            <a:endParaRPr lang="en-GB" sz="2800" dirty="0" smtClean="0">
              <a:ea typeface="ＭＳ Ｐゴシック" pitchFamily="34" charset="-128"/>
            </a:endParaRPr>
          </a:p>
          <a:p>
            <a:pPr marL="279400" lvl="1">
              <a:spcBef>
                <a:spcPct val="0"/>
              </a:spcBef>
              <a:spcAft>
                <a:spcPts val="600"/>
              </a:spcAft>
            </a:pPr>
            <a:r>
              <a:rPr lang="en-GB" sz="2800" dirty="0">
                <a:ea typeface="ＭＳ Ｐゴシック" pitchFamily="34" charset="-128"/>
              </a:rPr>
              <a:t>c)	Declare or make known the rules and principles governing the subject matter of the complaint, and</a:t>
            </a:r>
          </a:p>
          <a:p>
            <a:pPr marL="793750" lvl="1" indent="-514350">
              <a:spcBef>
                <a:spcPct val="0"/>
              </a:spcBef>
              <a:buFont typeface="Gill Sans MT" pitchFamily="34" charset="0"/>
              <a:buAutoNum type="alphaLcParenR"/>
            </a:pPr>
            <a:endParaRPr lang="en-GB" sz="2800" dirty="0">
              <a:ea typeface="ＭＳ Ｐゴシック" pitchFamily="34" charset="-128"/>
            </a:endParaRPr>
          </a:p>
          <a:p>
            <a:pPr marL="279400" lvl="1">
              <a:spcBef>
                <a:spcPct val="0"/>
              </a:spcBef>
              <a:spcAft>
                <a:spcPts val="600"/>
              </a:spcAft>
            </a:pPr>
            <a:r>
              <a:rPr lang="en-GB" sz="2800" dirty="0">
                <a:ea typeface="ＭＳ Ｐゴシック" pitchFamily="34" charset="-128"/>
              </a:rPr>
              <a:t>d)	Reverse any improper decision by the procuring or disposing entity or substitute its own decision for such a decision. </a:t>
            </a:r>
            <a:endParaRPr lang="en-US" sz="2800" dirty="0">
              <a:ea typeface="ＭＳ Ｐゴシック" pitchFamily="34" charset="-128"/>
            </a:endParaRPr>
          </a:p>
        </p:txBody>
      </p:sp>
    </p:spTree>
    <p:extLst>
      <p:ext uri="{BB962C8B-B14F-4D97-AF65-F5344CB8AC3E}">
        <p14:creationId xmlns:p14="http://schemas.microsoft.com/office/powerpoint/2010/main" val="32628850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01162" y="-90807"/>
            <a:ext cx="11218984"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97E622D-D611-8B29-453E-FD957F70E72A}"/>
              </a:ext>
            </a:extLst>
          </p:cNvPr>
          <p:cNvSpPr txBox="1"/>
          <p:nvPr/>
        </p:nvSpPr>
        <p:spPr>
          <a:xfrm>
            <a:off x="1323112" y="1805020"/>
            <a:ext cx="9713168" cy="1815882"/>
          </a:xfrm>
          <a:prstGeom prst="rect">
            <a:avLst/>
          </a:prstGeom>
          <a:noFill/>
        </p:spPr>
        <p:txBody>
          <a:bodyPr wrap="square">
            <a:spAutoFit/>
          </a:bodyPr>
          <a:lstStyle/>
          <a:p>
            <a:pPr indent="-358775" algn="just" eaLnBrk="1" hangingPunct="1"/>
            <a:r>
              <a:rPr lang="en-GB" sz="2800" b="1" dirty="0">
                <a:ea typeface="ＭＳ Ｐゴシック" pitchFamily="34" charset="-128"/>
              </a:rPr>
              <a:t>Step 6:</a:t>
            </a:r>
            <a:r>
              <a:rPr lang="en-GB" sz="2800" dirty="0">
                <a:ea typeface="ＭＳ Ｐゴシック" pitchFamily="34" charset="-128"/>
              </a:rPr>
              <a:t> The Bureau shall notify all interested bidders of the complaint before taking any decision on the matter and may consider representations from the bidders and the respective procuring or disposing entity.</a:t>
            </a:r>
            <a:endParaRPr lang="en-GB" sz="2800" dirty="0">
              <a:solidFill>
                <a:srgbClr val="FF0000"/>
              </a:solidFill>
              <a:ea typeface="ＭＳ Ｐゴシック" pitchFamily="34" charset="-128"/>
            </a:endParaRPr>
          </a:p>
        </p:txBody>
      </p:sp>
    </p:spTree>
    <p:extLst>
      <p:ext uri="{BB962C8B-B14F-4D97-AF65-F5344CB8AC3E}">
        <p14:creationId xmlns:p14="http://schemas.microsoft.com/office/powerpoint/2010/main" val="26459379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72562" y="-90806"/>
            <a:ext cx="11412415"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44D5E2B-DB36-1EED-2A1F-EF1B339D3140}"/>
              </a:ext>
            </a:extLst>
          </p:cNvPr>
          <p:cNvSpPr txBox="1"/>
          <p:nvPr/>
        </p:nvSpPr>
        <p:spPr>
          <a:xfrm>
            <a:off x="660918" y="1992371"/>
            <a:ext cx="10870163" cy="2131353"/>
          </a:xfrm>
          <a:prstGeom prst="rect">
            <a:avLst/>
          </a:prstGeom>
          <a:noFill/>
        </p:spPr>
        <p:txBody>
          <a:bodyPr wrap="square">
            <a:spAutoFit/>
          </a:bodyPr>
          <a:lstStyle/>
          <a:p>
            <a:pPr indent="-358775" algn="just" eaLnBrk="1" hangingPunct="1"/>
            <a:endParaRPr lang="en-GB" dirty="0">
              <a:ea typeface="ＭＳ Ｐゴシック" pitchFamily="34" charset="-128"/>
            </a:endParaRPr>
          </a:p>
          <a:p>
            <a:pPr indent="-358775" algn="just" eaLnBrk="1" hangingPunct="1">
              <a:lnSpc>
                <a:spcPts val="1500"/>
              </a:lnSpc>
              <a:spcBef>
                <a:spcPct val="0"/>
              </a:spcBef>
            </a:pPr>
            <a:endParaRPr lang="en-GB" dirty="0">
              <a:ea typeface="ＭＳ Ｐゴシック" pitchFamily="34" charset="-128"/>
            </a:endParaRPr>
          </a:p>
          <a:p>
            <a:pPr indent="-358775" algn="just" eaLnBrk="1" hangingPunct="1"/>
            <a:r>
              <a:rPr lang="en-GB" sz="2800" b="1" dirty="0">
                <a:ea typeface="ＭＳ Ｐゴシック" pitchFamily="34" charset="-128"/>
              </a:rPr>
              <a:t>Step 7</a:t>
            </a:r>
            <a:r>
              <a:rPr lang="en-GB" sz="2800" dirty="0">
                <a:ea typeface="ＭＳ Ｐゴシック" pitchFamily="34" charset="-128"/>
              </a:rPr>
              <a:t>: The</a:t>
            </a:r>
            <a:r>
              <a:rPr lang="en-GB" sz="2800" b="1" dirty="0">
                <a:ea typeface="ＭＳ Ｐゴシック" pitchFamily="34" charset="-128"/>
              </a:rPr>
              <a:t> </a:t>
            </a:r>
            <a:r>
              <a:rPr lang="en-GB" sz="2800" dirty="0">
                <a:ea typeface="ＭＳ Ｐゴシック" pitchFamily="34" charset="-128"/>
              </a:rPr>
              <a:t>Bureau shall make its decision </a:t>
            </a:r>
            <a:r>
              <a:rPr lang="en-GB" sz="2800" b="1" dirty="0">
                <a:ea typeface="ＭＳ Ｐゴシック" pitchFamily="34" charset="-128"/>
              </a:rPr>
              <a:t>within twenty one (21) working days after receiving the complaint, stating the reasons for its decision and the remedies granted, if any</a:t>
            </a:r>
            <a:r>
              <a:rPr lang="en-GB" sz="2800" dirty="0">
                <a:ea typeface="ＭＳ Ｐゴシック" pitchFamily="34" charset="-128"/>
              </a:rPr>
              <a:t>. </a:t>
            </a:r>
          </a:p>
          <a:p>
            <a:endParaRPr lang="en-GB" dirty="0"/>
          </a:p>
        </p:txBody>
      </p:sp>
    </p:spTree>
    <p:extLst>
      <p:ext uri="{BB962C8B-B14F-4D97-AF65-F5344CB8AC3E}">
        <p14:creationId xmlns:p14="http://schemas.microsoft.com/office/powerpoint/2010/main" val="21179839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98938" y="-90807"/>
            <a:ext cx="11702562" cy="769441"/>
          </a:xfrm>
          <a:prstGeom prst="rect">
            <a:avLst/>
          </a:prstGeom>
          <a:noFill/>
        </p:spPr>
        <p:txBody>
          <a:bodyPr wrap="square" rtlCol="0" anchor="ctr">
            <a:spAutoFit/>
          </a:bodyPr>
          <a:lstStyle/>
          <a:p>
            <a:pPr algn="ctr"/>
            <a:r>
              <a:rPr lang="en-GB" sz="4400" b="1" cap="none" dirty="0" smtClean="0">
                <a:solidFill>
                  <a:schemeClr val="bg1"/>
                </a:solidFill>
                <a:effectLst>
                  <a:outerShdw blurRad="38100" dist="38100" dir="2700000" algn="tl">
                    <a:srgbClr val="C0C0C0"/>
                  </a:outerShdw>
                </a:effectLst>
                <a:ea typeface="ＭＳ Ｐゴシック" pitchFamily="34" charset="-128"/>
              </a:rPr>
              <a:t>STEPS </a:t>
            </a:r>
            <a:r>
              <a:rPr lang="en-GB" sz="4400" b="1" cap="none" dirty="0">
                <a:solidFill>
                  <a:schemeClr val="bg1"/>
                </a:solidFill>
                <a:effectLst>
                  <a:outerShdw blurRad="38100" dist="38100" dir="2700000" algn="tl">
                    <a:srgbClr val="C0C0C0"/>
                  </a:outerShdw>
                </a:effectLst>
                <a:ea typeface="ＭＳ Ｐゴシック" pitchFamily="34" charset="-128"/>
              </a:rPr>
              <a:t>OF ADMINISTRATIVE REVIEW (CONT</a:t>
            </a:r>
            <a:r>
              <a:rPr lang="en-GB" altLang="en-US" sz="4400" b="1" cap="none" dirty="0">
                <a:solidFill>
                  <a:schemeClr val="bg1"/>
                </a:solidFill>
                <a:effectLst>
                  <a:outerShdw blurRad="38100" dist="38100" dir="2700000" algn="tl">
                    <a:srgbClr val="C0C0C0"/>
                  </a:outerShdw>
                </a:effectLst>
                <a:ea typeface="ＭＳ Ｐゴシック" pitchFamily="34" charset="-128"/>
              </a:rPr>
              <a:t>’</a:t>
            </a:r>
            <a:r>
              <a:rPr lang="en-GB" sz="4400" b="1" cap="none" dirty="0">
                <a:solidFill>
                  <a:schemeClr val="bg1"/>
                </a:solidFill>
                <a:effectLst>
                  <a:outerShdw blurRad="38100" dist="38100" dir="2700000" algn="tl">
                    <a:srgbClr val="C0C0C0"/>
                  </a:outerShdw>
                </a:effectLst>
                <a:ea typeface="ＭＳ Ｐゴシック" pitchFamily="34" charset="-128"/>
              </a:rPr>
              <a: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579EF72F-F19B-5FA1-EC02-D4D1BA4C5940}"/>
              </a:ext>
            </a:extLst>
          </p:cNvPr>
          <p:cNvSpPr txBox="1"/>
          <p:nvPr/>
        </p:nvSpPr>
        <p:spPr>
          <a:xfrm>
            <a:off x="1138335" y="2214565"/>
            <a:ext cx="10450285" cy="2921313"/>
          </a:xfrm>
          <a:prstGeom prst="rect">
            <a:avLst/>
          </a:prstGeom>
          <a:noFill/>
        </p:spPr>
        <p:txBody>
          <a:bodyPr wrap="square">
            <a:spAutoFit/>
          </a:bodyPr>
          <a:lstStyle/>
          <a:p>
            <a:pPr indent="-358775" algn="just" eaLnBrk="1" hangingPunct="1"/>
            <a:r>
              <a:rPr lang="en-GB" sz="2800" b="1" dirty="0">
                <a:ea typeface="ＭＳ Ｐゴシック" pitchFamily="34" charset="-128"/>
              </a:rPr>
              <a:t>Step 8</a:t>
            </a:r>
            <a:r>
              <a:rPr lang="en-GB" sz="2800" dirty="0">
                <a:ea typeface="ＭＳ Ｐゴシック" pitchFamily="34" charset="-128"/>
              </a:rPr>
              <a:t>: where the Bureau fails to make its decision within the stipulated time, or the complainant is not satisfied with the decision of the Bureau, the complainant may appeal to the Federal High Court </a:t>
            </a:r>
            <a:r>
              <a:rPr lang="en-GB" sz="2800" b="1" dirty="0">
                <a:ea typeface="ＭＳ Ｐゴシック" pitchFamily="34" charset="-128"/>
              </a:rPr>
              <a:t>within 30 days after the receipt of the Bureau</a:t>
            </a:r>
            <a:r>
              <a:rPr lang="en-GB" altLang="en-US" sz="2800" b="1" dirty="0">
                <a:ea typeface="ＭＳ Ｐゴシック" pitchFamily="34" charset="-128"/>
              </a:rPr>
              <a:t>’</a:t>
            </a:r>
            <a:r>
              <a:rPr lang="en-GB" sz="2800" b="1" dirty="0">
                <a:ea typeface="ＭＳ Ｐゴシック" pitchFamily="34" charset="-128"/>
              </a:rPr>
              <a:t>s decision or the expiration of the time stipulated for the Bureau to make a decision</a:t>
            </a:r>
            <a:r>
              <a:rPr lang="en-GB" sz="2800" dirty="0">
                <a:ea typeface="ＭＳ Ｐゴシック" pitchFamily="34" charset="-128"/>
              </a:rPr>
              <a:t>.</a:t>
            </a:r>
            <a:endParaRPr lang="en-GB" sz="2800" dirty="0">
              <a:solidFill>
                <a:srgbClr val="FF0000"/>
              </a:solidFill>
              <a:ea typeface="ＭＳ Ｐゴシック" pitchFamily="34" charset="-128"/>
            </a:endParaRPr>
          </a:p>
          <a:p>
            <a:pPr indent="-358775" algn="just" eaLnBrk="1" hangingPunct="1">
              <a:lnSpc>
                <a:spcPts val="1500"/>
              </a:lnSpc>
              <a:spcBef>
                <a:spcPct val="0"/>
              </a:spcBef>
            </a:pPr>
            <a:endParaRPr lang="en-GB" dirty="0">
              <a:ea typeface="ＭＳ Ｐゴシック" pitchFamily="34" charset="-128"/>
            </a:endParaRPr>
          </a:p>
          <a:p>
            <a:pPr indent="-358775" algn="just" eaLnBrk="1" hangingPunct="1">
              <a:buFont typeface="Wingdings" pitchFamily="2" charset="2"/>
              <a:buNone/>
            </a:pPr>
            <a:r>
              <a:rPr lang="en-GB" dirty="0">
                <a:ea typeface="ＭＳ Ｐゴシック" pitchFamily="34" charset="-128"/>
              </a:rPr>
              <a:t> </a:t>
            </a:r>
          </a:p>
          <a:p>
            <a:pPr indent="-358775" algn="just" eaLnBrk="1" hangingPunct="1">
              <a:lnSpc>
                <a:spcPts val="1500"/>
              </a:lnSpc>
              <a:spcBef>
                <a:spcPct val="0"/>
              </a:spcBef>
              <a:buFont typeface="Wingdings" pitchFamily="2" charset="2"/>
              <a:buNone/>
            </a:pPr>
            <a:endParaRPr lang="en-GB" dirty="0">
              <a:ea typeface="ＭＳ Ｐゴシック" pitchFamily="34" charset="-128"/>
            </a:endParaRPr>
          </a:p>
        </p:txBody>
      </p:sp>
    </p:spTree>
    <p:extLst>
      <p:ext uri="{BB962C8B-B14F-4D97-AF65-F5344CB8AC3E}">
        <p14:creationId xmlns:p14="http://schemas.microsoft.com/office/powerpoint/2010/main" val="18982283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130062" y="-90807"/>
            <a:ext cx="5310553" cy="769441"/>
          </a:xfrm>
          <a:prstGeom prst="rect">
            <a:avLst/>
          </a:prstGeom>
          <a:noFill/>
        </p:spPr>
        <p:txBody>
          <a:bodyPr wrap="square" rtlCol="0" anchor="ctr">
            <a:spAutoFit/>
          </a:bodyPr>
          <a:lstStyle/>
          <a:p>
            <a:pPr algn="ctr"/>
            <a:r>
              <a:rPr lang="en-US" sz="4400" b="1" dirty="0" smtClean="0">
                <a:solidFill>
                  <a:schemeClr val="bg1"/>
                </a:solidFill>
              </a:rPr>
              <a:t>OFFENCES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769441"/>
            <a:ext cx="10515600" cy="5850190"/>
          </a:xfrm>
        </p:spPr>
        <p:txBody>
          <a:bodyPr>
            <a:normAutofit/>
          </a:bodyPr>
          <a:lstStyle/>
          <a:p>
            <a:pPr>
              <a:spcBef>
                <a:spcPts val="0"/>
              </a:spcBef>
              <a:buFont typeface="Wingdings" panose="05000000000000000000" pitchFamily="2" charset="2"/>
              <a:buChar char="q"/>
            </a:pPr>
            <a:r>
              <a:rPr lang="en-US" dirty="0" smtClean="0"/>
              <a:t>The following  constitute offences- </a:t>
            </a:r>
            <a:r>
              <a:rPr lang="en-US" dirty="0" smtClean="0">
                <a:solidFill>
                  <a:srgbClr val="FF0000"/>
                </a:solidFill>
              </a:rPr>
              <a:t>Section 58(4) of the PPA, 2007 </a:t>
            </a:r>
          </a:p>
          <a:p>
            <a:pPr lvl="2">
              <a:spcBef>
                <a:spcPts val="0"/>
              </a:spcBef>
            </a:pPr>
            <a:endParaRPr lang="en-US" dirty="0" smtClean="0"/>
          </a:p>
          <a:p>
            <a:pPr lvl="1">
              <a:spcBef>
                <a:spcPts val="0"/>
              </a:spcBef>
              <a:buFont typeface="Wingdings" panose="05000000000000000000" pitchFamily="2" charset="2"/>
              <a:buChar char="v"/>
            </a:pPr>
            <a:r>
              <a:rPr lang="en-US" dirty="0" smtClean="0"/>
              <a:t>entering or attempting to enter into a collusive agreement, with a supplier, contractor or consultant </a:t>
            </a:r>
          </a:p>
          <a:p>
            <a:pPr lvl="2">
              <a:spcBef>
                <a:spcPts val="0"/>
              </a:spcBef>
              <a:buFont typeface="Wingdings" panose="05000000000000000000" pitchFamily="2" charset="2"/>
              <a:buChar char="v"/>
            </a:pPr>
            <a:endParaRPr lang="en-US" dirty="0" smtClean="0"/>
          </a:p>
          <a:p>
            <a:pPr lvl="1">
              <a:spcBef>
                <a:spcPts val="0"/>
              </a:spcBef>
              <a:buFont typeface="Wingdings" panose="05000000000000000000" pitchFamily="2" charset="2"/>
              <a:buChar char="v"/>
            </a:pPr>
            <a:r>
              <a:rPr lang="en-US" dirty="0" smtClean="0"/>
              <a:t>conducting or attempting to conduct procurement fraud by means of fraudulent and corrupt acts</a:t>
            </a:r>
          </a:p>
          <a:p>
            <a:pPr lvl="3">
              <a:spcBef>
                <a:spcPts val="0"/>
              </a:spcBef>
              <a:buFont typeface="Wingdings" panose="05000000000000000000" pitchFamily="2" charset="2"/>
              <a:buChar char="v"/>
            </a:pPr>
            <a:endParaRPr lang="en-US" dirty="0" smtClean="0"/>
          </a:p>
          <a:p>
            <a:pPr lvl="1">
              <a:spcBef>
                <a:spcPts val="0"/>
              </a:spcBef>
              <a:buFont typeface="Wingdings" panose="05000000000000000000" pitchFamily="2" charset="2"/>
              <a:buChar char="v"/>
            </a:pPr>
            <a:r>
              <a:rPr lang="en-US" dirty="0" smtClean="0"/>
              <a:t>directly,  indirectly or attempting to influence a procurement process to obtain an unfair advantage in award of a contract</a:t>
            </a:r>
          </a:p>
          <a:p>
            <a:pPr lvl="2">
              <a:spcBef>
                <a:spcPts val="0"/>
              </a:spcBef>
              <a:buFont typeface="Wingdings" panose="05000000000000000000" pitchFamily="2" charset="2"/>
              <a:buChar char="v"/>
            </a:pPr>
            <a:endParaRPr lang="en-US" dirty="0" smtClean="0"/>
          </a:p>
          <a:p>
            <a:pPr lvl="1">
              <a:spcBef>
                <a:spcPts val="0"/>
              </a:spcBef>
              <a:buFont typeface="Wingdings" panose="05000000000000000000" pitchFamily="2" charset="2"/>
              <a:buChar char="v"/>
            </a:pPr>
            <a:r>
              <a:rPr lang="en-US" dirty="0" smtClean="0"/>
              <a:t>splitting of tenders to enable the evasion of monetary thresholds set</a:t>
            </a:r>
          </a:p>
          <a:p>
            <a:pPr lvl="1">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Bid rigging</a:t>
            </a:r>
          </a:p>
          <a:p>
            <a:pPr lvl="3">
              <a:spcBef>
                <a:spcPts val="0"/>
              </a:spcBef>
            </a:pPr>
            <a:endParaRPr lang="en-US" dirty="0"/>
          </a:p>
          <a:p>
            <a:pPr lvl="2">
              <a:spcBef>
                <a:spcPts val="0"/>
              </a:spcBef>
              <a:buFont typeface="Wingdings" panose="05000000000000000000" pitchFamily="2" charset="2"/>
              <a:buChar char="Ø"/>
            </a:pPr>
            <a:r>
              <a:rPr lang="en-US" dirty="0"/>
              <a:t>Where offers submitted have been pre-arranged between bidders</a:t>
            </a:r>
          </a:p>
          <a:p>
            <a:pPr lvl="4">
              <a:spcBef>
                <a:spcPts val="0"/>
              </a:spcBef>
              <a:buFont typeface="Wingdings" panose="05000000000000000000" pitchFamily="2" charset="2"/>
              <a:buChar char="Ø"/>
            </a:pPr>
            <a:endParaRPr lang="en-US" dirty="0"/>
          </a:p>
          <a:p>
            <a:pPr lvl="2">
              <a:spcBef>
                <a:spcPts val="0"/>
              </a:spcBef>
              <a:buFont typeface="Wingdings" panose="05000000000000000000" pitchFamily="2" charset="2"/>
              <a:buChar char="Ø"/>
            </a:pPr>
            <a:r>
              <a:rPr lang="en-US" dirty="0"/>
              <a:t>directly or indirectly restricting free and open competition leading to escalation of costs or loss of value to the national treasury</a:t>
            </a:r>
            <a:r>
              <a:rPr lang="en-US" dirty="0" smtClean="0"/>
              <a:t>.</a:t>
            </a:r>
          </a:p>
          <a:p>
            <a:pPr lvl="1"/>
            <a:endParaRPr lang="en-US" dirty="0" smtClean="0"/>
          </a:p>
          <a:p>
            <a:pPr lvl="1"/>
            <a:endParaRPr lang="en-US" dirty="0"/>
          </a:p>
        </p:txBody>
      </p:sp>
    </p:spTree>
    <p:extLst>
      <p:ext uri="{BB962C8B-B14F-4D97-AF65-F5344CB8AC3E}">
        <p14:creationId xmlns:p14="http://schemas.microsoft.com/office/powerpoint/2010/main" val="160882842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760784" y="-90807"/>
            <a:ext cx="6224954" cy="769441"/>
          </a:xfrm>
          <a:prstGeom prst="rect">
            <a:avLst/>
          </a:prstGeom>
          <a:noFill/>
        </p:spPr>
        <p:txBody>
          <a:bodyPr wrap="square" rtlCol="0" anchor="ctr">
            <a:spAutoFit/>
          </a:bodyPr>
          <a:lstStyle/>
          <a:p>
            <a:pPr algn="ctr"/>
            <a:r>
              <a:rPr lang="en-US" sz="4400" b="1" dirty="0" smtClean="0">
                <a:solidFill>
                  <a:schemeClr val="bg1"/>
                </a:solidFill>
              </a:rPr>
              <a:t>OFFENCES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931984" y="769441"/>
            <a:ext cx="10515600" cy="4351338"/>
          </a:xfrm>
        </p:spPr>
        <p:txBody>
          <a:bodyPr>
            <a:normAutofit/>
          </a:bodyPr>
          <a:lstStyle/>
          <a:p>
            <a:pPr lvl="1">
              <a:spcBef>
                <a:spcPts val="0"/>
              </a:spcBef>
              <a:buFont typeface="Wingdings" panose="05000000000000000000" pitchFamily="2" charset="2"/>
              <a:buChar char="v"/>
            </a:pPr>
            <a:r>
              <a:rPr lang="en-US" dirty="0" smtClean="0"/>
              <a:t>altering </a:t>
            </a:r>
            <a:r>
              <a:rPr lang="en-US" dirty="0"/>
              <a:t>any procurement document with intent to influence the outcome of a tender proceeding</a:t>
            </a:r>
          </a:p>
          <a:p>
            <a:pPr lvl="3">
              <a:spcBef>
                <a:spcPts val="0"/>
              </a:spcBef>
            </a:pPr>
            <a:endParaRPr lang="en-US" dirty="0"/>
          </a:p>
          <a:p>
            <a:pPr lvl="2">
              <a:spcBef>
                <a:spcPts val="0"/>
              </a:spcBef>
              <a:buFont typeface="Wingdings" panose="05000000000000000000" pitchFamily="2" charset="2"/>
              <a:buChar char="ü"/>
            </a:pPr>
            <a:r>
              <a:rPr lang="en-US" dirty="0"/>
              <a:t>insertion of documents not submitted at opening e.g. bid security or TCC </a:t>
            </a:r>
          </a:p>
          <a:p>
            <a:pPr lvl="4">
              <a:spcBef>
                <a:spcPts val="0"/>
              </a:spcBef>
              <a:buFont typeface="Wingdings" panose="05000000000000000000" pitchFamily="2" charset="2"/>
              <a:buChar char="ü"/>
            </a:pPr>
            <a:endParaRPr lang="en-US" dirty="0"/>
          </a:p>
          <a:p>
            <a:pPr lvl="2">
              <a:spcBef>
                <a:spcPts val="0"/>
              </a:spcBef>
              <a:buFont typeface="Wingdings" panose="05000000000000000000" pitchFamily="2" charset="2"/>
              <a:buChar char="ü"/>
            </a:pPr>
            <a:r>
              <a:rPr lang="en-US" dirty="0"/>
              <a:t>request for clarification in a manner not permitted under the PPA, 2007</a:t>
            </a:r>
          </a:p>
          <a:p>
            <a:pPr lvl="3">
              <a:spcBef>
                <a:spcPts val="0"/>
              </a:spcBef>
            </a:pPr>
            <a:endParaRPr lang="en-US" dirty="0"/>
          </a:p>
          <a:p>
            <a:pPr lvl="1">
              <a:spcBef>
                <a:spcPts val="0"/>
              </a:spcBef>
              <a:buFont typeface="Wingdings" panose="05000000000000000000" pitchFamily="2" charset="2"/>
              <a:buChar char="v"/>
            </a:pPr>
            <a:r>
              <a:rPr lang="en-US" dirty="0"/>
              <a:t>uttering or using fake documents or encouraging their use;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Willful refusal to allow BPP access to procurement records</a:t>
            </a:r>
          </a:p>
          <a:p>
            <a:endParaRPr lang="en-US" dirty="0"/>
          </a:p>
        </p:txBody>
      </p:sp>
    </p:spTree>
    <p:extLst>
      <p:ext uri="{BB962C8B-B14F-4D97-AF65-F5344CB8AC3E}">
        <p14:creationId xmlns:p14="http://schemas.microsoft.com/office/powerpoint/2010/main" val="25721248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852854" y="-154533"/>
            <a:ext cx="9908931" cy="769441"/>
          </a:xfrm>
          <a:prstGeom prst="rect">
            <a:avLst/>
          </a:prstGeom>
          <a:noFill/>
        </p:spPr>
        <p:txBody>
          <a:bodyPr wrap="square" rtlCol="0" anchor="ctr">
            <a:spAutoFit/>
          </a:bodyPr>
          <a:lstStyle/>
          <a:p>
            <a:pPr algn="ctr"/>
            <a:r>
              <a:rPr lang="en-US" sz="4400" b="1" dirty="0" smtClean="0">
                <a:solidFill>
                  <a:schemeClr val="bg1"/>
                </a:solidFill>
              </a:rPr>
              <a:t>ADMINISTRATIVE SANCTIONS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949077" y="856517"/>
            <a:ext cx="10515600" cy="5479921"/>
          </a:xfrm>
        </p:spPr>
        <p:txBody>
          <a:bodyPr>
            <a:normAutofit/>
          </a:bodyPr>
          <a:lstStyle/>
          <a:p>
            <a:pPr>
              <a:spcBef>
                <a:spcPts val="0"/>
              </a:spcBef>
              <a:buFont typeface="Wingdings" panose="05000000000000000000" pitchFamily="2" charset="2"/>
              <a:buChar char="q"/>
            </a:pPr>
            <a:r>
              <a:rPr lang="en-US" dirty="0"/>
              <a:t>Administrative Sanctions for Public Officers</a:t>
            </a:r>
            <a:r>
              <a:rPr lang="en-US" i="1" dirty="0">
                <a:solidFill>
                  <a:srgbClr val="FF0000"/>
                </a:solidFill>
              </a:rPr>
              <a:t>-Section 6(e)</a:t>
            </a:r>
          </a:p>
          <a:p>
            <a:pPr lvl="3">
              <a:spcBef>
                <a:spcPts val="0"/>
              </a:spcBef>
            </a:pPr>
            <a:endParaRPr lang="en-US" dirty="0"/>
          </a:p>
          <a:p>
            <a:pPr lvl="1">
              <a:spcBef>
                <a:spcPts val="0"/>
              </a:spcBef>
              <a:buFont typeface="Wingdings" panose="05000000000000000000" pitchFamily="2" charset="2"/>
              <a:buChar char="v"/>
            </a:pPr>
            <a:r>
              <a:rPr lang="en-US" dirty="0"/>
              <a:t>the suspension of officers concerned with the procurement or disposal proceeding in issue</a:t>
            </a:r>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replacement of the head or any of the members of the procuring or disposal unit of any entity or the Chairperson of the Tenders Board</a:t>
            </a:r>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discipline of the Accounting Officer of any procuring entity</a:t>
            </a:r>
          </a:p>
          <a:p>
            <a:pPr lvl="2">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temporary transfer of the procuring and disposal function of a procuring and disposing entity to a third party procurement agency or consultant</a:t>
            </a:r>
          </a:p>
          <a:p>
            <a:pPr lvl="1">
              <a:spcBef>
                <a:spcPts val="0"/>
              </a:spcBef>
              <a:buFont typeface="Wingdings" panose="05000000000000000000" pitchFamily="2" charset="2"/>
              <a:buChar char="v"/>
            </a:pPr>
            <a:endParaRPr lang="en-US" i="1" dirty="0" smtClean="0">
              <a:solidFill>
                <a:srgbClr val="FF0000"/>
              </a:solidFill>
            </a:endParaRPr>
          </a:p>
          <a:p>
            <a:pPr lvl="1">
              <a:spcBef>
                <a:spcPts val="0"/>
              </a:spcBef>
              <a:buFont typeface="Wingdings" panose="05000000000000000000" pitchFamily="2" charset="2"/>
              <a:buChar char="v"/>
            </a:pPr>
            <a:r>
              <a:rPr lang="en-US" i="1" dirty="0" smtClean="0">
                <a:solidFill>
                  <a:srgbClr val="FF0000"/>
                </a:solidFill>
              </a:rPr>
              <a:t>debar</a:t>
            </a:r>
            <a:r>
              <a:rPr lang="en-US" dirty="0" smtClean="0"/>
              <a:t> </a:t>
            </a:r>
            <a:r>
              <a:rPr lang="en-US" dirty="0"/>
              <a:t>any supplier, contractor or service provider that contravenes any provision of this Act and regulations made pursuant to this Act</a:t>
            </a:r>
          </a:p>
          <a:p>
            <a:endParaRPr lang="en-US" dirty="0"/>
          </a:p>
        </p:txBody>
      </p:sp>
    </p:spTree>
    <p:extLst>
      <p:ext uri="{BB962C8B-B14F-4D97-AF65-F5344CB8AC3E}">
        <p14:creationId xmlns:p14="http://schemas.microsoft.com/office/powerpoint/2010/main" val="6319450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242456" y="-90807"/>
            <a:ext cx="9220390" cy="769441"/>
          </a:xfrm>
          <a:prstGeom prst="rect">
            <a:avLst/>
          </a:prstGeom>
          <a:noFill/>
        </p:spPr>
        <p:txBody>
          <a:bodyPr wrap="square" rtlCol="0" anchor="ctr">
            <a:spAutoFit/>
          </a:bodyPr>
          <a:lstStyle/>
          <a:p>
            <a:pPr algn="ctr"/>
            <a:r>
              <a:rPr lang="en-US" sz="4400" b="1" dirty="0" smtClean="0">
                <a:solidFill>
                  <a:schemeClr val="bg1"/>
                </a:solidFill>
              </a:rPr>
              <a:t>ADMINISTRATIVE SANCTIONS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973748"/>
            <a:ext cx="10515600" cy="4351338"/>
          </a:xfrm>
        </p:spPr>
        <p:txBody>
          <a:bodyPr>
            <a:normAutofit/>
          </a:bodyPr>
          <a:lstStyle/>
          <a:p>
            <a:pPr>
              <a:spcBef>
                <a:spcPts val="0"/>
              </a:spcBef>
              <a:buFont typeface="Wingdings" panose="05000000000000000000" pitchFamily="2" charset="2"/>
              <a:buChar char="q"/>
            </a:pPr>
            <a:r>
              <a:rPr lang="en-US" dirty="0" smtClean="0"/>
              <a:t>A </a:t>
            </a:r>
            <a:r>
              <a:rPr lang="en-US" dirty="0"/>
              <a:t>company can be excluded from a particular procurement proceeding if:</a:t>
            </a:r>
          </a:p>
          <a:p>
            <a:pPr lvl="1">
              <a:spcBef>
                <a:spcPts val="0"/>
              </a:spcBef>
              <a:buFont typeface="Wingdings" panose="05000000000000000000" pitchFamily="2" charset="2"/>
              <a:buChar char="v"/>
            </a:pPr>
            <a:r>
              <a:rPr lang="en-US" dirty="0"/>
              <a:t>there is verifiable evidence that a gift of money, employment or any other benefit was promised, offered or given</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company failed to perform/provide due care in performance of any public procurement during the last 3years </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company is in receivership or is the subject of any type of insolvency proceedings </a:t>
            </a:r>
          </a:p>
          <a:p>
            <a:endParaRPr lang="en-US" dirty="0"/>
          </a:p>
        </p:txBody>
      </p:sp>
    </p:spTree>
    <p:extLst>
      <p:ext uri="{BB962C8B-B14F-4D97-AF65-F5344CB8AC3E}">
        <p14:creationId xmlns:p14="http://schemas.microsoft.com/office/powerpoint/2010/main" val="25507178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371600" y="-116494"/>
            <a:ext cx="8915400" cy="769441"/>
          </a:xfrm>
          <a:prstGeom prst="rect">
            <a:avLst/>
          </a:prstGeom>
          <a:noFill/>
        </p:spPr>
        <p:txBody>
          <a:bodyPr wrap="square" rtlCol="0" anchor="ctr">
            <a:spAutoFit/>
          </a:bodyPr>
          <a:lstStyle/>
          <a:p>
            <a:pPr algn="ctr"/>
            <a:r>
              <a:rPr lang="en-US" sz="4400" b="1" dirty="0" smtClean="0">
                <a:solidFill>
                  <a:schemeClr val="bg1"/>
                </a:solidFill>
              </a:rPr>
              <a:t>CRIMINAL</a:t>
            </a:r>
            <a:r>
              <a:rPr lang="en-US" sz="4400" b="1" dirty="0" smtClean="0"/>
              <a:t> </a:t>
            </a:r>
            <a:r>
              <a:rPr lang="en-US" sz="4400" b="1" dirty="0" smtClean="0">
                <a:solidFill>
                  <a:schemeClr val="bg1"/>
                </a:solidFill>
              </a:rPr>
              <a:t>SANCTIONS</a:t>
            </a:r>
            <a:endParaRPr lang="en-US" sz="2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B12AC752-DF44-F14D-B657-0BE13FF5F5F6}"/>
              </a:ext>
            </a:extLst>
          </p:cNvPr>
          <p:cNvSpPr>
            <a:spLocks noGrp="1"/>
          </p:cNvSpPr>
          <p:nvPr>
            <p:ph idx="1"/>
          </p:nvPr>
        </p:nvSpPr>
        <p:spPr>
          <a:xfrm>
            <a:off x="838200" y="895594"/>
            <a:ext cx="10515600" cy="4351338"/>
          </a:xfrm>
        </p:spPr>
        <p:txBody>
          <a:bodyPr>
            <a:normAutofit fontScale="92500" lnSpcReduction="10000"/>
          </a:bodyPr>
          <a:lstStyle/>
          <a:p>
            <a:pPr>
              <a:spcBef>
                <a:spcPts val="0"/>
              </a:spcBef>
              <a:buFont typeface="Wingdings" panose="05000000000000000000" pitchFamily="2" charset="2"/>
              <a:buChar char="q"/>
            </a:pPr>
            <a:r>
              <a:rPr lang="en-US" dirty="0"/>
              <a:t>On conviction the following sanctions apply to:</a:t>
            </a:r>
          </a:p>
          <a:p>
            <a:pPr lvl="3">
              <a:spcBef>
                <a:spcPts val="0"/>
              </a:spcBef>
              <a:buFont typeface="Wingdings" panose="05000000000000000000" pitchFamily="2" charset="2"/>
              <a:buChar char="q"/>
            </a:pPr>
            <a:endParaRPr lang="en-US" dirty="0"/>
          </a:p>
          <a:p>
            <a:pPr lvl="1">
              <a:spcBef>
                <a:spcPts val="0"/>
              </a:spcBef>
              <a:buFont typeface="Wingdings" panose="05000000000000000000" pitchFamily="2" charset="2"/>
              <a:buChar char="v"/>
            </a:pPr>
            <a:r>
              <a:rPr lang="en-US" dirty="0"/>
              <a:t>Government Officials- </a:t>
            </a:r>
            <a:r>
              <a:rPr lang="en-US" dirty="0">
                <a:solidFill>
                  <a:srgbClr val="FF0000"/>
                </a:solidFill>
              </a:rPr>
              <a:t>Section 58 (5) of PPA, 2007</a:t>
            </a:r>
          </a:p>
          <a:p>
            <a:pPr lvl="4">
              <a:spcBef>
                <a:spcPts val="0"/>
              </a:spcBef>
            </a:pPr>
            <a:endParaRPr lang="en-US" dirty="0"/>
          </a:p>
          <a:p>
            <a:pPr lvl="2">
              <a:spcBef>
                <a:spcPts val="0"/>
              </a:spcBef>
              <a:buFont typeface="Wingdings" panose="05000000000000000000" pitchFamily="2" charset="2"/>
              <a:buChar char="ü"/>
            </a:pPr>
            <a:r>
              <a:rPr lang="en-US" dirty="0"/>
              <a:t>a term of imprisonment of not less than 5 calendar years without any option of fine</a:t>
            </a:r>
          </a:p>
          <a:p>
            <a:pPr lvl="4">
              <a:spcBef>
                <a:spcPts val="0"/>
              </a:spcBef>
              <a:buFont typeface="Wingdings" panose="05000000000000000000" pitchFamily="2" charset="2"/>
              <a:buChar char="ü"/>
            </a:pPr>
            <a:endParaRPr lang="en-US" dirty="0"/>
          </a:p>
          <a:p>
            <a:pPr lvl="2">
              <a:spcBef>
                <a:spcPts val="0"/>
              </a:spcBef>
              <a:buFont typeface="Wingdings" panose="05000000000000000000" pitchFamily="2" charset="2"/>
              <a:buChar char="ü"/>
            </a:pPr>
            <a:r>
              <a:rPr lang="en-US" dirty="0"/>
              <a:t>summary dismissal from government services</a:t>
            </a:r>
          </a:p>
          <a:p>
            <a:pPr lvl="3">
              <a:spcBef>
                <a:spcPts val="0"/>
              </a:spcBef>
            </a:pPr>
            <a:endParaRPr lang="en-US" dirty="0"/>
          </a:p>
          <a:p>
            <a:pPr lvl="1">
              <a:spcBef>
                <a:spcPts val="0"/>
              </a:spcBef>
              <a:buFont typeface="Wingdings" panose="05000000000000000000" pitchFamily="2" charset="2"/>
              <a:buChar char="v"/>
            </a:pPr>
            <a:r>
              <a:rPr lang="en-US" dirty="0"/>
              <a:t>legal entities/companies- </a:t>
            </a:r>
            <a:r>
              <a:rPr lang="en-US" dirty="0">
                <a:solidFill>
                  <a:srgbClr val="FF0000"/>
                </a:solidFill>
              </a:rPr>
              <a:t>Section 58(6) of PPA, 2007</a:t>
            </a:r>
            <a:endParaRPr lang="en-US" dirty="0"/>
          </a:p>
          <a:p>
            <a:pPr lvl="4">
              <a:spcBef>
                <a:spcPts val="0"/>
              </a:spcBef>
            </a:pPr>
            <a:endParaRPr lang="en-US" dirty="0"/>
          </a:p>
          <a:p>
            <a:pPr lvl="2">
              <a:spcBef>
                <a:spcPts val="0"/>
              </a:spcBef>
              <a:buFont typeface="Wingdings" panose="05000000000000000000" pitchFamily="2" charset="2"/>
              <a:buChar char="ü"/>
            </a:pPr>
            <a:r>
              <a:rPr lang="en-US" dirty="0"/>
              <a:t>debarment from all public procurements for a period not less than 5 calendar years; and</a:t>
            </a:r>
          </a:p>
          <a:p>
            <a:pPr lvl="4">
              <a:spcBef>
                <a:spcPts val="0"/>
              </a:spcBef>
              <a:buFont typeface="Wingdings" panose="05000000000000000000" pitchFamily="2" charset="2"/>
              <a:buChar char="ü"/>
            </a:pPr>
            <a:endParaRPr lang="en-US" dirty="0"/>
          </a:p>
          <a:p>
            <a:pPr lvl="2">
              <a:spcBef>
                <a:spcPts val="0"/>
              </a:spcBef>
              <a:buFont typeface="Wingdings" panose="05000000000000000000" pitchFamily="2" charset="2"/>
              <a:buChar char="ü"/>
            </a:pPr>
            <a:r>
              <a:rPr lang="en-US" dirty="0"/>
              <a:t>a fine equivalent to25% of the value of the procurement in issue.</a:t>
            </a:r>
          </a:p>
          <a:p>
            <a:pPr lvl="3">
              <a:spcBef>
                <a:spcPts val="0"/>
              </a:spcBef>
              <a:buFont typeface="Wingdings" panose="05000000000000000000" pitchFamily="2" charset="2"/>
              <a:buChar char="ü"/>
            </a:pPr>
            <a:endParaRPr lang="en-US" dirty="0"/>
          </a:p>
          <a:p>
            <a:pPr lvl="1">
              <a:spcBef>
                <a:spcPts val="0"/>
              </a:spcBef>
              <a:buFont typeface="Wingdings" panose="05000000000000000000" pitchFamily="2" charset="2"/>
              <a:buChar char="v"/>
            </a:pPr>
            <a:r>
              <a:rPr lang="en-US" dirty="0"/>
              <a:t>Directors of the company – </a:t>
            </a:r>
            <a:r>
              <a:rPr lang="en-US" dirty="0">
                <a:solidFill>
                  <a:srgbClr val="FF0000"/>
                </a:solidFill>
              </a:rPr>
              <a:t>Section 58(7) of the PPA 2007</a:t>
            </a:r>
          </a:p>
          <a:p>
            <a:pPr lvl="4">
              <a:spcBef>
                <a:spcPts val="0"/>
              </a:spcBef>
            </a:pPr>
            <a:endParaRPr lang="en-US" dirty="0"/>
          </a:p>
          <a:p>
            <a:pPr lvl="2">
              <a:spcBef>
                <a:spcPts val="0"/>
              </a:spcBef>
              <a:buFont typeface="Wingdings" panose="05000000000000000000" pitchFamily="2" charset="2"/>
              <a:buChar char="ü"/>
            </a:pPr>
            <a:r>
              <a:rPr lang="en-US" dirty="0"/>
              <a:t>term of imprisonment not less than 3 calendar years but not exceeding 5 calendar years without an option of fine</a:t>
            </a:r>
          </a:p>
          <a:p>
            <a:endParaRPr lang="en-US" dirty="0"/>
          </a:p>
        </p:txBody>
      </p:sp>
    </p:spTree>
    <p:extLst>
      <p:ext uri="{BB962C8B-B14F-4D97-AF65-F5344CB8AC3E}">
        <p14:creationId xmlns:p14="http://schemas.microsoft.com/office/powerpoint/2010/main" val="2855766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0"/>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64942" y="-90807"/>
            <a:ext cx="6148334" cy="769441"/>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smtClean="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A5F11170-99F4-EF89-B1A8-F8B687728710}"/>
              </a:ext>
            </a:extLst>
          </p:cNvPr>
          <p:cNvSpPr>
            <a:spLocks noGrp="1"/>
          </p:cNvSpPr>
          <p:nvPr>
            <p:ph idx="1"/>
          </p:nvPr>
        </p:nvSpPr>
        <p:spPr>
          <a:xfrm>
            <a:off x="838200" y="1200395"/>
            <a:ext cx="10515600" cy="4351338"/>
          </a:xfrm>
        </p:spPr>
        <p:txBody>
          <a:bodyPr/>
          <a:lstStyle/>
          <a:p>
            <a:pPr>
              <a:spcBef>
                <a:spcPts val="0"/>
              </a:spcBef>
              <a:buFont typeface="Wingdings" panose="05000000000000000000" pitchFamily="2" charset="2"/>
              <a:buChar char="q"/>
            </a:pPr>
            <a:r>
              <a:rPr lang="en-US" dirty="0"/>
              <a:t>Like the UNCITRAL Law, the PPA 2007 has 5 key elements of:</a:t>
            </a:r>
          </a:p>
          <a:p>
            <a:pPr lvl="3">
              <a:spcBef>
                <a:spcPts val="0"/>
              </a:spcBef>
              <a:buFont typeface="Wingdings" panose="05000000000000000000" pitchFamily="2" charset="2"/>
              <a:buChar char="q"/>
            </a:pPr>
            <a:endParaRPr lang="en-US" dirty="0"/>
          </a:p>
          <a:p>
            <a:pPr lvl="1">
              <a:spcBef>
                <a:spcPts val="0"/>
              </a:spcBef>
              <a:buFont typeface="Wingdings" panose="05000000000000000000" pitchFamily="2" charset="2"/>
              <a:buChar char="v"/>
            </a:pPr>
            <a:r>
              <a:rPr lang="en-US" dirty="0"/>
              <a:t>Disclosure of all the rules that apply in the procurement process;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Publication of the opportunities;</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Prior determination and publication of what is to be procured and how offers can be considered;</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Visible conduct of procurement according to the prescribed rules and procedures; and</a:t>
            </a:r>
          </a:p>
          <a:p>
            <a:pPr lvl="3">
              <a:spcBef>
                <a:spcPts val="0"/>
              </a:spcBef>
              <a:buFont typeface="Wingdings" panose="05000000000000000000" pitchFamily="2" charset="2"/>
              <a:buChar char="v"/>
            </a:pPr>
            <a:endParaRPr lang="en-US" dirty="0"/>
          </a:p>
          <a:p>
            <a:pPr lvl="1">
              <a:spcBef>
                <a:spcPts val="0"/>
              </a:spcBef>
              <a:buFont typeface="Wingdings" panose="05000000000000000000" pitchFamily="2" charset="2"/>
              <a:buChar char="v"/>
            </a:pPr>
            <a:r>
              <a:rPr lang="en-US" dirty="0"/>
              <a:t>The existence of a system to monitor that these rules are being followed - </a:t>
            </a:r>
            <a:r>
              <a:rPr lang="en-US" i="1" dirty="0">
                <a:solidFill>
                  <a:srgbClr val="FF0000"/>
                </a:solidFill>
              </a:rPr>
              <a:t>a Regulator to enforce compliance</a:t>
            </a:r>
            <a:r>
              <a:rPr lang="en-US" dirty="0"/>
              <a:t>.</a:t>
            </a:r>
          </a:p>
          <a:p>
            <a:endParaRPr lang="en-US" dirty="0"/>
          </a:p>
        </p:txBody>
      </p:sp>
    </p:spTree>
    <p:extLst>
      <p:ext uri="{BB962C8B-B14F-4D97-AF65-F5344CB8AC3E}">
        <p14:creationId xmlns:p14="http://schemas.microsoft.com/office/powerpoint/2010/main" val="226425754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023845" y="2402289"/>
            <a:ext cx="7577354" cy="1323439"/>
          </a:xfrm>
          <a:prstGeom prst="rect">
            <a:avLst/>
          </a:prstGeom>
          <a:noFill/>
        </p:spPr>
        <p:txBody>
          <a:bodyPr wrap="square" rtlCol="0" anchor="ctr">
            <a:spAutoFit/>
          </a:bodyPr>
          <a:lstStyle/>
          <a:p>
            <a:pPr algn="ctr"/>
            <a:r>
              <a:rPr lang="en-US" sz="8000" b="1" dirty="0">
                <a:latin typeface="Times New Roman" panose="02020603050405020304" pitchFamily="18" charset="0"/>
                <a:cs typeface="Times New Roman" panose="02020603050405020304" pitchFamily="18" charset="0"/>
              </a:rPr>
              <a:t>THANK YOU</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Tree>
    <p:extLst>
      <p:ext uri="{BB962C8B-B14F-4D97-AF65-F5344CB8AC3E}">
        <p14:creationId xmlns:p14="http://schemas.microsoft.com/office/powerpoint/2010/main" val="349628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93" y="6309360"/>
            <a:ext cx="1065563" cy="431075"/>
          </a:xfrm>
          <a:prstGeom prst="rect">
            <a:avLst/>
          </a:prstGeom>
        </p:spPr>
      </p:pic>
      <p:sp>
        <p:nvSpPr>
          <p:cNvPr id="2" name="Rectangle 1"/>
          <p:cNvSpPr/>
          <p:nvPr/>
        </p:nvSpPr>
        <p:spPr>
          <a:xfrm>
            <a:off x="0" y="-2"/>
            <a:ext cx="12192000" cy="587829"/>
          </a:xfrm>
          <a:prstGeom prst="rect">
            <a:avLst/>
          </a:prstGeom>
          <a:solidFill>
            <a:srgbClr val="1D38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165239" y="-90809"/>
            <a:ext cx="7287208" cy="769441"/>
          </a:xfrm>
          <a:prstGeom prst="rect">
            <a:avLst/>
          </a:prstGeom>
          <a:noFill/>
        </p:spPr>
        <p:txBody>
          <a:bodyPr wrap="square" rtlCol="0" anchor="ctr">
            <a:spAutoFit/>
          </a:bodyPr>
          <a:lstStyle/>
          <a:p>
            <a:pPr algn="ctr"/>
            <a:r>
              <a:rPr lang="en-US" sz="4400" b="1" dirty="0" smtClean="0">
                <a:solidFill>
                  <a:schemeClr val="bg1"/>
                </a:solidFill>
              </a:rPr>
              <a:t>INTRODUCTION CONT’D</a:t>
            </a:r>
            <a:endParaRPr lang="en-US" sz="4400" b="1" dirty="0">
              <a:solidFill>
                <a:schemeClr val="bg1"/>
              </a:solidFill>
              <a:latin typeface="Times New Roman" panose="02020603050405020304" pitchFamily="18" charset="0"/>
              <a:cs typeface="Times New Roman" panose="02020603050405020304" pitchFamily="18" charset="0"/>
            </a:endParaRPr>
          </a:p>
        </p:txBody>
      </p:sp>
      <p:sp>
        <p:nvSpPr>
          <p:cNvPr id="6" name="Content Placeholder 5">
            <a:extLst>
              <a:ext uri="{FF2B5EF4-FFF2-40B4-BE49-F238E27FC236}">
                <a16:creationId xmlns:a16="http://schemas.microsoft.com/office/drawing/2014/main" id="{3A8C63EE-B295-4789-CE4D-FB3669E6A806}"/>
              </a:ext>
            </a:extLst>
          </p:cNvPr>
          <p:cNvSpPr>
            <a:spLocks noGrp="1"/>
          </p:cNvSpPr>
          <p:nvPr>
            <p:ph idx="1"/>
          </p:nvPr>
        </p:nvSpPr>
        <p:spPr>
          <a:xfrm>
            <a:off x="916354" y="1049912"/>
            <a:ext cx="10515600" cy="4351338"/>
          </a:xfrm>
        </p:spPr>
        <p:txBody>
          <a:bodyPr/>
          <a:lstStyle/>
          <a:p>
            <a:pPr>
              <a:spcBef>
                <a:spcPts val="0"/>
              </a:spcBef>
              <a:buFont typeface="Wingdings" panose="05000000000000000000" pitchFamily="2" charset="2"/>
              <a:buChar char="q"/>
            </a:pPr>
            <a:r>
              <a:rPr lang="en-US" dirty="0"/>
              <a:t>Like the UNCITRAL Law, the PPA also has an Integrity Pact incorporated into it to address bribery and corruption.</a:t>
            </a:r>
          </a:p>
          <a:p>
            <a:pPr>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Along the procurement value chain opportunities exists for both public and private sector actors to divert public funds for private gains</a:t>
            </a:r>
          </a:p>
          <a:p>
            <a:pPr>
              <a:spcBef>
                <a:spcPts val="0"/>
              </a:spcBef>
              <a:buFont typeface="Wingdings" panose="05000000000000000000" pitchFamily="2" charset="2"/>
              <a:buChar char="q"/>
            </a:pPr>
            <a:endParaRPr lang="en-US" dirty="0"/>
          </a:p>
          <a:p>
            <a:pPr>
              <a:spcBef>
                <a:spcPts val="0"/>
              </a:spcBef>
              <a:buFont typeface="Wingdings" panose="05000000000000000000" pitchFamily="2" charset="2"/>
              <a:buChar char="q"/>
            </a:pPr>
            <a:r>
              <a:rPr lang="en-US" dirty="0"/>
              <a:t> The PPA 2007 has provisions to sufficiently mitigate corrupt practices along the procurement value chain </a:t>
            </a:r>
          </a:p>
          <a:p>
            <a:pPr lvl="3">
              <a:spcBef>
                <a:spcPts val="0"/>
              </a:spcBef>
            </a:pPr>
            <a:endParaRPr lang="en-US" dirty="0"/>
          </a:p>
          <a:p>
            <a:pPr lvl="1">
              <a:spcBef>
                <a:spcPts val="0"/>
              </a:spcBef>
              <a:buFont typeface="Wingdings" panose="05000000000000000000" pitchFamily="2" charset="2"/>
              <a:buChar char="v"/>
            </a:pPr>
            <a:r>
              <a:rPr lang="en-US" dirty="0"/>
              <a:t>conflict of interest, collusion, procurement fraud, bid-rigging, contract inflation, contract splitting, altering documents</a:t>
            </a:r>
          </a:p>
          <a:p>
            <a:endParaRPr lang="en-US" dirty="0"/>
          </a:p>
        </p:txBody>
      </p:sp>
    </p:spTree>
    <p:extLst>
      <p:ext uri="{BB962C8B-B14F-4D97-AF65-F5344CB8AC3E}">
        <p14:creationId xmlns:p14="http://schemas.microsoft.com/office/powerpoint/2010/main" val="21652214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6711</Words>
  <Application>Microsoft Office PowerPoint</Application>
  <PresentationFormat>Widescreen</PresentationFormat>
  <Paragraphs>925</Paragraphs>
  <Slides>80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80</vt:i4>
      </vt:variant>
    </vt:vector>
  </HeadingPairs>
  <TitlesOfParts>
    <vt:vector size="91" baseType="lpstr">
      <vt:lpstr>ＭＳ Ｐゴシック</vt:lpstr>
      <vt:lpstr>Arial</vt:lpstr>
      <vt:lpstr>Calibri</vt:lpstr>
      <vt:lpstr>Calibri Light</vt:lpstr>
      <vt:lpstr>Gill Sans MT</vt:lpstr>
      <vt:lpstr>League Spartan</vt:lpstr>
      <vt:lpstr>Lucida Sans</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GIFT</dc:creator>
  <cp:lastModifiedBy>Ishaq Yahaya</cp:lastModifiedBy>
  <cp:revision>41</cp:revision>
  <dcterms:created xsi:type="dcterms:W3CDTF">2024-01-29T15:23:07Z</dcterms:created>
  <dcterms:modified xsi:type="dcterms:W3CDTF">2024-02-28T19:31:56Z</dcterms:modified>
</cp:coreProperties>
</file>